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trictFirstAndLastChars="0" embedTrueTypeFonts="1" saveSubsetFonts="1" autoCompressPictures="0">
  <p:sldMasterIdLst>
    <p:sldMasterId id="2147483685" r:id="rId4"/>
    <p:sldMasterId id="2147483712" r:id="rId5"/>
  </p:sldMasterIdLst>
  <p:notesMasterIdLst>
    <p:notesMasterId r:id="rId51"/>
  </p:notesMasterIdLst>
  <p:handoutMasterIdLst>
    <p:handoutMasterId r:id="rId52"/>
  </p:handoutMasterIdLst>
  <p:sldIdLst>
    <p:sldId id="2335" r:id="rId6"/>
    <p:sldId id="2336" r:id="rId7"/>
    <p:sldId id="256" r:id="rId8"/>
    <p:sldId id="2330" r:id="rId9"/>
    <p:sldId id="2345" r:id="rId10"/>
    <p:sldId id="2334" r:id="rId11"/>
    <p:sldId id="2331" r:id="rId12"/>
    <p:sldId id="2343" r:id="rId13"/>
    <p:sldId id="2316" r:id="rId14"/>
    <p:sldId id="2344" r:id="rId15"/>
    <p:sldId id="2483" r:id="rId16"/>
    <p:sldId id="261" r:id="rId17"/>
    <p:sldId id="2436" r:id="rId18"/>
    <p:sldId id="2447" r:id="rId19"/>
    <p:sldId id="2466" r:id="rId20"/>
    <p:sldId id="2453" r:id="rId21"/>
    <p:sldId id="266" r:id="rId22"/>
    <p:sldId id="259" r:id="rId23"/>
    <p:sldId id="2484" r:id="rId24"/>
    <p:sldId id="2454" r:id="rId25"/>
    <p:sldId id="2494" r:id="rId26"/>
    <p:sldId id="2469" r:id="rId27"/>
    <p:sldId id="2449" r:id="rId28"/>
    <p:sldId id="2489" r:id="rId29"/>
    <p:sldId id="2465" r:id="rId30"/>
    <p:sldId id="2490" r:id="rId31"/>
    <p:sldId id="2475" r:id="rId32"/>
    <p:sldId id="2487" r:id="rId33"/>
    <p:sldId id="2486" r:id="rId34"/>
    <p:sldId id="2476" r:id="rId35"/>
    <p:sldId id="2477" r:id="rId36"/>
    <p:sldId id="2481" r:id="rId37"/>
    <p:sldId id="2482" r:id="rId38"/>
    <p:sldId id="2479" r:id="rId39"/>
    <p:sldId id="2445" r:id="rId40"/>
    <p:sldId id="2440" r:id="rId41"/>
    <p:sldId id="2491" r:id="rId42"/>
    <p:sldId id="2323" r:id="rId43"/>
    <p:sldId id="2452" r:id="rId44"/>
    <p:sldId id="2264" r:id="rId45"/>
    <p:sldId id="2467" r:id="rId46"/>
    <p:sldId id="2468" r:id="rId47"/>
    <p:sldId id="2492" r:id="rId48"/>
    <p:sldId id="2307" r:id="rId49"/>
    <p:sldId id="2493" r:id="rId50"/>
  </p:sldIdLst>
  <p:sldSz cx="9144000" cy="5143500" type="screen16x9"/>
  <p:notesSz cx="6858000" cy="9144000"/>
  <p:embeddedFontLst>
    <p:embeddedFont>
      <p:font typeface="Metropolis" panose="00000500000000000000" pitchFamily="2" charset="0"/>
      <p:regular r:id="rId53"/>
      <p:bold r:id="rId54"/>
      <p:italic r:id="rId55"/>
      <p:boldItalic r:id="rId56"/>
    </p:embeddedFont>
    <p:embeddedFont>
      <p:font typeface="Metropolis Extra Bold" panose="00000900000000000000" pitchFamily="50" charset="0"/>
      <p:bold r:id="rId57"/>
      <p:boldItalic r:id="rId58"/>
    </p:embeddedFont>
    <p:embeddedFont>
      <p:font typeface="Metropolis Medium" panose="00000600000000000000" pitchFamily="50" charset="0"/>
      <p:regular r:id="rId59"/>
      <p:boldItalic r:id="rId60"/>
    </p:embeddedFont>
    <p:embeddedFont>
      <p:font typeface="Metropolis Semi Bold" panose="00000700000000000000" pitchFamily="50" charset="0"/>
      <p:bold r:id="rId61"/>
      <p:boldItalic r:id="rId6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BA2081A-FAA2-6F8E-FE19-C22D381B69A3}" name="Crystal Williams" initials="CW" userId="S::crystal.williams@m3meridian.com::ef756071-49f8-48c1-957b-368753a187f9" providerId="AD"/>
  <p188:author id="{A55D0959-32C5-B5E2-E6C9-4A7209B14D08}" name="Kaitlyn Mode" initials="KM" userId="S::kmode@carecloud.com::6385ae57-8047-4f1d-b2af-b09b20ef226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C6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79298" autoAdjust="0"/>
  </p:normalViewPr>
  <p:slideViewPr>
    <p:cSldViewPr snapToGrid="0">
      <p:cViewPr varScale="1">
        <p:scale>
          <a:sx n="135" d="100"/>
          <a:sy n="135" d="100"/>
        </p:scale>
        <p:origin x="150" y="222"/>
      </p:cViewPr>
      <p:guideLst>
        <p:guide orient="horz" pos="1620"/>
        <p:guide pos="2880"/>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81" d="100"/>
          <a:sy n="81" d="100"/>
        </p:scale>
        <p:origin x="3042" y="10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font" Target="fonts/font3.fntdata"/><Relationship Id="rId63"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font" Target="fonts/font9.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font" Target="fonts/font4.fntdata"/><Relationship Id="rId64"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font" Target="fonts/font7.fntdata"/><Relationship Id="rId67" Type="http://schemas.microsoft.com/office/2018/10/relationships/authors" Target="author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2.fntdata"/><Relationship Id="rId62" Type="http://schemas.openxmlformats.org/officeDocument/2006/relationships/font" Target="fonts/font10.fntdata"/><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font" Target="fonts/font5.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handoutMaster" Target="handoutMasters/handoutMaster1.xml"/><Relationship Id="rId60" Type="http://schemas.openxmlformats.org/officeDocument/2006/relationships/font" Target="fonts/font8.fntdata"/><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B553AC7-DA06-4467-C25B-2E056C8F28E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17F0C0CF-1030-60AF-62F8-18BBADD8E87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5B76CFA-A5D4-4529-891E-B6F59149843F}" type="datetimeFigureOut">
              <a:rPr lang="en-US" smtClean="0"/>
              <a:t>8/4/2023</a:t>
            </a:fld>
            <a:endParaRPr lang="en-US" dirty="0"/>
          </a:p>
        </p:txBody>
      </p:sp>
      <p:sp>
        <p:nvSpPr>
          <p:cNvPr id="4" name="Footer Placeholder 3">
            <a:extLst>
              <a:ext uri="{FF2B5EF4-FFF2-40B4-BE49-F238E27FC236}">
                <a16:creationId xmlns:a16="http://schemas.microsoft.com/office/drawing/2014/main" id="{1B4CF004-088E-B170-569A-3D00A254BDF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48FE9605-EF60-7086-66A4-A2343DA900C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E4FFF50-B17D-4DDF-8A9E-E46EF3C147E2}" type="slidenum">
              <a:rPr lang="en-US" smtClean="0"/>
              <a:t>‹#›</a:t>
            </a:fld>
            <a:endParaRPr lang="en-US" dirty="0"/>
          </a:p>
        </p:txBody>
      </p:sp>
    </p:spTree>
    <p:extLst>
      <p:ext uri="{BB962C8B-B14F-4D97-AF65-F5344CB8AC3E}">
        <p14:creationId xmlns:p14="http://schemas.microsoft.com/office/powerpoint/2010/main" val="72949867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hf sldNum="0" hdr="0" ftr="0" dt="0"/>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891332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089883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9C082E-365C-4AF7-A419-9E35AF417668}" type="slidenum">
              <a:rPr lang="en-US" smtClean="0"/>
              <a:t>11</a:t>
            </a:fld>
            <a:endParaRPr lang="en-US" dirty="0"/>
          </a:p>
        </p:txBody>
      </p:sp>
    </p:spTree>
    <p:extLst>
      <p:ext uri="{BB962C8B-B14F-4D97-AF65-F5344CB8AC3E}">
        <p14:creationId xmlns:p14="http://schemas.microsoft.com/office/powerpoint/2010/main" val="40410343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indent="-298450"/>
            <a:endParaRPr lang="en-US" dirty="0"/>
          </a:p>
        </p:txBody>
      </p:sp>
      <p:sp>
        <p:nvSpPr>
          <p:cNvPr id="4" name="Slide Number Placeholder 3"/>
          <p:cNvSpPr>
            <a:spLocks noGrp="1"/>
          </p:cNvSpPr>
          <p:nvPr>
            <p:ph type="sldNum" sz="quarter" idx="5"/>
          </p:nvPr>
        </p:nvSpPr>
        <p:spPr/>
        <p:txBody>
          <a:bodyPr/>
          <a:lstStyle/>
          <a:p>
            <a:fld id="{9A9C082E-365C-4AF7-A419-9E35AF417668}" type="slidenum">
              <a:rPr lang="en-US" smtClean="0"/>
              <a:t>12</a:t>
            </a:fld>
            <a:endParaRPr lang="en-US" dirty="0"/>
          </a:p>
        </p:txBody>
      </p:sp>
    </p:spTree>
    <p:extLst>
      <p:ext uri="{BB962C8B-B14F-4D97-AF65-F5344CB8AC3E}">
        <p14:creationId xmlns:p14="http://schemas.microsoft.com/office/powerpoint/2010/main" val="31643157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832391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769376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9C082E-365C-4AF7-A419-9E35AF417668}" type="slidenum">
              <a:rPr lang="en-US" smtClean="0"/>
              <a:t>16</a:t>
            </a:fld>
            <a:endParaRPr lang="en-US" dirty="0"/>
          </a:p>
        </p:txBody>
      </p:sp>
    </p:spTree>
    <p:extLst>
      <p:ext uri="{BB962C8B-B14F-4D97-AF65-F5344CB8AC3E}">
        <p14:creationId xmlns:p14="http://schemas.microsoft.com/office/powerpoint/2010/main" val="17090158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808165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314408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711732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034675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738807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970673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970357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048620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011684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572342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68097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231910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p>
        </p:txBody>
      </p:sp>
      <p:sp>
        <p:nvSpPr>
          <p:cNvPr id="4" name="Slide Number Placeholder 3"/>
          <p:cNvSpPr>
            <a:spLocks noGrp="1"/>
          </p:cNvSpPr>
          <p:nvPr>
            <p:ph type="sldNum" sz="quarter" idx="5"/>
          </p:nvPr>
        </p:nvSpPr>
        <p:spPr/>
        <p:txBody>
          <a:bodyPr/>
          <a:lstStyle/>
          <a:p>
            <a:fld id="{0047D74E-06CD-46B4-9921-35E6F0B9485D}" type="slidenum">
              <a:rPr lang="en-US" smtClean="0"/>
              <a:t>39</a:t>
            </a:fld>
            <a:endParaRPr lang="en-US" dirty="0"/>
          </a:p>
        </p:txBody>
      </p:sp>
    </p:spTree>
    <p:extLst>
      <p:ext uri="{BB962C8B-B14F-4D97-AF65-F5344CB8AC3E}">
        <p14:creationId xmlns:p14="http://schemas.microsoft.com/office/powerpoint/2010/main" val="41890854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358823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877807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9C082E-365C-4AF7-A419-9E35AF417668}" type="slidenum">
              <a:rPr lang="en-US" smtClean="0">
                <a:latin typeface="Metropolis" panose="02000506030000020004" pitchFamily="2" charset="0"/>
              </a:rPr>
              <a:t>2</a:t>
            </a:fld>
            <a:endParaRPr lang="en-US" dirty="0">
              <a:latin typeface="Metropolis" panose="02000506030000020004" pitchFamily="2" charset="0"/>
            </a:endParaRPr>
          </a:p>
        </p:txBody>
      </p:sp>
    </p:spTree>
    <p:extLst>
      <p:ext uri="{BB962C8B-B14F-4D97-AF65-F5344CB8AC3E}">
        <p14:creationId xmlns:p14="http://schemas.microsoft.com/office/powerpoint/2010/main" val="16083555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47D74E-06CD-46B4-9921-35E6F0B9485D}"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42</a:t>
            </a:fld>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8396170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47D74E-06CD-46B4-9921-35E6F0B9485D}" type="slidenum">
              <a:rPr lang="en-US" smtClean="0"/>
              <a:t>43</a:t>
            </a:fld>
            <a:endParaRPr lang="en-US" dirty="0"/>
          </a:p>
        </p:txBody>
      </p:sp>
    </p:spTree>
    <p:extLst>
      <p:ext uri="{BB962C8B-B14F-4D97-AF65-F5344CB8AC3E}">
        <p14:creationId xmlns:p14="http://schemas.microsoft.com/office/powerpoint/2010/main" val="8396170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054479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751371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848040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900539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962952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256948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
        <p:nvSpPr>
          <p:cNvPr id="18" name="Text Placeholder 2">
            <a:extLst>
              <a:ext uri="{FF2B5EF4-FFF2-40B4-BE49-F238E27FC236}">
                <a16:creationId xmlns:a16="http://schemas.microsoft.com/office/drawing/2014/main" id="{4F803851-417B-C6A4-D0FC-7D335F1FAFBC}"/>
              </a:ext>
            </a:extLst>
          </p:cNvPr>
          <p:cNvSpPr>
            <a:spLocks noGrp="1"/>
          </p:cNvSpPr>
          <p:nvPr>
            <p:ph type="body" sz="quarter" idx="13" hasCustomPrompt="1"/>
          </p:nvPr>
        </p:nvSpPr>
        <p:spPr>
          <a:xfrm>
            <a:off x="849809" y="1822787"/>
            <a:ext cx="5449888" cy="287196"/>
          </a:xfrm>
          <a:prstGeom prst="rect">
            <a:avLst/>
          </a:prstGeom>
        </p:spPr>
        <p:txBody>
          <a:bodyPr/>
          <a:lstStyle>
            <a:lvl1pPr marL="0" indent="0">
              <a:buNone/>
              <a:defRPr sz="1100" b="0" i="0">
                <a:solidFill>
                  <a:schemeClr val="tx1"/>
                </a:solidFill>
                <a:latin typeface="Metropolis" panose="00000500000000000000" pitchFamily="50" charset="0"/>
                <a:cs typeface="Metropolis" panose="00000500000000000000" pitchFamily="50" charset="0"/>
              </a:defRPr>
            </a:lvl1pPr>
          </a:lstStyle>
          <a:p>
            <a:pPr lvl="0"/>
            <a:r>
              <a:rPr lang="en-US" dirty="0"/>
              <a:t>Nasdaq Global Market: CCLD, CCLDP, CCLDO</a:t>
            </a:r>
          </a:p>
        </p:txBody>
      </p:sp>
      <p:pic>
        <p:nvPicPr>
          <p:cNvPr id="16" name="Picture 15">
            <a:extLst>
              <a:ext uri="{FF2B5EF4-FFF2-40B4-BE49-F238E27FC236}">
                <a16:creationId xmlns:a16="http://schemas.microsoft.com/office/drawing/2014/main" id="{0DFEA33B-2125-1F5F-1313-C2867E5452BD}"/>
              </a:ext>
            </a:extLst>
          </p:cNvPr>
          <p:cNvPicPr>
            <a:picLocks noChangeAspect="1"/>
          </p:cNvPicPr>
          <p:nvPr userDrawn="1"/>
        </p:nvPicPr>
        <p:blipFill rotWithShape="1">
          <a:blip r:embed="rId2"/>
          <a:srcRect r="9474" b="10500"/>
          <a:stretch/>
        </p:blipFill>
        <p:spPr>
          <a:xfrm>
            <a:off x="5369069" y="1394967"/>
            <a:ext cx="3774932" cy="3748533"/>
          </a:xfrm>
          <a:prstGeom prst="rect">
            <a:avLst/>
          </a:prstGeom>
        </p:spPr>
      </p:pic>
      <p:grpSp>
        <p:nvGrpSpPr>
          <p:cNvPr id="4" name="Group 9">
            <a:extLst>
              <a:ext uri="{FF2B5EF4-FFF2-40B4-BE49-F238E27FC236}">
                <a16:creationId xmlns:a16="http://schemas.microsoft.com/office/drawing/2014/main" id="{230AFF9B-440D-FF03-3119-83A3579E5C1C}"/>
              </a:ext>
            </a:extLst>
          </p:cNvPr>
          <p:cNvGrpSpPr/>
          <p:nvPr userDrawn="1"/>
        </p:nvGrpSpPr>
        <p:grpSpPr>
          <a:xfrm>
            <a:off x="-540869" y="-2119581"/>
            <a:ext cx="4239161" cy="4239161"/>
            <a:chOff x="0" y="0"/>
            <a:chExt cx="6350000" cy="6350000"/>
          </a:xfrm>
        </p:grpSpPr>
        <p:sp>
          <p:nvSpPr>
            <p:cNvPr id="5" name="Freeform 10">
              <a:extLst>
                <a:ext uri="{FF2B5EF4-FFF2-40B4-BE49-F238E27FC236}">
                  <a16:creationId xmlns:a16="http://schemas.microsoft.com/office/drawing/2014/main" id="{24E20E57-4ABF-6620-B9E9-63EC491E6120}"/>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44445">
                <a:alpha val="6667"/>
              </a:srgbClr>
            </a:solidFill>
          </p:spPr>
        </p:sp>
      </p:grpSp>
      <p:sp>
        <p:nvSpPr>
          <p:cNvPr id="6" name="Title 1">
            <a:extLst>
              <a:ext uri="{FF2B5EF4-FFF2-40B4-BE49-F238E27FC236}">
                <a16:creationId xmlns:a16="http://schemas.microsoft.com/office/drawing/2014/main" id="{99E50469-5F8E-0637-F689-199CB6705FE3}"/>
              </a:ext>
            </a:extLst>
          </p:cNvPr>
          <p:cNvSpPr>
            <a:spLocks noGrp="1"/>
          </p:cNvSpPr>
          <p:nvPr>
            <p:ph type="title" hasCustomPrompt="1"/>
          </p:nvPr>
        </p:nvSpPr>
        <p:spPr>
          <a:xfrm>
            <a:off x="857066" y="725584"/>
            <a:ext cx="5449824" cy="548640"/>
          </a:xfrm>
          <a:prstGeom prst="rect">
            <a:avLst/>
          </a:prstGeom>
        </p:spPr>
        <p:txBody>
          <a:bodyPr/>
          <a:lstStyle>
            <a:lvl1pPr>
              <a:defRPr sz="3700" b="0">
                <a:solidFill>
                  <a:srgbClr val="009BDE"/>
                </a:solidFill>
                <a:latin typeface="Metropolis Extra Bold" panose="00000900000000000000" pitchFamily="50" charset="0"/>
                <a:cs typeface="Metropolis Extra Bold" panose="00000900000000000000" pitchFamily="50" charset="0"/>
              </a:defRPr>
            </a:lvl1pPr>
          </a:lstStyle>
          <a:p>
            <a:r>
              <a:rPr lang="en-US" dirty="0"/>
              <a:t>TITLE 1</a:t>
            </a:r>
          </a:p>
        </p:txBody>
      </p:sp>
      <p:grpSp>
        <p:nvGrpSpPr>
          <p:cNvPr id="7" name="Group 2">
            <a:extLst>
              <a:ext uri="{FF2B5EF4-FFF2-40B4-BE49-F238E27FC236}">
                <a16:creationId xmlns:a16="http://schemas.microsoft.com/office/drawing/2014/main" id="{7C989A27-7899-FFA5-EE8E-AEFCE7D8EDA4}"/>
              </a:ext>
            </a:extLst>
          </p:cNvPr>
          <p:cNvGrpSpPr/>
          <p:nvPr userDrawn="1"/>
        </p:nvGrpSpPr>
        <p:grpSpPr>
          <a:xfrm>
            <a:off x="4580270" y="2617470"/>
            <a:ext cx="4239161" cy="4239161"/>
            <a:chOff x="0" y="0"/>
            <a:chExt cx="6350000" cy="6350000"/>
          </a:xfrm>
        </p:grpSpPr>
        <p:sp>
          <p:nvSpPr>
            <p:cNvPr id="8" name="Freeform 3">
              <a:extLst>
                <a:ext uri="{FF2B5EF4-FFF2-40B4-BE49-F238E27FC236}">
                  <a16:creationId xmlns:a16="http://schemas.microsoft.com/office/drawing/2014/main" id="{E2C79B46-C0C1-BFA7-20B4-114C686E3572}"/>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44445">
                <a:alpha val="9804"/>
              </a:srgbClr>
            </a:solidFill>
          </p:spPr>
        </p:sp>
      </p:grpSp>
      <p:sp>
        <p:nvSpPr>
          <p:cNvPr id="9" name="AutoShape 8">
            <a:extLst>
              <a:ext uri="{FF2B5EF4-FFF2-40B4-BE49-F238E27FC236}">
                <a16:creationId xmlns:a16="http://schemas.microsoft.com/office/drawing/2014/main" id="{838C42ED-E25E-5B65-51D6-F8E8AD74A65F}"/>
              </a:ext>
            </a:extLst>
          </p:cNvPr>
          <p:cNvSpPr/>
          <p:nvPr userDrawn="1"/>
        </p:nvSpPr>
        <p:spPr>
          <a:xfrm rot="-5400000">
            <a:off x="-1481299" y="2603743"/>
            <a:ext cx="4031649" cy="0"/>
          </a:xfrm>
          <a:prstGeom prst="line">
            <a:avLst/>
          </a:prstGeom>
          <a:ln w="47625" cap="flat">
            <a:solidFill>
              <a:srgbClr val="444445"/>
            </a:solidFill>
            <a:prstDash val="solid"/>
            <a:headEnd type="none" w="sm" len="sm"/>
            <a:tailEnd type="none" w="sm" len="sm"/>
          </a:ln>
        </p:spPr>
      </p:sp>
      <p:pic>
        <p:nvPicPr>
          <p:cNvPr id="10" name="Picture 11">
            <a:extLst>
              <a:ext uri="{FF2B5EF4-FFF2-40B4-BE49-F238E27FC236}">
                <a16:creationId xmlns:a16="http://schemas.microsoft.com/office/drawing/2014/main" id="{56035191-C491-AB1E-9FFE-97191075AE7B}"/>
              </a:ext>
            </a:extLst>
          </p:cNvPr>
          <p:cNvPicPr>
            <a:picLocks noChangeAspect="1"/>
          </p:cNvPicPr>
          <p:nvPr userDrawn="1"/>
        </p:nvPicPr>
        <p:blipFill>
          <a:blip r:embed="rId3"/>
          <a:srcRect/>
          <a:stretch>
            <a:fillRect/>
          </a:stretch>
        </p:blipFill>
        <p:spPr>
          <a:xfrm>
            <a:off x="6699850" y="291879"/>
            <a:ext cx="1929800" cy="615894"/>
          </a:xfrm>
          <a:prstGeom prst="rect">
            <a:avLst/>
          </a:prstGeom>
        </p:spPr>
      </p:pic>
      <p:grpSp>
        <p:nvGrpSpPr>
          <p:cNvPr id="11" name="Group 12">
            <a:extLst>
              <a:ext uri="{FF2B5EF4-FFF2-40B4-BE49-F238E27FC236}">
                <a16:creationId xmlns:a16="http://schemas.microsoft.com/office/drawing/2014/main" id="{D8F0793C-4F8B-AF7C-A386-97A80A6A60A7}"/>
              </a:ext>
            </a:extLst>
          </p:cNvPr>
          <p:cNvGrpSpPr/>
          <p:nvPr userDrawn="1"/>
        </p:nvGrpSpPr>
        <p:grpSpPr>
          <a:xfrm>
            <a:off x="950863" y="4472940"/>
            <a:ext cx="123568" cy="123568"/>
            <a:chOff x="0" y="0"/>
            <a:chExt cx="6350000" cy="6350000"/>
          </a:xfrm>
        </p:grpSpPr>
        <p:sp>
          <p:nvSpPr>
            <p:cNvPr id="12" name="Freeform 13">
              <a:extLst>
                <a:ext uri="{FF2B5EF4-FFF2-40B4-BE49-F238E27FC236}">
                  <a16:creationId xmlns:a16="http://schemas.microsoft.com/office/drawing/2014/main" id="{6D3998DC-3A29-9FB3-CCC8-EADF808B30FD}"/>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89AD6"/>
            </a:solidFill>
          </p:spPr>
        </p:sp>
      </p:grpSp>
      <p:sp>
        <p:nvSpPr>
          <p:cNvPr id="13" name="TextBox 17">
            <a:extLst>
              <a:ext uri="{FF2B5EF4-FFF2-40B4-BE49-F238E27FC236}">
                <a16:creationId xmlns:a16="http://schemas.microsoft.com/office/drawing/2014/main" id="{13A482E3-8A5D-CD38-6FB6-9E832B0E7635}"/>
              </a:ext>
            </a:extLst>
          </p:cNvPr>
          <p:cNvSpPr txBox="1"/>
          <p:nvPr userDrawn="1"/>
        </p:nvSpPr>
        <p:spPr>
          <a:xfrm>
            <a:off x="950863" y="3499479"/>
            <a:ext cx="4153186" cy="615553"/>
          </a:xfrm>
          <a:prstGeom prst="rect">
            <a:avLst/>
          </a:prstGeom>
        </p:spPr>
        <p:txBody>
          <a:bodyPr lIns="0" tIns="0" rIns="0" bIns="0" rtlCol="0" anchor="t">
            <a:spAutoFit/>
          </a:bodyPr>
          <a:lstStyle/>
          <a:p>
            <a:pPr>
              <a:lnSpc>
                <a:spcPts val="1595"/>
              </a:lnSpc>
            </a:pPr>
            <a:r>
              <a:rPr lang="en-US" sz="1250" dirty="0">
                <a:solidFill>
                  <a:srgbClr val="444445"/>
                </a:solidFill>
                <a:latin typeface="Metropolis" panose="00000500000000000000" pitchFamily="50" charset="0"/>
                <a:cs typeface="Metropolis" panose="020B0604020202020204" charset="0"/>
              </a:rPr>
              <a:t>A leading healthcare technology company with a complete suite of proprietary, cloud-based solutions for healthcare providers​</a:t>
            </a:r>
          </a:p>
        </p:txBody>
      </p:sp>
      <p:sp>
        <p:nvSpPr>
          <p:cNvPr id="14" name="TextBox 18">
            <a:extLst>
              <a:ext uri="{FF2B5EF4-FFF2-40B4-BE49-F238E27FC236}">
                <a16:creationId xmlns:a16="http://schemas.microsoft.com/office/drawing/2014/main" id="{D2EA9461-2C68-AF6C-E576-BD34280D2E26}"/>
              </a:ext>
            </a:extLst>
          </p:cNvPr>
          <p:cNvSpPr txBox="1"/>
          <p:nvPr userDrawn="1"/>
        </p:nvSpPr>
        <p:spPr>
          <a:xfrm>
            <a:off x="1136343" y="4461382"/>
            <a:ext cx="2213682" cy="143822"/>
          </a:xfrm>
          <a:prstGeom prst="rect">
            <a:avLst/>
          </a:prstGeom>
        </p:spPr>
        <p:txBody>
          <a:bodyPr lIns="0" tIns="0" rIns="0" bIns="0" rtlCol="0" anchor="t">
            <a:spAutoFit/>
          </a:bodyPr>
          <a:lstStyle/>
          <a:p>
            <a:pPr>
              <a:lnSpc>
                <a:spcPts val="1155"/>
              </a:lnSpc>
            </a:pPr>
            <a:r>
              <a:rPr lang="en-US" sz="900" dirty="0">
                <a:solidFill>
                  <a:srgbClr val="444445"/>
                </a:solidFill>
                <a:latin typeface="Metropolis" panose="00000500000000000000" pitchFamily="50" charset="0"/>
                <a:cs typeface="Metropolis" panose="020B0604020202020204" charset="0"/>
              </a:rPr>
              <a:t>© CareCloud, Inc. 2023 </a:t>
            </a:r>
          </a:p>
        </p:txBody>
      </p:sp>
      <p:sp>
        <p:nvSpPr>
          <p:cNvPr id="3" name="Text Placeholder 2">
            <a:extLst>
              <a:ext uri="{FF2B5EF4-FFF2-40B4-BE49-F238E27FC236}">
                <a16:creationId xmlns:a16="http://schemas.microsoft.com/office/drawing/2014/main" id="{84300D19-9587-EFF9-5DD5-C6044E37A607}"/>
              </a:ext>
            </a:extLst>
          </p:cNvPr>
          <p:cNvSpPr>
            <a:spLocks noGrp="1"/>
          </p:cNvSpPr>
          <p:nvPr>
            <p:ph type="body" sz="quarter" idx="10" hasCustomPrompt="1"/>
          </p:nvPr>
        </p:nvSpPr>
        <p:spPr>
          <a:xfrm>
            <a:off x="849809" y="1219121"/>
            <a:ext cx="5449888" cy="544512"/>
          </a:xfrm>
          <a:prstGeom prst="rect">
            <a:avLst/>
          </a:prstGeom>
        </p:spPr>
        <p:txBody>
          <a:bodyPr/>
          <a:lstStyle>
            <a:lvl1pPr marL="0" indent="0">
              <a:buNone/>
              <a:defRPr sz="3700" b="0">
                <a:solidFill>
                  <a:schemeClr val="tx1"/>
                </a:solidFill>
                <a:latin typeface="Metropolis Extra Bold" panose="00000900000000000000" pitchFamily="50" charset="0"/>
                <a:cs typeface="Metropolis Extra Bold" panose="00000900000000000000" pitchFamily="50" charset="0"/>
              </a:defRPr>
            </a:lvl1pPr>
          </a:lstStyle>
          <a:p>
            <a:pPr lvl="0"/>
            <a:r>
              <a:rPr lang="en-US" dirty="0"/>
              <a:t>TITLE 2</a:t>
            </a:r>
          </a:p>
        </p:txBody>
      </p:sp>
    </p:spTree>
    <p:extLst>
      <p:ext uri="{BB962C8B-B14F-4D97-AF65-F5344CB8AC3E}">
        <p14:creationId xmlns:p14="http://schemas.microsoft.com/office/powerpoint/2010/main" val="340589076"/>
      </p:ext>
    </p:extLst>
  </p:cSld>
  <p:clrMapOvr>
    <a:masterClrMapping/>
  </p:clrMapOvr>
  <p:transition spd="med">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7_Custom Layout">
    <p:bg>
      <p:bgPr>
        <a:solidFill>
          <a:schemeClr val="bg1"/>
        </a:solidFill>
        <a:effectLst/>
      </p:bgPr>
    </p:bg>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7872F0C1-2FE6-ABE7-514E-B995FACDDB40}"/>
              </a:ext>
            </a:extLst>
          </p:cNvPr>
          <p:cNvSpPr>
            <a:spLocks noGrp="1"/>
          </p:cNvSpPr>
          <p:nvPr>
            <p:ph type="body" sz="quarter" idx="11" hasCustomPrompt="1"/>
          </p:nvPr>
        </p:nvSpPr>
        <p:spPr>
          <a:xfrm>
            <a:off x="866899" y="1115622"/>
            <a:ext cx="5449888" cy="544512"/>
          </a:xfrm>
          <a:prstGeom prst="rect">
            <a:avLst/>
          </a:prstGeom>
        </p:spPr>
        <p:txBody>
          <a:bodyPr/>
          <a:lstStyle>
            <a:lvl1pPr marL="0" indent="0">
              <a:buNone/>
              <a:defRPr sz="3700" b="0">
                <a:solidFill>
                  <a:schemeClr val="tx1"/>
                </a:solidFill>
                <a:latin typeface="Metropolis Extra Bold" panose="00000900000000000000" pitchFamily="50" charset="0"/>
                <a:cs typeface="Metropolis Extra Bold" panose="00000900000000000000" pitchFamily="50" charset="0"/>
              </a:defRPr>
            </a:lvl1pPr>
          </a:lstStyle>
          <a:p>
            <a:pPr lvl="0"/>
            <a:r>
              <a:rPr lang="en-US" dirty="0"/>
              <a:t>TITLE 2</a:t>
            </a:r>
          </a:p>
        </p:txBody>
      </p:sp>
      <p:grpSp>
        <p:nvGrpSpPr>
          <p:cNvPr id="4" name="Group 9">
            <a:extLst>
              <a:ext uri="{FF2B5EF4-FFF2-40B4-BE49-F238E27FC236}">
                <a16:creationId xmlns:a16="http://schemas.microsoft.com/office/drawing/2014/main" id="{230AFF9B-440D-FF03-3119-83A3579E5C1C}"/>
              </a:ext>
            </a:extLst>
          </p:cNvPr>
          <p:cNvGrpSpPr/>
          <p:nvPr userDrawn="1"/>
        </p:nvGrpSpPr>
        <p:grpSpPr>
          <a:xfrm>
            <a:off x="-540869" y="-2119581"/>
            <a:ext cx="4239161" cy="4239161"/>
            <a:chOff x="0" y="0"/>
            <a:chExt cx="6350000" cy="6350000"/>
          </a:xfrm>
        </p:grpSpPr>
        <p:sp>
          <p:nvSpPr>
            <p:cNvPr id="5" name="Freeform 10">
              <a:extLst>
                <a:ext uri="{FF2B5EF4-FFF2-40B4-BE49-F238E27FC236}">
                  <a16:creationId xmlns:a16="http://schemas.microsoft.com/office/drawing/2014/main" id="{24E20E57-4ABF-6620-B9E9-63EC491E6120}"/>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44445">
                <a:alpha val="6667"/>
              </a:srgbClr>
            </a:solidFill>
          </p:spPr>
        </p:sp>
      </p:grpSp>
      <p:grpSp>
        <p:nvGrpSpPr>
          <p:cNvPr id="7" name="Group 2">
            <a:extLst>
              <a:ext uri="{FF2B5EF4-FFF2-40B4-BE49-F238E27FC236}">
                <a16:creationId xmlns:a16="http://schemas.microsoft.com/office/drawing/2014/main" id="{7C989A27-7899-FFA5-EE8E-AEFCE7D8EDA4}"/>
              </a:ext>
            </a:extLst>
          </p:cNvPr>
          <p:cNvGrpSpPr/>
          <p:nvPr userDrawn="1"/>
        </p:nvGrpSpPr>
        <p:grpSpPr>
          <a:xfrm>
            <a:off x="4580270" y="2617470"/>
            <a:ext cx="4239161" cy="4239161"/>
            <a:chOff x="0" y="0"/>
            <a:chExt cx="6350000" cy="6350000"/>
          </a:xfrm>
        </p:grpSpPr>
        <p:sp>
          <p:nvSpPr>
            <p:cNvPr id="8" name="Freeform 3">
              <a:extLst>
                <a:ext uri="{FF2B5EF4-FFF2-40B4-BE49-F238E27FC236}">
                  <a16:creationId xmlns:a16="http://schemas.microsoft.com/office/drawing/2014/main" id="{E2C79B46-C0C1-BFA7-20B4-114C686E3572}"/>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44445">
                <a:alpha val="9804"/>
              </a:srgbClr>
            </a:solidFill>
          </p:spPr>
        </p:sp>
      </p:grpSp>
      <p:pic>
        <p:nvPicPr>
          <p:cNvPr id="16" name="Picture 15">
            <a:extLst>
              <a:ext uri="{FF2B5EF4-FFF2-40B4-BE49-F238E27FC236}">
                <a16:creationId xmlns:a16="http://schemas.microsoft.com/office/drawing/2014/main" id="{0DFEA33B-2125-1F5F-1313-C2867E5452B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369069" y="1394967"/>
            <a:ext cx="3774932" cy="3748533"/>
          </a:xfrm>
          <a:prstGeom prst="rect">
            <a:avLst/>
          </a:prstGeom>
        </p:spPr>
      </p:pic>
      <p:sp>
        <p:nvSpPr>
          <p:cNvPr id="6" name="Title 1">
            <a:extLst>
              <a:ext uri="{FF2B5EF4-FFF2-40B4-BE49-F238E27FC236}">
                <a16:creationId xmlns:a16="http://schemas.microsoft.com/office/drawing/2014/main" id="{99E50469-5F8E-0637-F689-199CB6705FE3}"/>
              </a:ext>
            </a:extLst>
          </p:cNvPr>
          <p:cNvSpPr>
            <a:spLocks noGrp="1"/>
          </p:cNvSpPr>
          <p:nvPr>
            <p:ph type="title" hasCustomPrompt="1"/>
          </p:nvPr>
        </p:nvSpPr>
        <p:spPr>
          <a:xfrm>
            <a:off x="857066" y="598000"/>
            <a:ext cx="5449824" cy="548640"/>
          </a:xfrm>
          <a:prstGeom prst="rect">
            <a:avLst/>
          </a:prstGeom>
        </p:spPr>
        <p:txBody>
          <a:bodyPr/>
          <a:lstStyle>
            <a:lvl1pPr>
              <a:defRPr sz="3800" b="0">
                <a:solidFill>
                  <a:srgbClr val="009BDE"/>
                </a:solidFill>
                <a:latin typeface="Metropolis Extra Bold" panose="00000900000000000000" pitchFamily="50" charset="0"/>
                <a:cs typeface="Metropolis Extra Bold" panose="00000900000000000000" pitchFamily="50" charset="0"/>
              </a:defRPr>
            </a:lvl1pPr>
          </a:lstStyle>
          <a:p>
            <a:r>
              <a:rPr lang="en-US" dirty="0"/>
              <a:t>TITLE 1</a:t>
            </a:r>
          </a:p>
        </p:txBody>
      </p:sp>
      <p:sp>
        <p:nvSpPr>
          <p:cNvPr id="9" name="AutoShape 8">
            <a:extLst>
              <a:ext uri="{FF2B5EF4-FFF2-40B4-BE49-F238E27FC236}">
                <a16:creationId xmlns:a16="http://schemas.microsoft.com/office/drawing/2014/main" id="{838C42ED-E25E-5B65-51D6-F8E8AD74A65F}"/>
              </a:ext>
            </a:extLst>
          </p:cNvPr>
          <p:cNvSpPr/>
          <p:nvPr userDrawn="1"/>
        </p:nvSpPr>
        <p:spPr>
          <a:xfrm rot="-5400000">
            <a:off x="-1481299" y="2603743"/>
            <a:ext cx="4031649" cy="0"/>
          </a:xfrm>
          <a:prstGeom prst="line">
            <a:avLst/>
          </a:prstGeom>
          <a:ln w="47625" cap="flat">
            <a:solidFill>
              <a:srgbClr val="444445"/>
            </a:solidFill>
            <a:prstDash val="solid"/>
            <a:headEnd type="none" w="sm" len="sm"/>
            <a:tailEnd type="none" w="sm" len="sm"/>
          </a:ln>
        </p:spPr>
      </p:sp>
      <p:pic>
        <p:nvPicPr>
          <p:cNvPr id="10" name="Picture 11">
            <a:extLst>
              <a:ext uri="{FF2B5EF4-FFF2-40B4-BE49-F238E27FC236}">
                <a16:creationId xmlns:a16="http://schemas.microsoft.com/office/drawing/2014/main" id="{56035191-C491-AB1E-9FFE-97191075AE7B}"/>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a:xfrm>
            <a:off x="6699850" y="291879"/>
            <a:ext cx="1929800" cy="615894"/>
          </a:xfrm>
          <a:prstGeom prst="rect">
            <a:avLst/>
          </a:prstGeom>
        </p:spPr>
      </p:pic>
      <p:grpSp>
        <p:nvGrpSpPr>
          <p:cNvPr id="11" name="Group 12">
            <a:extLst>
              <a:ext uri="{FF2B5EF4-FFF2-40B4-BE49-F238E27FC236}">
                <a16:creationId xmlns:a16="http://schemas.microsoft.com/office/drawing/2014/main" id="{D8F0793C-4F8B-AF7C-A386-97A80A6A60A7}"/>
              </a:ext>
            </a:extLst>
          </p:cNvPr>
          <p:cNvGrpSpPr/>
          <p:nvPr userDrawn="1"/>
        </p:nvGrpSpPr>
        <p:grpSpPr>
          <a:xfrm>
            <a:off x="950863" y="4621793"/>
            <a:ext cx="123568" cy="123568"/>
            <a:chOff x="0" y="0"/>
            <a:chExt cx="6350000" cy="6350000"/>
          </a:xfrm>
        </p:grpSpPr>
        <p:sp>
          <p:nvSpPr>
            <p:cNvPr id="12" name="Freeform 13">
              <a:extLst>
                <a:ext uri="{FF2B5EF4-FFF2-40B4-BE49-F238E27FC236}">
                  <a16:creationId xmlns:a16="http://schemas.microsoft.com/office/drawing/2014/main" id="{6D3998DC-3A29-9FB3-CCC8-EADF808B30FD}"/>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89AD6"/>
            </a:solidFill>
          </p:spPr>
        </p:sp>
      </p:grpSp>
      <p:sp>
        <p:nvSpPr>
          <p:cNvPr id="13" name="TextBox 17">
            <a:extLst>
              <a:ext uri="{FF2B5EF4-FFF2-40B4-BE49-F238E27FC236}">
                <a16:creationId xmlns:a16="http://schemas.microsoft.com/office/drawing/2014/main" id="{13A482E3-8A5D-CD38-6FB6-9E832B0E7635}"/>
              </a:ext>
            </a:extLst>
          </p:cNvPr>
          <p:cNvSpPr txBox="1"/>
          <p:nvPr userDrawn="1"/>
        </p:nvSpPr>
        <p:spPr>
          <a:xfrm>
            <a:off x="950863" y="3846800"/>
            <a:ext cx="4024548" cy="396327"/>
          </a:xfrm>
          <a:prstGeom prst="rect">
            <a:avLst/>
          </a:prstGeom>
        </p:spPr>
        <p:txBody>
          <a:bodyPr wrap="square" lIns="0" tIns="0" rIns="0" bIns="0" rtlCol="0" anchor="t">
            <a:spAutoFit/>
          </a:bodyPr>
          <a:lstStyle/>
          <a:p>
            <a:pPr>
              <a:lnSpc>
                <a:spcPts val="1595"/>
              </a:lnSpc>
            </a:pPr>
            <a:r>
              <a:rPr lang="en-US" sz="1250" dirty="0">
                <a:solidFill>
                  <a:srgbClr val="444445"/>
                </a:solidFill>
                <a:latin typeface="Metropolis" panose="00000500000000000000" pitchFamily="50" charset="0"/>
                <a:cs typeface="Metropolis" panose="020B0604020202020204" charset="0"/>
              </a:rPr>
              <a:t>A leading provider of technology-enabled services and solutions that redefine the healthcare revenue cycle​</a:t>
            </a:r>
          </a:p>
        </p:txBody>
      </p:sp>
      <p:sp>
        <p:nvSpPr>
          <p:cNvPr id="14" name="TextBox 18">
            <a:extLst>
              <a:ext uri="{FF2B5EF4-FFF2-40B4-BE49-F238E27FC236}">
                <a16:creationId xmlns:a16="http://schemas.microsoft.com/office/drawing/2014/main" id="{D2EA9461-2C68-AF6C-E576-BD34280D2E26}"/>
              </a:ext>
            </a:extLst>
          </p:cNvPr>
          <p:cNvSpPr txBox="1"/>
          <p:nvPr userDrawn="1"/>
        </p:nvSpPr>
        <p:spPr>
          <a:xfrm>
            <a:off x="1136343" y="4610235"/>
            <a:ext cx="2213682" cy="154914"/>
          </a:xfrm>
          <a:prstGeom prst="rect">
            <a:avLst/>
          </a:prstGeom>
        </p:spPr>
        <p:txBody>
          <a:bodyPr lIns="0" tIns="0" rIns="0" bIns="0" rtlCol="0" anchor="t">
            <a:spAutoFit/>
          </a:bodyPr>
          <a:lstStyle/>
          <a:p>
            <a:pPr>
              <a:lnSpc>
                <a:spcPts val="1155"/>
              </a:lnSpc>
            </a:pPr>
            <a:r>
              <a:rPr lang="en-US" sz="1000" dirty="0">
                <a:solidFill>
                  <a:srgbClr val="444445"/>
                </a:solidFill>
                <a:latin typeface="Metropolis" panose="00000500000000000000" pitchFamily="50" charset="0"/>
                <a:cs typeface="Metropolis" panose="020B0604020202020204" charset="0"/>
              </a:rPr>
              <a:t>© CareCloud, Inc. 2023 </a:t>
            </a:r>
          </a:p>
        </p:txBody>
      </p:sp>
      <p:sp>
        <p:nvSpPr>
          <p:cNvPr id="15" name="TextBox 14">
            <a:extLst>
              <a:ext uri="{FF2B5EF4-FFF2-40B4-BE49-F238E27FC236}">
                <a16:creationId xmlns:a16="http://schemas.microsoft.com/office/drawing/2014/main" id="{DCE62BB0-EF63-8414-B276-AA137F3678F5}"/>
              </a:ext>
            </a:extLst>
          </p:cNvPr>
          <p:cNvSpPr txBox="1"/>
          <p:nvPr userDrawn="1"/>
        </p:nvSpPr>
        <p:spPr>
          <a:xfrm>
            <a:off x="6699850" y="884937"/>
            <a:ext cx="2444150" cy="215444"/>
          </a:xfrm>
          <a:prstGeom prst="rect">
            <a:avLst/>
          </a:prstGeom>
          <a:noFill/>
        </p:spPr>
        <p:txBody>
          <a:bodyPr wrap="square" lIns="0">
            <a:spAutoFit/>
          </a:bodyPr>
          <a:lstStyle/>
          <a:p>
            <a:r>
              <a:rPr lang="en-US" sz="750" i="0" dirty="0">
                <a:latin typeface="Metropolis" panose="00000500000000000000" pitchFamily="50" charset="0"/>
                <a:cs typeface="Metropolis" panose="020B0604020202020204" charset="0"/>
              </a:rPr>
              <a:t>Nasdaq Global Market: CCLD, CCLDP, CCLDO</a:t>
            </a:r>
          </a:p>
        </p:txBody>
      </p:sp>
    </p:spTree>
    <p:extLst>
      <p:ext uri="{BB962C8B-B14F-4D97-AF65-F5344CB8AC3E}">
        <p14:creationId xmlns:p14="http://schemas.microsoft.com/office/powerpoint/2010/main" val="1171243833"/>
      </p:ext>
    </p:extLst>
  </p:cSld>
  <p:clrMapOvr>
    <a:masterClrMapping/>
  </p:clrMapOvr>
  <p:transition spd="med">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9_Custom Layout">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B251C00-59F9-8005-64D5-AB1FEA3E43F7}"/>
              </a:ext>
            </a:extLst>
          </p:cNvPr>
          <p:cNvSpPr>
            <a:spLocks noGrp="1"/>
          </p:cNvSpPr>
          <p:nvPr>
            <p:ph type="sldNum" sz="quarter" idx="10"/>
          </p:nvPr>
        </p:nvSpPr>
        <p:spPr/>
        <p:txBody>
          <a:bodyPr/>
          <a:lstStyle>
            <a:lvl1pPr>
              <a:defRPr sz="700"/>
            </a:lvl1pPr>
          </a:lstStyle>
          <a:p>
            <a:fld id="{7AD7BA39-CD1C-4FBC-AA7C-BA7CC4082953}" type="slidenum">
              <a:rPr lang="en-US" smtClean="0"/>
              <a:pPr/>
              <a:t>‹#›</a:t>
            </a:fld>
            <a:endParaRPr lang="en-US" dirty="0"/>
          </a:p>
        </p:txBody>
      </p:sp>
      <p:pic>
        <p:nvPicPr>
          <p:cNvPr id="4" name="Picture 26">
            <a:extLst>
              <a:ext uri="{FF2B5EF4-FFF2-40B4-BE49-F238E27FC236}">
                <a16:creationId xmlns:a16="http://schemas.microsoft.com/office/drawing/2014/main" id="{F758DD69-354A-0E17-83BC-1ADCACDADF8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253469" y="4494945"/>
            <a:ext cx="1432561" cy="457200"/>
          </a:xfrm>
          <a:prstGeom prst="rect">
            <a:avLst/>
          </a:prstGeom>
        </p:spPr>
      </p:pic>
      <p:pic>
        <p:nvPicPr>
          <p:cNvPr id="5" name="Picture 26">
            <a:extLst>
              <a:ext uri="{FF2B5EF4-FFF2-40B4-BE49-F238E27FC236}">
                <a16:creationId xmlns:a16="http://schemas.microsoft.com/office/drawing/2014/main" id="{2102F45D-9130-9612-25A8-71836B50E507}"/>
              </a:ext>
            </a:extLst>
          </p:cNvPr>
          <p:cNvPicPr>
            <a:picLocks noChangeAspect="1"/>
          </p:cNvPicPr>
          <p:nvPr userDrawn="1"/>
        </p:nvPicPr>
        <p:blipFill>
          <a:blip r:embed="rId3" cstate="print">
            <a:alphaModFix amt="19999"/>
            <a:extLst>
              <a:ext uri="{28A0092B-C50C-407E-A947-70E740481C1C}">
                <a14:useLocalDpi xmlns:a14="http://schemas.microsoft.com/office/drawing/2010/main"/>
              </a:ext>
            </a:extLst>
          </a:blip>
          <a:srcRect/>
          <a:stretch>
            <a:fillRect/>
          </a:stretch>
        </p:blipFill>
        <p:spPr>
          <a:xfrm rot="694357">
            <a:off x="8055721" y="-242013"/>
            <a:ext cx="1338092" cy="2245167"/>
          </a:xfrm>
          <a:prstGeom prst="rect">
            <a:avLst/>
          </a:prstGeom>
        </p:spPr>
      </p:pic>
      <p:sp>
        <p:nvSpPr>
          <p:cNvPr id="6" name="TextBox 12">
            <a:extLst>
              <a:ext uri="{FF2B5EF4-FFF2-40B4-BE49-F238E27FC236}">
                <a16:creationId xmlns:a16="http://schemas.microsoft.com/office/drawing/2014/main" id="{089E9087-A91C-E0EA-E350-1FD84BB3D7F5}"/>
              </a:ext>
            </a:extLst>
          </p:cNvPr>
          <p:cNvSpPr txBox="1"/>
          <p:nvPr userDrawn="1"/>
        </p:nvSpPr>
        <p:spPr>
          <a:xfrm>
            <a:off x="6109073" y="4858703"/>
            <a:ext cx="2213682" cy="142731"/>
          </a:xfrm>
          <a:prstGeom prst="rect">
            <a:avLst/>
          </a:prstGeom>
        </p:spPr>
        <p:txBody>
          <a:bodyPr lIns="0" tIns="0" rIns="0" bIns="0" rtlCol="0" anchor="t">
            <a:spAutoFit/>
          </a:bodyPr>
          <a:lstStyle/>
          <a:p>
            <a:pPr algn="r" defTabSz="457200">
              <a:lnSpc>
                <a:spcPts val="1155"/>
              </a:lnSpc>
              <a:buClrTx/>
              <a:defRPr/>
            </a:pPr>
            <a:r>
              <a:rPr lang="en-US" sz="800" kern="1200" dirty="0">
                <a:solidFill>
                  <a:srgbClr val="58595B"/>
                </a:solidFill>
                <a:latin typeface="Metropolis" panose="00000500000000000000" pitchFamily="50" charset="0"/>
                <a:ea typeface="+mn-ea"/>
                <a:cs typeface="Metropolis" panose="020B0604020202020204" charset="0"/>
              </a:rPr>
              <a:t>© CareCloud, Inc. 2023 </a:t>
            </a:r>
          </a:p>
        </p:txBody>
      </p:sp>
    </p:spTree>
    <p:extLst>
      <p:ext uri="{BB962C8B-B14F-4D97-AF65-F5344CB8AC3E}">
        <p14:creationId xmlns:p14="http://schemas.microsoft.com/office/powerpoint/2010/main" val="33599545"/>
      </p:ext>
    </p:extLst>
  </p:cSld>
  <p:clrMapOvr>
    <a:masterClrMapping/>
  </p:clrMapOvr>
  <p:transition spd="med">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Custom Layout">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B251C00-59F9-8005-64D5-AB1FEA3E43F7}"/>
              </a:ext>
            </a:extLst>
          </p:cNvPr>
          <p:cNvSpPr>
            <a:spLocks noGrp="1"/>
          </p:cNvSpPr>
          <p:nvPr>
            <p:ph type="sldNum" sz="quarter" idx="10"/>
          </p:nvPr>
        </p:nvSpPr>
        <p:spPr/>
        <p:txBody>
          <a:bodyPr/>
          <a:lstStyle>
            <a:lvl1pPr>
              <a:defRPr sz="700"/>
            </a:lvl1pPr>
          </a:lstStyle>
          <a:p>
            <a:fld id="{7AD7BA39-CD1C-4FBC-AA7C-BA7CC4082953}" type="slidenum">
              <a:rPr lang="en-US" smtClean="0"/>
              <a:pPr/>
              <a:t>‹#›</a:t>
            </a:fld>
            <a:endParaRPr lang="en-US" dirty="0"/>
          </a:p>
        </p:txBody>
      </p:sp>
      <p:pic>
        <p:nvPicPr>
          <p:cNvPr id="4" name="Picture 26">
            <a:extLst>
              <a:ext uri="{FF2B5EF4-FFF2-40B4-BE49-F238E27FC236}">
                <a16:creationId xmlns:a16="http://schemas.microsoft.com/office/drawing/2014/main" id="{F758DD69-354A-0E17-83BC-1ADCACDADF84}"/>
              </a:ext>
            </a:extLst>
          </p:cNvPr>
          <p:cNvPicPr>
            <a:picLocks noChangeAspect="1"/>
          </p:cNvPicPr>
          <p:nvPr userDrawn="1"/>
        </p:nvPicPr>
        <p:blipFill>
          <a:blip r:embed="rId2" cstate="print">
            <a:biLevel thresh="25000"/>
            <a:extLst>
              <a:ext uri="{28A0092B-C50C-407E-A947-70E740481C1C}">
                <a14:useLocalDpi xmlns:a14="http://schemas.microsoft.com/office/drawing/2010/main"/>
              </a:ext>
            </a:extLst>
          </a:blip>
          <a:srcRect/>
          <a:stretch>
            <a:fillRect/>
          </a:stretch>
        </p:blipFill>
        <p:spPr>
          <a:xfrm>
            <a:off x="253469" y="4494945"/>
            <a:ext cx="1432561" cy="457200"/>
          </a:xfrm>
          <a:prstGeom prst="rect">
            <a:avLst/>
          </a:prstGeom>
        </p:spPr>
      </p:pic>
      <p:pic>
        <p:nvPicPr>
          <p:cNvPr id="5" name="Picture 26">
            <a:extLst>
              <a:ext uri="{FF2B5EF4-FFF2-40B4-BE49-F238E27FC236}">
                <a16:creationId xmlns:a16="http://schemas.microsoft.com/office/drawing/2014/main" id="{2102F45D-9130-9612-25A8-71836B50E507}"/>
              </a:ext>
            </a:extLst>
          </p:cNvPr>
          <p:cNvPicPr>
            <a:picLocks noChangeAspect="1"/>
          </p:cNvPicPr>
          <p:nvPr userDrawn="1"/>
        </p:nvPicPr>
        <p:blipFill>
          <a:blip r:embed="rId3" cstate="print">
            <a:alphaModFix amt="19999"/>
            <a:biLevel thresh="25000"/>
            <a:extLst>
              <a:ext uri="{28A0092B-C50C-407E-A947-70E740481C1C}">
                <a14:useLocalDpi xmlns:a14="http://schemas.microsoft.com/office/drawing/2010/main"/>
              </a:ext>
            </a:extLst>
          </a:blip>
          <a:srcRect/>
          <a:stretch>
            <a:fillRect/>
          </a:stretch>
        </p:blipFill>
        <p:spPr>
          <a:xfrm rot="694357">
            <a:off x="8055721" y="-242013"/>
            <a:ext cx="1338092" cy="2245167"/>
          </a:xfrm>
          <a:prstGeom prst="rect">
            <a:avLst/>
          </a:prstGeom>
        </p:spPr>
      </p:pic>
      <p:sp>
        <p:nvSpPr>
          <p:cNvPr id="6" name="TextBox 12">
            <a:extLst>
              <a:ext uri="{FF2B5EF4-FFF2-40B4-BE49-F238E27FC236}">
                <a16:creationId xmlns:a16="http://schemas.microsoft.com/office/drawing/2014/main" id="{089E9087-A91C-E0EA-E350-1FD84BB3D7F5}"/>
              </a:ext>
            </a:extLst>
          </p:cNvPr>
          <p:cNvSpPr txBox="1"/>
          <p:nvPr userDrawn="1"/>
        </p:nvSpPr>
        <p:spPr>
          <a:xfrm>
            <a:off x="6109073" y="4858703"/>
            <a:ext cx="2213682" cy="142731"/>
          </a:xfrm>
          <a:prstGeom prst="rect">
            <a:avLst/>
          </a:prstGeom>
        </p:spPr>
        <p:txBody>
          <a:bodyPr lIns="0" tIns="0" rIns="0" bIns="0" rtlCol="0" anchor="t">
            <a:spAutoFit/>
          </a:bodyPr>
          <a:lstStyle/>
          <a:p>
            <a:pPr algn="r" defTabSz="457200">
              <a:lnSpc>
                <a:spcPts val="1155"/>
              </a:lnSpc>
              <a:buClrTx/>
              <a:defRPr/>
            </a:pPr>
            <a:r>
              <a:rPr lang="en-US" sz="800" kern="1200" dirty="0">
                <a:solidFill>
                  <a:schemeClr val="bg1"/>
                </a:solidFill>
                <a:latin typeface="Metropolis" panose="00000500000000000000" pitchFamily="50" charset="0"/>
                <a:ea typeface="+mn-ea"/>
                <a:cs typeface="Metropolis" panose="020B0604020202020204" charset="0"/>
              </a:rPr>
              <a:t>© CareCloud, Inc. 2023 </a:t>
            </a:r>
          </a:p>
        </p:txBody>
      </p:sp>
    </p:spTree>
    <p:extLst>
      <p:ext uri="{BB962C8B-B14F-4D97-AF65-F5344CB8AC3E}">
        <p14:creationId xmlns:p14="http://schemas.microsoft.com/office/powerpoint/2010/main" val="1461138659"/>
      </p:ext>
    </p:extLst>
  </p:cSld>
  <p:clrMapOvr>
    <a:masterClrMapping/>
  </p:clrMapOvr>
  <p:transition spd="med">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3_Custom Layout">
    <p:bg>
      <p:bgPr>
        <a:solidFill>
          <a:schemeClr val="tx2"/>
        </a:solidFill>
        <a:effectLst/>
      </p:bgPr>
    </p:bg>
    <p:spTree>
      <p:nvGrpSpPr>
        <p:cNvPr id="1" name=""/>
        <p:cNvGrpSpPr/>
        <p:nvPr/>
      </p:nvGrpSpPr>
      <p:grpSpPr>
        <a:xfrm>
          <a:off x="0" y="0"/>
          <a:ext cx="0" cy="0"/>
          <a:chOff x="0" y="0"/>
          <a:chExt cx="0" cy="0"/>
        </a:xfrm>
      </p:grpSpPr>
      <p:sp>
        <p:nvSpPr>
          <p:cNvPr id="2" name="Text Placeholder 16">
            <a:extLst>
              <a:ext uri="{FF2B5EF4-FFF2-40B4-BE49-F238E27FC236}">
                <a16:creationId xmlns:a16="http://schemas.microsoft.com/office/drawing/2014/main" id="{D3CD2CDA-192D-14AB-1414-F24DC7D8E66C}"/>
              </a:ext>
            </a:extLst>
          </p:cNvPr>
          <p:cNvSpPr>
            <a:spLocks noGrp="1"/>
          </p:cNvSpPr>
          <p:nvPr>
            <p:ph type="body" sz="quarter" idx="11" hasCustomPrompt="1"/>
          </p:nvPr>
        </p:nvSpPr>
        <p:spPr>
          <a:xfrm>
            <a:off x="514351" y="2358830"/>
            <a:ext cx="7839855" cy="571500"/>
          </a:xfrm>
          <a:prstGeom prst="rect">
            <a:avLst/>
          </a:prstGeom>
        </p:spPr>
        <p:txBody>
          <a:bodyPr lIns="0" tIns="0" rIns="0" bIns="0"/>
          <a:lstStyle>
            <a:lvl1pPr marL="0" indent="0" algn="l">
              <a:lnSpc>
                <a:spcPct val="100000"/>
              </a:lnSpc>
              <a:spcBef>
                <a:spcPts val="0"/>
              </a:spcBef>
              <a:buNone/>
              <a:defRPr sz="3400" b="0">
                <a:solidFill>
                  <a:schemeClr val="bg1"/>
                </a:solidFill>
                <a:latin typeface="Metropolis Extra Bold" panose="00000900000000000000" pitchFamily="50" charset="0"/>
                <a:cs typeface="Metropolis Extra Bold" panose="00000900000000000000" pitchFamily="50" charset="0"/>
              </a:defRPr>
            </a:lvl1pPr>
          </a:lstStyle>
          <a:p>
            <a:pPr lvl="0"/>
            <a:r>
              <a:rPr lang="en-US" dirty="0"/>
              <a:t>Text</a:t>
            </a:r>
          </a:p>
        </p:txBody>
      </p:sp>
      <p:sp>
        <p:nvSpPr>
          <p:cNvPr id="3" name="Slide Number Placeholder 2">
            <a:extLst>
              <a:ext uri="{FF2B5EF4-FFF2-40B4-BE49-F238E27FC236}">
                <a16:creationId xmlns:a16="http://schemas.microsoft.com/office/drawing/2014/main" id="{D85C73D6-E75F-FD56-C6D9-23CFE7A74296}"/>
              </a:ext>
            </a:extLst>
          </p:cNvPr>
          <p:cNvSpPr>
            <a:spLocks noGrp="1"/>
          </p:cNvSpPr>
          <p:nvPr>
            <p:ph type="sldNum" sz="quarter" idx="10"/>
          </p:nvPr>
        </p:nvSpPr>
        <p:spPr/>
        <p:txBody>
          <a:bodyPr/>
          <a:lstStyle/>
          <a:p>
            <a:fld id="{7AD7BA39-CD1C-4FBC-AA7C-BA7CC4082953}" type="slidenum">
              <a:rPr lang="en-US" smtClean="0"/>
              <a:pPr/>
              <a:t>‹#›</a:t>
            </a:fld>
            <a:endParaRPr lang="en-US" dirty="0"/>
          </a:p>
        </p:txBody>
      </p:sp>
      <p:sp>
        <p:nvSpPr>
          <p:cNvPr id="5" name="TextBox 12">
            <a:extLst>
              <a:ext uri="{FF2B5EF4-FFF2-40B4-BE49-F238E27FC236}">
                <a16:creationId xmlns:a16="http://schemas.microsoft.com/office/drawing/2014/main" id="{CD282C0E-0E82-12E8-C039-464B0D19E79B}"/>
              </a:ext>
            </a:extLst>
          </p:cNvPr>
          <p:cNvSpPr txBox="1"/>
          <p:nvPr userDrawn="1"/>
        </p:nvSpPr>
        <p:spPr>
          <a:xfrm>
            <a:off x="6109073" y="4858703"/>
            <a:ext cx="2213682" cy="143822"/>
          </a:xfrm>
          <a:prstGeom prst="rect">
            <a:avLst/>
          </a:prstGeom>
        </p:spPr>
        <p:txBody>
          <a:bodyPr lIns="0" tIns="0" rIns="0" bIns="0" rtlCol="0" anchor="t">
            <a:spAutoFit/>
          </a:bodyPr>
          <a:lstStyle/>
          <a:p>
            <a:pPr algn="r" defTabSz="457200">
              <a:lnSpc>
                <a:spcPts val="1155"/>
              </a:lnSpc>
              <a:buClrTx/>
              <a:defRPr/>
            </a:pPr>
            <a:r>
              <a:rPr lang="en-US" sz="800" i="0" kern="1200" dirty="0">
                <a:solidFill>
                  <a:schemeClr val="accent6"/>
                </a:solidFill>
                <a:latin typeface="Metropolis" panose="00000500000000000000" pitchFamily="50" charset="0"/>
                <a:ea typeface="+mn-ea"/>
                <a:cs typeface="Metropolis" panose="020B0604020202020204" charset="0"/>
              </a:rPr>
              <a:t>© CareCloud, Inc. 2023 </a:t>
            </a:r>
          </a:p>
        </p:txBody>
      </p:sp>
      <p:sp>
        <p:nvSpPr>
          <p:cNvPr id="8" name="AutoShape 18">
            <a:extLst>
              <a:ext uri="{FF2B5EF4-FFF2-40B4-BE49-F238E27FC236}">
                <a16:creationId xmlns:a16="http://schemas.microsoft.com/office/drawing/2014/main" id="{B5BA873B-1EED-5D71-7901-9B8C4ECF18BC}"/>
              </a:ext>
            </a:extLst>
          </p:cNvPr>
          <p:cNvSpPr/>
          <p:nvPr userDrawn="1"/>
        </p:nvSpPr>
        <p:spPr>
          <a:xfrm flipV="1">
            <a:off x="502895" y="2962766"/>
            <a:ext cx="640080" cy="0"/>
          </a:xfrm>
          <a:prstGeom prst="line">
            <a:avLst/>
          </a:prstGeom>
          <a:ln w="66675" cap="flat">
            <a:solidFill>
              <a:schemeClr val="bg1"/>
            </a:solidFill>
            <a:prstDash val="solid"/>
            <a:headEnd type="none" w="sm" len="sm"/>
            <a:tailEnd type="none" w="sm" len="sm"/>
          </a:ln>
        </p:spPr>
      </p:sp>
      <p:pic>
        <p:nvPicPr>
          <p:cNvPr id="4" name="Picture 17">
            <a:extLst>
              <a:ext uri="{FF2B5EF4-FFF2-40B4-BE49-F238E27FC236}">
                <a16:creationId xmlns:a16="http://schemas.microsoft.com/office/drawing/2014/main" id="{4981D01A-502E-494E-851E-C9FFF8FC88DA}"/>
              </a:ext>
            </a:extLst>
          </p:cNvPr>
          <p:cNvPicPr>
            <a:picLocks noChangeAspect="1"/>
          </p:cNvPicPr>
          <p:nvPr userDrawn="1"/>
        </p:nvPicPr>
        <p:blipFill>
          <a:blip r:embed="rId2">
            <a:biLevel thresh="25000"/>
          </a:blip>
          <a:srcRect/>
          <a:stretch>
            <a:fillRect/>
          </a:stretch>
        </p:blipFill>
        <p:spPr>
          <a:xfrm>
            <a:off x="514351" y="291879"/>
            <a:ext cx="1929800" cy="615894"/>
          </a:xfrm>
          <a:prstGeom prst="rect">
            <a:avLst/>
          </a:prstGeom>
        </p:spPr>
      </p:pic>
      <p:pic>
        <p:nvPicPr>
          <p:cNvPr id="11" name="Picture 10">
            <a:extLst>
              <a:ext uri="{FF2B5EF4-FFF2-40B4-BE49-F238E27FC236}">
                <a16:creationId xmlns:a16="http://schemas.microsoft.com/office/drawing/2014/main" id="{AB61A81A-E64D-9509-4325-4170D9D1E8F4}"/>
              </a:ext>
            </a:extLst>
          </p:cNvPr>
          <p:cNvPicPr>
            <a:picLocks noChangeAspect="1"/>
          </p:cNvPicPr>
          <p:nvPr userDrawn="1"/>
        </p:nvPicPr>
        <p:blipFill rotWithShape="1">
          <a:blip r:embed="rId3"/>
          <a:srcRect r="25947"/>
          <a:stretch/>
        </p:blipFill>
        <p:spPr>
          <a:xfrm>
            <a:off x="6954389" y="1586397"/>
            <a:ext cx="2189611" cy="3493311"/>
          </a:xfrm>
          <a:prstGeom prst="rect">
            <a:avLst/>
          </a:prstGeom>
        </p:spPr>
      </p:pic>
    </p:spTree>
    <p:extLst>
      <p:ext uri="{BB962C8B-B14F-4D97-AF65-F5344CB8AC3E}">
        <p14:creationId xmlns:p14="http://schemas.microsoft.com/office/powerpoint/2010/main" val="3530953591"/>
      </p:ext>
    </p:extLst>
  </p:cSld>
  <p:clrMapOvr>
    <a:masterClrMapping/>
  </p:clrMapOvr>
  <p:transition spd="med">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A959AC74-4A63-AC6E-338C-067CD6780A03}"/>
              </a:ext>
            </a:extLst>
          </p:cNvPr>
          <p:cNvSpPr>
            <a:spLocks noGrp="1"/>
          </p:cNvSpPr>
          <p:nvPr>
            <p:ph type="body" sz="quarter" idx="11" hasCustomPrompt="1"/>
          </p:nvPr>
        </p:nvSpPr>
        <p:spPr>
          <a:xfrm>
            <a:off x="866899" y="1115622"/>
            <a:ext cx="5439991" cy="544512"/>
          </a:xfrm>
          <a:prstGeom prst="rect">
            <a:avLst/>
          </a:prstGeom>
        </p:spPr>
        <p:txBody>
          <a:bodyPr/>
          <a:lstStyle>
            <a:lvl1pPr marL="0" indent="0">
              <a:buNone/>
              <a:defRPr sz="3700" b="0">
                <a:solidFill>
                  <a:schemeClr val="tx1"/>
                </a:solidFill>
                <a:latin typeface="Metropolis Extra Bold" panose="00000900000000000000" pitchFamily="50" charset="0"/>
                <a:cs typeface="Metropolis Extra Bold" panose="00000900000000000000" pitchFamily="50" charset="0"/>
              </a:defRPr>
            </a:lvl1pPr>
          </a:lstStyle>
          <a:p>
            <a:pPr lvl="0"/>
            <a:r>
              <a:rPr lang="en-US" dirty="0"/>
              <a:t>TITLE 2</a:t>
            </a:r>
          </a:p>
        </p:txBody>
      </p:sp>
      <p:grpSp>
        <p:nvGrpSpPr>
          <p:cNvPr id="4" name="Group 9">
            <a:extLst>
              <a:ext uri="{FF2B5EF4-FFF2-40B4-BE49-F238E27FC236}">
                <a16:creationId xmlns:a16="http://schemas.microsoft.com/office/drawing/2014/main" id="{230AFF9B-440D-FF03-3119-83A3579E5C1C}"/>
              </a:ext>
            </a:extLst>
          </p:cNvPr>
          <p:cNvGrpSpPr/>
          <p:nvPr userDrawn="1"/>
        </p:nvGrpSpPr>
        <p:grpSpPr>
          <a:xfrm>
            <a:off x="-540869" y="-2119581"/>
            <a:ext cx="4239161" cy="4239161"/>
            <a:chOff x="0" y="0"/>
            <a:chExt cx="6350000" cy="6350000"/>
          </a:xfrm>
        </p:grpSpPr>
        <p:sp>
          <p:nvSpPr>
            <p:cNvPr id="5" name="Freeform 10">
              <a:extLst>
                <a:ext uri="{FF2B5EF4-FFF2-40B4-BE49-F238E27FC236}">
                  <a16:creationId xmlns:a16="http://schemas.microsoft.com/office/drawing/2014/main" id="{24E20E57-4ABF-6620-B9E9-63EC491E6120}"/>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44445">
                <a:alpha val="6667"/>
              </a:srgbClr>
            </a:solidFill>
          </p:spPr>
        </p:sp>
      </p:grpSp>
      <p:grpSp>
        <p:nvGrpSpPr>
          <p:cNvPr id="7" name="Group 2">
            <a:extLst>
              <a:ext uri="{FF2B5EF4-FFF2-40B4-BE49-F238E27FC236}">
                <a16:creationId xmlns:a16="http://schemas.microsoft.com/office/drawing/2014/main" id="{7C989A27-7899-FFA5-EE8E-AEFCE7D8EDA4}"/>
              </a:ext>
            </a:extLst>
          </p:cNvPr>
          <p:cNvGrpSpPr/>
          <p:nvPr userDrawn="1"/>
        </p:nvGrpSpPr>
        <p:grpSpPr>
          <a:xfrm>
            <a:off x="4580270" y="2617470"/>
            <a:ext cx="4239161" cy="4239161"/>
            <a:chOff x="0" y="0"/>
            <a:chExt cx="6350000" cy="6350000"/>
          </a:xfrm>
        </p:grpSpPr>
        <p:sp>
          <p:nvSpPr>
            <p:cNvPr id="8" name="Freeform 3">
              <a:extLst>
                <a:ext uri="{FF2B5EF4-FFF2-40B4-BE49-F238E27FC236}">
                  <a16:creationId xmlns:a16="http://schemas.microsoft.com/office/drawing/2014/main" id="{E2C79B46-C0C1-BFA7-20B4-114C686E3572}"/>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44445">
                <a:alpha val="9804"/>
              </a:srgbClr>
            </a:solidFill>
          </p:spPr>
        </p:sp>
      </p:grpSp>
      <p:pic>
        <p:nvPicPr>
          <p:cNvPr id="16" name="Picture 15">
            <a:extLst>
              <a:ext uri="{FF2B5EF4-FFF2-40B4-BE49-F238E27FC236}">
                <a16:creationId xmlns:a16="http://schemas.microsoft.com/office/drawing/2014/main" id="{0DFEA33B-2125-1F5F-1313-C2867E5452B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369069" y="1394967"/>
            <a:ext cx="3774932" cy="3748533"/>
          </a:xfrm>
          <a:prstGeom prst="rect">
            <a:avLst/>
          </a:prstGeom>
        </p:spPr>
      </p:pic>
      <p:sp>
        <p:nvSpPr>
          <p:cNvPr id="6" name="Title 1">
            <a:extLst>
              <a:ext uri="{FF2B5EF4-FFF2-40B4-BE49-F238E27FC236}">
                <a16:creationId xmlns:a16="http://schemas.microsoft.com/office/drawing/2014/main" id="{99E50469-5F8E-0637-F689-199CB6705FE3}"/>
              </a:ext>
            </a:extLst>
          </p:cNvPr>
          <p:cNvSpPr>
            <a:spLocks noGrp="1"/>
          </p:cNvSpPr>
          <p:nvPr>
            <p:ph type="title" hasCustomPrompt="1"/>
          </p:nvPr>
        </p:nvSpPr>
        <p:spPr>
          <a:xfrm>
            <a:off x="857066" y="598000"/>
            <a:ext cx="5449824" cy="548640"/>
          </a:xfrm>
          <a:prstGeom prst="rect">
            <a:avLst/>
          </a:prstGeom>
        </p:spPr>
        <p:txBody>
          <a:bodyPr/>
          <a:lstStyle>
            <a:lvl1pPr>
              <a:defRPr sz="3900" b="0">
                <a:solidFill>
                  <a:srgbClr val="009BDE"/>
                </a:solidFill>
                <a:latin typeface="Metropolis Extra Bold" panose="00000900000000000000" pitchFamily="50" charset="0"/>
                <a:cs typeface="Metropolis Extra Bold" panose="00000900000000000000" pitchFamily="50" charset="0"/>
              </a:defRPr>
            </a:lvl1pPr>
          </a:lstStyle>
          <a:p>
            <a:r>
              <a:rPr lang="en-US" dirty="0"/>
              <a:t>TITLE 1</a:t>
            </a:r>
          </a:p>
        </p:txBody>
      </p:sp>
      <p:sp>
        <p:nvSpPr>
          <p:cNvPr id="9" name="AutoShape 8">
            <a:extLst>
              <a:ext uri="{FF2B5EF4-FFF2-40B4-BE49-F238E27FC236}">
                <a16:creationId xmlns:a16="http://schemas.microsoft.com/office/drawing/2014/main" id="{838C42ED-E25E-5B65-51D6-F8E8AD74A65F}"/>
              </a:ext>
            </a:extLst>
          </p:cNvPr>
          <p:cNvSpPr/>
          <p:nvPr userDrawn="1"/>
        </p:nvSpPr>
        <p:spPr>
          <a:xfrm rot="-5400000">
            <a:off x="-1481299" y="2603743"/>
            <a:ext cx="4031649" cy="0"/>
          </a:xfrm>
          <a:prstGeom prst="line">
            <a:avLst/>
          </a:prstGeom>
          <a:ln w="47625" cap="flat">
            <a:solidFill>
              <a:srgbClr val="444445"/>
            </a:solidFill>
            <a:prstDash val="solid"/>
            <a:headEnd type="none" w="sm" len="sm"/>
            <a:tailEnd type="none" w="sm" len="sm"/>
          </a:ln>
        </p:spPr>
      </p:sp>
      <p:pic>
        <p:nvPicPr>
          <p:cNvPr id="10" name="Picture 11">
            <a:extLst>
              <a:ext uri="{FF2B5EF4-FFF2-40B4-BE49-F238E27FC236}">
                <a16:creationId xmlns:a16="http://schemas.microsoft.com/office/drawing/2014/main" id="{56035191-C491-AB1E-9FFE-97191075AE7B}"/>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a:xfrm>
            <a:off x="6699850" y="291879"/>
            <a:ext cx="1929800" cy="615894"/>
          </a:xfrm>
          <a:prstGeom prst="rect">
            <a:avLst/>
          </a:prstGeom>
        </p:spPr>
      </p:pic>
      <p:grpSp>
        <p:nvGrpSpPr>
          <p:cNvPr id="11" name="Group 12">
            <a:extLst>
              <a:ext uri="{FF2B5EF4-FFF2-40B4-BE49-F238E27FC236}">
                <a16:creationId xmlns:a16="http://schemas.microsoft.com/office/drawing/2014/main" id="{D8F0793C-4F8B-AF7C-A386-97A80A6A60A7}"/>
              </a:ext>
            </a:extLst>
          </p:cNvPr>
          <p:cNvGrpSpPr/>
          <p:nvPr userDrawn="1"/>
        </p:nvGrpSpPr>
        <p:grpSpPr>
          <a:xfrm>
            <a:off x="950863" y="4621793"/>
            <a:ext cx="123568" cy="123568"/>
            <a:chOff x="0" y="0"/>
            <a:chExt cx="6350000" cy="6350000"/>
          </a:xfrm>
        </p:grpSpPr>
        <p:sp>
          <p:nvSpPr>
            <p:cNvPr id="12" name="Freeform 13">
              <a:extLst>
                <a:ext uri="{FF2B5EF4-FFF2-40B4-BE49-F238E27FC236}">
                  <a16:creationId xmlns:a16="http://schemas.microsoft.com/office/drawing/2014/main" id="{6D3998DC-3A29-9FB3-CCC8-EADF808B30FD}"/>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89AD6"/>
            </a:solidFill>
          </p:spPr>
        </p:sp>
      </p:grpSp>
      <p:sp>
        <p:nvSpPr>
          <p:cNvPr id="13" name="TextBox 17">
            <a:extLst>
              <a:ext uri="{FF2B5EF4-FFF2-40B4-BE49-F238E27FC236}">
                <a16:creationId xmlns:a16="http://schemas.microsoft.com/office/drawing/2014/main" id="{13A482E3-8A5D-CD38-6FB6-9E832B0E7635}"/>
              </a:ext>
            </a:extLst>
          </p:cNvPr>
          <p:cNvSpPr txBox="1"/>
          <p:nvPr userDrawn="1"/>
        </p:nvSpPr>
        <p:spPr>
          <a:xfrm>
            <a:off x="950863" y="3712128"/>
            <a:ext cx="4024548" cy="615553"/>
          </a:xfrm>
          <a:prstGeom prst="rect">
            <a:avLst/>
          </a:prstGeom>
        </p:spPr>
        <p:txBody>
          <a:bodyPr wrap="square" lIns="0" tIns="0" rIns="0" bIns="0" rtlCol="0" anchor="t">
            <a:spAutoFit/>
          </a:bodyPr>
          <a:lstStyle/>
          <a:p>
            <a:pPr>
              <a:lnSpc>
                <a:spcPts val="1595"/>
              </a:lnSpc>
            </a:pPr>
            <a:r>
              <a:rPr lang="en-US" sz="1400" dirty="0">
                <a:solidFill>
                  <a:srgbClr val="444445"/>
                </a:solidFill>
                <a:latin typeface="Metropolis" panose="02000506030000020004" pitchFamily="50" charset="0"/>
                <a:cs typeface="Metropolis" panose="020B0604020202020204" charset="0"/>
              </a:rPr>
              <a:t>A leading provider of technology-enabled services and solutions that redefine the healthcare revenue cycle​</a:t>
            </a:r>
          </a:p>
        </p:txBody>
      </p:sp>
      <p:sp>
        <p:nvSpPr>
          <p:cNvPr id="14" name="TextBox 18">
            <a:extLst>
              <a:ext uri="{FF2B5EF4-FFF2-40B4-BE49-F238E27FC236}">
                <a16:creationId xmlns:a16="http://schemas.microsoft.com/office/drawing/2014/main" id="{D2EA9461-2C68-AF6C-E576-BD34280D2E26}"/>
              </a:ext>
            </a:extLst>
          </p:cNvPr>
          <p:cNvSpPr txBox="1"/>
          <p:nvPr userDrawn="1"/>
        </p:nvSpPr>
        <p:spPr>
          <a:xfrm>
            <a:off x="1136343" y="4610235"/>
            <a:ext cx="2213682" cy="154914"/>
          </a:xfrm>
          <a:prstGeom prst="rect">
            <a:avLst/>
          </a:prstGeom>
        </p:spPr>
        <p:txBody>
          <a:bodyPr lIns="0" tIns="0" rIns="0" bIns="0" rtlCol="0" anchor="t">
            <a:spAutoFit/>
          </a:bodyPr>
          <a:lstStyle/>
          <a:p>
            <a:pPr>
              <a:lnSpc>
                <a:spcPts val="1155"/>
              </a:lnSpc>
            </a:pPr>
            <a:r>
              <a:rPr lang="en-US" sz="1050" dirty="0">
                <a:solidFill>
                  <a:srgbClr val="444445"/>
                </a:solidFill>
                <a:latin typeface="Metropolis" panose="02000506030000020004" pitchFamily="50" charset="0"/>
                <a:cs typeface="Metropolis" panose="020B0604020202020204" charset="0"/>
              </a:rPr>
              <a:t>© CareCloud, Inc. 2023 </a:t>
            </a:r>
          </a:p>
        </p:txBody>
      </p:sp>
      <p:sp>
        <p:nvSpPr>
          <p:cNvPr id="15" name="TextBox 14">
            <a:extLst>
              <a:ext uri="{FF2B5EF4-FFF2-40B4-BE49-F238E27FC236}">
                <a16:creationId xmlns:a16="http://schemas.microsoft.com/office/drawing/2014/main" id="{DCE62BB0-EF63-8414-B276-AA137F3678F5}"/>
              </a:ext>
            </a:extLst>
          </p:cNvPr>
          <p:cNvSpPr txBox="1"/>
          <p:nvPr userDrawn="1"/>
        </p:nvSpPr>
        <p:spPr>
          <a:xfrm>
            <a:off x="947798" y="1742907"/>
            <a:ext cx="5025812" cy="261610"/>
          </a:xfrm>
          <a:prstGeom prst="rect">
            <a:avLst/>
          </a:prstGeom>
          <a:noFill/>
        </p:spPr>
        <p:txBody>
          <a:bodyPr wrap="square" lIns="0">
            <a:spAutoFit/>
          </a:bodyPr>
          <a:lstStyle/>
          <a:p>
            <a:r>
              <a:rPr lang="en-US" sz="1100" i="0" dirty="0">
                <a:latin typeface="Metropolis" panose="02000506030000020004" pitchFamily="50" charset="0"/>
                <a:cs typeface="Metropolis" panose="020B0604020202020204" charset="0"/>
              </a:rPr>
              <a:t>Nasdaq Global Market: CCLD, CCLDP, CCLDO</a:t>
            </a:r>
          </a:p>
        </p:txBody>
      </p:sp>
    </p:spTree>
    <p:extLst>
      <p:ext uri="{BB962C8B-B14F-4D97-AF65-F5344CB8AC3E}">
        <p14:creationId xmlns:p14="http://schemas.microsoft.com/office/powerpoint/2010/main" val="2770645382"/>
      </p:ext>
    </p:extLst>
  </p:cSld>
  <p:clrMapOvr>
    <a:masterClrMapping/>
  </p:clrMapOvr>
  <p:transition spd="med">
    <p:pull/>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bg1"/>
        </a:solidFill>
        <a:effectLst/>
      </p:bgPr>
    </p:bg>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BDA1233B-2DDC-B54B-7BEF-EA9380312B67}"/>
              </a:ext>
            </a:extLst>
          </p:cNvPr>
          <p:cNvSpPr>
            <a:spLocks noGrp="1"/>
          </p:cNvSpPr>
          <p:nvPr>
            <p:ph type="body" sz="quarter" idx="11" hasCustomPrompt="1"/>
          </p:nvPr>
        </p:nvSpPr>
        <p:spPr>
          <a:xfrm>
            <a:off x="866899" y="1255078"/>
            <a:ext cx="5439991" cy="544512"/>
          </a:xfrm>
          <a:prstGeom prst="rect">
            <a:avLst/>
          </a:prstGeom>
        </p:spPr>
        <p:txBody>
          <a:bodyPr/>
          <a:lstStyle>
            <a:lvl1pPr marL="0" indent="0">
              <a:buNone/>
              <a:defRPr sz="3700" b="0">
                <a:solidFill>
                  <a:schemeClr val="tx1"/>
                </a:solidFill>
                <a:latin typeface="Metropolis Extra Bold" panose="00000900000000000000" pitchFamily="50" charset="0"/>
                <a:cs typeface="Metropolis Extra Bold" panose="00000900000000000000" pitchFamily="50" charset="0"/>
              </a:defRPr>
            </a:lvl1pPr>
          </a:lstStyle>
          <a:p>
            <a:pPr lvl="0"/>
            <a:r>
              <a:rPr lang="en-US" dirty="0"/>
              <a:t>TITLE 2</a:t>
            </a:r>
          </a:p>
        </p:txBody>
      </p:sp>
      <p:grpSp>
        <p:nvGrpSpPr>
          <p:cNvPr id="4" name="Group 9">
            <a:extLst>
              <a:ext uri="{FF2B5EF4-FFF2-40B4-BE49-F238E27FC236}">
                <a16:creationId xmlns:a16="http://schemas.microsoft.com/office/drawing/2014/main" id="{230AFF9B-440D-FF03-3119-83A3579E5C1C}"/>
              </a:ext>
            </a:extLst>
          </p:cNvPr>
          <p:cNvGrpSpPr/>
          <p:nvPr userDrawn="1"/>
        </p:nvGrpSpPr>
        <p:grpSpPr>
          <a:xfrm>
            <a:off x="-540869" y="-2119581"/>
            <a:ext cx="4239161" cy="4239161"/>
            <a:chOff x="0" y="0"/>
            <a:chExt cx="6350000" cy="6350000"/>
          </a:xfrm>
        </p:grpSpPr>
        <p:sp>
          <p:nvSpPr>
            <p:cNvPr id="5" name="Freeform 10">
              <a:extLst>
                <a:ext uri="{FF2B5EF4-FFF2-40B4-BE49-F238E27FC236}">
                  <a16:creationId xmlns:a16="http://schemas.microsoft.com/office/drawing/2014/main" id="{24E20E57-4ABF-6620-B9E9-63EC491E6120}"/>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44445">
                <a:alpha val="6667"/>
              </a:srgbClr>
            </a:solidFill>
          </p:spPr>
        </p:sp>
      </p:grpSp>
      <p:grpSp>
        <p:nvGrpSpPr>
          <p:cNvPr id="7" name="Group 2">
            <a:extLst>
              <a:ext uri="{FF2B5EF4-FFF2-40B4-BE49-F238E27FC236}">
                <a16:creationId xmlns:a16="http://schemas.microsoft.com/office/drawing/2014/main" id="{7C989A27-7899-FFA5-EE8E-AEFCE7D8EDA4}"/>
              </a:ext>
            </a:extLst>
          </p:cNvPr>
          <p:cNvGrpSpPr/>
          <p:nvPr userDrawn="1"/>
        </p:nvGrpSpPr>
        <p:grpSpPr>
          <a:xfrm>
            <a:off x="4580270" y="2617470"/>
            <a:ext cx="4239161" cy="4239161"/>
            <a:chOff x="0" y="0"/>
            <a:chExt cx="6350000" cy="6350000"/>
          </a:xfrm>
        </p:grpSpPr>
        <p:sp>
          <p:nvSpPr>
            <p:cNvPr id="8" name="Freeform 3">
              <a:extLst>
                <a:ext uri="{FF2B5EF4-FFF2-40B4-BE49-F238E27FC236}">
                  <a16:creationId xmlns:a16="http://schemas.microsoft.com/office/drawing/2014/main" id="{E2C79B46-C0C1-BFA7-20B4-114C686E3572}"/>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44445">
                <a:alpha val="9804"/>
              </a:srgbClr>
            </a:solidFill>
          </p:spPr>
        </p:sp>
      </p:grpSp>
      <p:pic>
        <p:nvPicPr>
          <p:cNvPr id="16" name="Picture 15">
            <a:extLst>
              <a:ext uri="{FF2B5EF4-FFF2-40B4-BE49-F238E27FC236}">
                <a16:creationId xmlns:a16="http://schemas.microsoft.com/office/drawing/2014/main" id="{0DFEA33B-2125-1F5F-1313-C2867E5452BD}"/>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5369069" y="1394967"/>
            <a:ext cx="3774932" cy="3748533"/>
          </a:xfrm>
          <a:prstGeom prst="rect">
            <a:avLst/>
          </a:prstGeom>
        </p:spPr>
      </p:pic>
      <p:sp>
        <p:nvSpPr>
          <p:cNvPr id="6" name="Title 1">
            <a:extLst>
              <a:ext uri="{FF2B5EF4-FFF2-40B4-BE49-F238E27FC236}">
                <a16:creationId xmlns:a16="http://schemas.microsoft.com/office/drawing/2014/main" id="{99E50469-5F8E-0637-F689-199CB6705FE3}"/>
              </a:ext>
            </a:extLst>
          </p:cNvPr>
          <p:cNvSpPr>
            <a:spLocks noGrp="1"/>
          </p:cNvSpPr>
          <p:nvPr>
            <p:ph type="title" hasCustomPrompt="1"/>
          </p:nvPr>
        </p:nvSpPr>
        <p:spPr>
          <a:xfrm>
            <a:off x="857066" y="725584"/>
            <a:ext cx="5449824" cy="548640"/>
          </a:xfrm>
          <a:prstGeom prst="rect">
            <a:avLst/>
          </a:prstGeom>
        </p:spPr>
        <p:txBody>
          <a:bodyPr/>
          <a:lstStyle>
            <a:lvl1pPr>
              <a:defRPr sz="3900" b="0">
                <a:solidFill>
                  <a:srgbClr val="009BDE"/>
                </a:solidFill>
                <a:latin typeface="Metropolis Extra Bold" panose="00000900000000000000" pitchFamily="50" charset="0"/>
                <a:cs typeface="Metropolis Extra Bold" panose="00000900000000000000" pitchFamily="50" charset="0"/>
              </a:defRPr>
            </a:lvl1pPr>
          </a:lstStyle>
          <a:p>
            <a:r>
              <a:rPr lang="en-US" dirty="0"/>
              <a:t>TITLE 1</a:t>
            </a:r>
          </a:p>
        </p:txBody>
      </p:sp>
      <p:sp>
        <p:nvSpPr>
          <p:cNvPr id="9" name="AutoShape 8">
            <a:extLst>
              <a:ext uri="{FF2B5EF4-FFF2-40B4-BE49-F238E27FC236}">
                <a16:creationId xmlns:a16="http://schemas.microsoft.com/office/drawing/2014/main" id="{838C42ED-E25E-5B65-51D6-F8E8AD74A65F}"/>
              </a:ext>
            </a:extLst>
          </p:cNvPr>
          <p:cNvSpPr/>
          <p:nvPr userDrawn="1"/>
        </p:nvSpPr>
        <p:spPr>
          <a:xfrm rot="-5400000">
            <a:off x="-1481299" y="2603743"/>
            <a:ext cx="4031649" cy="0"/>
          </a:xfrm>
          <a:prstGeom prst="line">
            <a:avLst/>
          </a:prstGeom>
          <a:ln w="47625" cap="flat">
            <a:solidFill>
              <a:srgbClr val="444445"/>
            </a:solidFill>
            <a:prstDash val="solid"/>
            <a:headEnd type="none" w="sm" len="sm"/>
            <a:tailEnd type="none" w="sm" len="sm"/>
          </a:ln>
        </p:spPr>
      </p:sp>
      <p:pic>
        <p:nvPicPr>
          <p:cNvPr id="10" name="Picture 11">
            <a:extLst>
              <a:ext uri="{FF2B5EF4-FFF2-40B4-BE49-F238E27FC236}">
                <a16:creationId xmlns:a16="http://schemas.microsoft.com/office/drawing/2014/main" id="{56035191-C491-AB1E-9FFE-97191075AE7B}"/>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a:xfrm>
            <a:off x="6699850" y="291879"/>
            <a:ext cx="1929800" cy="615894"/>
          </a:xfrm>
          <a:prstGeom prst="rect">
            <a:avLst/>
          </a:prstGeom>
        </p:spPr>
      </p:pic>
      <p:grpSp>
        <p:nvGrpSpPr>
          <p:cNvPr id="11" name="Group 12">
            <a:extLst>
              <a:ext uri="{FF2B5EF4-FFF2-40B4-BE49-F238E27FC236}">
                <a16:creationId xmlns:a16="http://schemas.microsoft.com/office/drawing/2014/main" id="{D8F0793C-4F8B-AF7C-A386-97A80A6A60A7}"/>
              </a:ext>
            </a:extLst>
          </p:cNvPr>
          <p:cNvGrpSpPr/>
          <p:nvPr userDrawn="1"/>
        </p:nvGrpSpPr>
        <p:grpSpPr>
          <a:xfrm>
            <a:off x="950863" y="4472940"/>
            <a:ext cx="123568" cy="123568"/>
            <a:chOff x="0" y="0"/>
            <a:chExt cx="6350000" cy="6350000"/>
          </a:xfrm>
        </p:grpSpPr>
        <p:sp>
          <p:nvSpPr>
            <p:cNvPr id="12" name="Freeform 13">
              <a:extLst>
                <a:ext uri="{FF2B5EF4-FFF2-40B4-BE49-F238E27FC236}">
                  <a16:creationId xmlns:a16="http://schemas.microsoft.com/office/drawing/2014/main" id="{6D3998DC-3A29-9FB3-CCC8-EADF808B30FD}"/>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89AD6"/>
            </a:solidFill>
          </p:spPr>
        </p:sp>
      </p:grpSp>
      <p:sp>
        <p:nvSpPr>
          <p:cNvPr id="13" name="TextBox 17">
            <a:extLst>
              <a:ext uri="{FF2B5EF4-FFF2-40B4-BE49-F238E27FC236}">
                <a16:creationId xmlns:a16="http://schemas.microsoft.com/office/drawing/2014/main" id="{13A482E3-8A5D-CD38-6FB6-9E832B0E7635}"/>
              </a:ext>
            </a:extLst>
          </p:cNvPr>
          <p:cNvSpPr txBox="1"/>
          <p:nvPr userDrawn="1"/>
        </p:nvSpPr>
        <p:spPr>
          <a:xfrm>
            <a:off x="950863" y="3499479"/>
            <a:ext cx="4024548" cy="616259"/>
          </a:xfrm>
          <a:prstGeom prst="rect">
            <a:avLst/>
          </a:prstGeom>
        </p:spPr>
        <p:txBody>
          <a:bodyPr wrap="square" lIns="0" tIns="0" rIns="0" bIns="0" rtlCol="0" anchor="t">
            <a:spAutoFit/>
          </a:bodyPr>
          <a:lstStyle/>
          <a:p>
            <a:pPr>
              <a:lnSpc>
                <a:spcPts val="1595"/>
              </a:lnSpc>
            </a:pPr>
            <a:r>
              <a:rPr lang="en-US" sz="1450" dirty="0">
                <a:solidFill>
                  <a:srgbClr val="444445"/>
                </a:solidFill>
                <a:latin typeface="Metropolis" panose="02000506030000020004" pitchFamily="50" charset="0"/>
                <a:cs typeface="Metropolis" panose="020B0604020202020204" charset="0"/>
              </a:rPr>
              <a:t>A leading provider of technology-enabled services and solutions that redefine the healthcare revenue cycle​</a:t>
            </a:r>
          </a:p>
        </p:txBody>
      </p:sp>
      <p:sp>
        <p:nvSpPr>
          <p:cNvPr id="14" name="TextBox 18">
            <a:extLst>
              <a:ext uri="{FF2B5EF4-FFF2-40B4-BE49-F238E27FC236}">
                <a16:creationId xmlns:a16="http://schemas.microsoft.com/office/drawing/2014/main" id="{D2EA9461-2C68-AF6C-E576-BD34280D2E26}"/>
              </a:ext>
            </a:extLst>
          </p:cNvPr>
          <p:cNvSpPr txBox="1"/>
          <p:nvPr userDrawn="1"/>
        </p:nvSpPr>
        <p:spPr>
          <a:xfrm>
            <a:off x="1136343" y="4461382"/>
            <a:ext cx="2213682" cy="154914"/>
          </a:xfrm>
          <a:prstGeom prst="rect">
            <a:avLst/>
          </a:prstGeom>
        </p:spPr>
        <p:txBody>
          <a:bodyPr lIns="0" tIns="0" rIns="0" bIns="0" rtlCol="0" anchor="t">
            <a:spAutoFit/>
          </a:bodyPr>
          <a:lstStyle/>
          <a:p>
            <a:pPr>
              <a:lnSpc>
                <a:spcPts val="1155"/>
              </a:lnSpc>
            </a:pPr>
            <a:r>
              <a:rPr lang="en-US" sz="1050" dirty="0">
                <a:solidFill>
                  <a:srgbClr val="444445"/>
                </a:solidFill>
                <a:latin typeface="Metropolis" panose="02000506030000020004" pitchFamily="50" charset="0"/>
                <a:cs typeface="Metropolis" panose="020B0604020202020204" charset="0"/>
              </a:rPr>
              <a:t>© CareCloud, Inc. 2023 </a:t>
            </a:r>
          </a:p>
        </p:txBody>
      </p:sp>
      <p:sp>
        <p:nvSpPr>
          <p:cNvPr id="15" name="TextBox 14">
            <a:extLst>
              <a:ext uri="{FF2B5EF4-FFF2-40B4-BE49-F238E27FC236}">
                <a16:creationId xmlns:a16="http://schemas.microsoft.com/office/drawing/2014/main" id="{DCE62BB0-EF63-8414-B276-AA137F3678F5}"/>
              </a:ext>
            </a:extLst>
          </p:cNvPr>
          <p:cNvSpPr txBox="1"/>
          <p:nvPr userDrawn="1"/>
        </p:nvSpPr>
        <p:spPr>
          <a:xfrm>
            <a:off x="947798" y="1806699"/>
            <a:ext cx="5025812" cy="261610"/>
          </a:xfrm>
          <a:prstGeom prst="rect">
            <a:avLst/>
          </a:prstGeom>
          <a:noFill/>
        </p:spPr>
        <p:txBody>
          <a:bodyPr wrap="square" lIns="0">
            <a:spAutoFit/>
          </a:bodyPr>
          <a:lstStyle/>
          <a:p>
            <a:r>
              <a:rPr lang="en-US" sz="1100" i="0" dirty="0">
                <a:latin typeface="Metropolis" panose="02000506030000020004" pitchFamily="50" charset="0"/>
                <a:cs typeface="Metropolis" panose="020B0604020202020204" charset="0"/>
              </a:rPr>
              <a:t>Nasdaq Global Market: CCLD, CCLDP, CCLDO</a:t>
            </a:r>
          </a:p>
        </p:txBody>
      </p:sp>
    </p:spTree>
    <p:extLst>
      <p:ext uri="{BB962C8B-B14F-4D97-AF65-F5344CB8AC3E}">
        <p14:creationId xmlns:p14="http://schemas.microsoft.com/office/powerpoint/2010/main" val="3544413844"/>
      </p:ext>
    </p:extLst>
  </p:cSld>
  <p:clrMapOvr>
    <a:masterClrMapping/>
  </p:clrMapOvr>
  <p:transition spd="med">
    <p:pull/>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chemeClr val="bg1"/>
        </a:solid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127833B6-87C1-74EB-38DC-ABF70B15FF15}"/>
              </a:ext>
            </a:extLst>
          </p:cNvPr>
          <p:cNvSpPr>
            <a:spLocks noChangeAspect="1"/>
          </p:cNvSpPr>
          <p:nvPr userDrawn="1"/>
        </p:nvSpPr>
        <p:spPr>
          <a:xfrm>
            <a:off x="-1693355" y="2287797"/>
            <a:ext cx="4873606" cy="5029200"/>
          </a:xfrm>
          <a:prstGeom prst="ellipse">
            <a:avLst/>
          </a:prstGeom>
          <a:solidFill>
            <a:srgbClr val="FF671E">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CDE6B125-A5D6-F6E6-0AFA-070142E1DA71}"/>
              </a:ext>
            </a:extLst>
          </p:cNvPr>
          <p:cNvSpPr>
            <a:spLocks noGrp="1"/>
          </p:cNvSpPr>
          <p:nvPr>
            <p:ph type="sldNum" sz="quarter" idx="10"/>
          </p:nvPr>
        </p:nvSpPr>
        <p:spPr/>
        <p:txBody>
          <a:bodyPr/>
          <a:lstStyle>
            <a:lvl1pPr>
              <a:defRPr>
                <a:latin typeface="Metropolis" panose="02000506030000020004" pitchFamily="50" charset="0"/>
              </a:defRPr>
            </a:lvl1pPr>
          </a:lstStyle>
          <a:p>
            <a:fld id="{7AD7BA39-CD1C-4FBC-AA7C-BA7CC4082953}" type="slidenum">
              <a:rPr lang="en-US" smtClean="0"/>
              <a:pPr/>
              <a:t>‹#›</a:t>
            </a:fld>
            <a:endParaRPr lang="en-US" dirty="0"/>
          </a:p>
        </p:txBody>
      </p:sp>
      <p:pic>
        <p:nvPicPr>
          <p:cNvPr id="7" name="Picture 21">
            <a:extLst>
              <a:ext uri="{FF2B5EF4-FFF2-40B4-BE49-F238E27FC236}">
                <a16:creationId xmlns:a16="http://schemas.microsoft.com/office/drawing/2014/main" id="{91038FC6-09FD-1122-664E-47C7C9EEA6EE}"/>
              </a:ext>
            </a:extLst>
          </p:cNvPr>
          <p:cNvPicPr>
            <a:picLocks noChangeAspect="1"/>
          </p:cNvPicPr>
          <p:nvPr userDrawn="1"/>
        </p:nvPicPr>
        <p:blipFill>
          <a:blip r:embed="rId2" cstate="print">
            <a:alphaModFix amt="19999"/>
            <a:extLst>
              <a:ext uri="{28A0092B-C50C-407E-A947-70E740481C1C}">
                <a14:useLocalDpi xmlns:a14="http://schemas.microsoft.com/office/drawing/2010/main"/>
              </a:ext>
            </a:extLst>
          </a:blip>
          <a:srcRect/>
          <a:stretch>
            <a:fillRect/>
          </a:stretch>
        </p:blipFill>
        <p:spPr>
          <a:xfrm rot="694357">
            <a:off x="7960604" y="3727385"/>
            <a:ext cx="1338092" cy="2245167"/>
          </a:xfrm>
          <a:prstGeom prst="rect">
            <a:avLst/>
          </a:prstGeom>
        </p:spPr>
      </p:pic>
      <p:pic>
        <p:nvPicPr>
          <p:cNvPr id="8" name="Picture 7">
            <a:extLst>
              <a:ext uri="{FF2B5EF4-FFF2-40B4-BE49-F238E27FC236}">
                <a16:creationId xmlns:a16="http://schemas.microsoft.com/office/drawing/2014/main" id="{817126F1-6F0A-4D6B-1AD0-37C88B2ECC67}"/>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a:xfrm>
            <a:off x="6699850" y="291879"/>
            <a:ext cx="1929800" cy="615894"/>
          </a:xfrm>
          <a:prstGeom prst="rect">
            <a:avLst/>
          </a:prstGeom>
        </p:spPr>
      </p:pic>
      <p:sp>
        <p:nvSpPr>
          <p:cNvPr id="12" name="TextBox 12">
            <a:extLst>
              <a:ext uri="{FF2B5EF4-FFF2-40B4-BE49-F238E27FC236}">
                <a16:creationId xmlns:a16="http://schemas.microsoft.com/office/drawing/2014/main" id="{08E0FCC3-12A5-2550-EC8A-D71713C2A065}"/>
              </a:ext>
            </a:extLst>
          </p:cNvPr>
          <p:cNvSpPr txBox="1"/>
          <p:nvPr userDrawn="1"/>
        </p:nvSpPr>
        <p:spPr>
          <a:xfrm>
            <a:off x="6109073" y="4858703"/>
            <a:ext cx="2213682" cy="142731"/>
          </a:xfrm>
          <a:prstGeom prst="rect">
            <a:avLst/>
          </a:prstGeom>
        </p:spPr>
        <p:txBody>
          <a:bodyPr lIns="0" tIns="0" rIns="0" bIns="0" rtlCol="0" anchor="t">
            <a:spAutoFit/>
          </a:bodyPr>
          <a:lstStyle/>
          <a:p>
            <a:pPr algn="r" defTabSz="457200">
              <a:lnSpc>
                <a:spcPts val="1155"/>
              </a:lnSpc>
              <a:buClrTx/>
              <a:defRPr/>
            </a:pPr>
            <a:r>
              <a:rPr lang="en-US" sz="800" kern="1200" dirty="0">
                <a:solidFill>
                  <a:srgbClr val="444445"/>
                </a:solidFill>
                <a:latin typeface="Metropolis" panose="02000506030000020004" pitchFamily="50" charset="0"/>
                <a:ea typeface="+mn-ea"/>
                <a:cs typeface="Metropolis" panose="020B0604020202020204" charset="0"/>
              </a:rPr>
              <a:t>© CareCloud, Inc. 2023 </a:t>
            </a:r>
          </a:p>
        </p:txBody>
      </p:sp>
      <p:sp>
        <p:nvSpPr>
          <p:cNvPr id="6" name="Text Placeholder 16">
            <a:extLst>
              <a:ext uri="{FF2B5EF4-FFF2-40B4-BE49-F238E27FC236}">
                <a16:creationId xmlns:a16="http://schemas.microsoft.com/office/drawing/2014/main" id="{C692AD3C-A078-C24C-8A71-3786A9A51264}"/>
              </a:ext>
            </a:extLst>
          </p:cNvPr>
          <p:cNvSpPr>
            <a:spLocks noGrp="1"/>
          </p:cNvSpPr>
          <p:nvPr>
            <p:ph type="body" sz="quarter" idx="12" hasCustomPrompt="1"/>
          </p:nvPr>
        </p:nvSpPr>
        <p:spPr>
          <a:xfrm>
            <a:off x="4125798" y="2760427"/>
            <a:ext cx="4328252" cy="731520"/>
          </a:xfrm>
          <a:prstGeom prst="rect">
            <a:avLst/>
          </a:prstGeom>
        </p:spPr>
        <p:txBody>
          <a:bodyPr lIns="0" tIns="0" rIns="0" bIns="0"/>
          <a:lstStyle>
            <a:lvl1pPr marL="0" indent="0" algn="r">
              <a:lnSpc>
                <a:spcPct val="100000"/>
              </a:lnSpc>
              <a:spcBef>
                <a:spcPts val="0"/>
              </a:spcBef>
              <a:buNone/>
              <a:defRPr sz="1600">
                <a:solidFill>
                  <a:srgbClr val="444445"/>
                </a:solidFill>
                <a:latin typeface="Metropolis" panose="00000500000000000000" pitchFamily="50" charset="0"/>
                <a:cs typeface="Metropolis" panose="00000500000000000000" pitchFamily="50" charset="0"/>
              </a:defRPr>
            </a:lvl1pPr>
          </a:lstStyle>
          <a:p>
            <a:pPr lvl="0"/>
            <a:r>
              <a:rPr lang="en-US" dirty="0"/>
              <a:t>Title</a:t>
            </a:r>
          </a:p>
        </p:txBody>
      </p:sp>
      <p:sp>
        <p:nvSpPr>
          <p:cNvPr id="9" name="Title 1">
            <a:extLst>
              <a:ext uri="{FF2B5EF4-FFF2-40B4-BE49-F238E27FC236}">
                <a16:creationId xmlns:a16="http://schemas.microsoft.com/office/drawing/2014/main" id="{02893103-D232-E7A1-2D86-419CA4AFF7DE}"/>
              </a:ext>
            </a:extLst>
          </p:cNvPr>
          <p:cNvSpPr txBox="1">
            <a:spLocks/>
          </p:cNvSpPr>
          <p:nvPr userDrawn="1"/>
        </p:nvSpPr>
        <p:spPr>
          <a:xfrm>
            <a:off x="4132521" y="1622865"/>
            <a:ext cx="4321528" cy="960120"/>
          </a:xfrm>
          <a:prstGeom prst="rect">
            <a:avLst/>
          </a:prstGeom>
          <a:noFill/>
        </p:spPr>
        <p:txBody>
          <a:bodyPr lIns="0" tIns="0" rIns="0" bIns="0"/>
          <a:lstStyle>
            <a:lvl1pPr algn="r" defTabSz="685800" rtl="0" eaLnBrk="1" latinLnBrk="0" hangingPunct="1">
              <a:lnSpc>
                <a:spcPct val="90000"/>
              </a:lnSpc>
              <a:spcBef>
                <a:spcPct val="0"/>
              </a:spcBef>
              <a:buNone/>
              <a:defRPr sz="3200" b="0" kern="1200">
                <a:solidFill>
                  <a:srgbClr val="444445"/>
                </a:solidFill>
                <a:latin typeface="Metropolis Extra Bold" panose="00000900000000000000" pitchFamily="50" charset="0"/>
                <a:ea typeface="+mj-ea"/>
                <a:cs typeface="Metropolis Extra Bold" panose="00000900000000000000" pitchFamily="50" charset="0"/>
              </a:defRPr>
            </a:lvl1pPr>
          </a:lstStyle>
          <a:p>
            <a:pPr>
              <a:buClrTx/>
              <a:buFontTx/>
            </a:pPr>
            <a:r>
              <a:rPr lang="en-US" dirty="0"/>
              <a:t>First </a:t>
            </a:r>
            <a:br>
              <a:rPr lang="en-US" dirty="0"/>
            </a:br>
            <a:r>
              <a:rPr lang="en-US" dirty="0"/>
              <a:t>Last Name</a:t>
            </a:r>
          </a:p>
        </p:txBody>
      </p:sp>
      <p:sp>
        <p:nvSpPr>
          <p:cNvPr id="10" name="AutoShape 18">
            <a:extLst>
              <a:ext uri="{FF2B5EF4-FFF2-40B4-BE49-F238E27FC236}">
                <a16:creationId xmlns:a16="http://schemas.microsoft.com/office/drawing/2014/main" id="{8B6FB910-3676-00BC-DF00-5C544294D115}"/>
              </a:ext>
            </a:extLst>
          </p:cNvPr>
          <p:cNvSpPr/>
          <p:nvPr userDrawn="1"/>
        </p:nvSpPr>
        <p:spPr>
          <a:xfrm>
            <a:off x="7814940" y="2614613"/>
            <a:ext cx="640080" cy="0"/>
          </a:xfrm>
          <a:prstGeom prst="line">
            <a:avLst/>
          </a:prstGeom>
          <a:ln w="63500" cap="flat">
            <a:solidFill>
              <a:srgbClr val="FF9C6D"/>
            </a:solidFill>
            <a:prstDash val="solid"/>
            <a:headEnd type="none" w="sm" len="sm"/>
            <a:tailEnd type="none" w="sm" len="sm"/>
          </a:ln>
        </p:spPr>
      </p:sp>
    </p:spTree>
    <p:extLst>
      <p:ext uri="{BB962C8B-B14F-4D97-AF65-F5344CB8AC3E}">
        <p14:creationId xmlns:p14="http://schemas.microsoft.com/office/powerpoint/2010/main" val="1219384920"/>
      </p:ext>
    </p:extLst>
  </p:cSld>
  <p:clrMapOvr>
    <a:masterClrMapping/>
  </p:clrMapOvr>
  <p:transition spd="med">
    <p:pull/>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Custom Layout">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DE6B125-A5D6-F6E6-0AFA-070142E1DA71}"/>
              </a:ext>
            </a:extLst>
          </p:cNvPr>
          <p:cNvSpPr>
            <a:spLocks noGrp="1"/>
          </p:cNvSpPr>
          <p:nvPr>
            <p:ph type="sldNum" sz="quarter" idx="10"/>
          </p:nvPr>
        </p:nvSpPr>
        <p:spPr/>
        <p:txBody>
          <a:bodyPr/>
          <a:lstStyle>
            <a:lvl1pPr>
              <a:defRPr>
                <a:latin typeface="Metropolis" panose="02000506030000020004" pitchFamily="50" charset="0"/>
              </a:defRPr>
            </a:lvl1pPr>
          </a:lstStyle>
          <a:p>
            <a:fld id="{7AD7BA39-CD1C-4FBC-AA7C-BA7CC4082953}" type="slidenum">
              <a:rPr lang="en-US" smtClean="0"/>
              <a:pPr/>
              <a:t>‹#›</a:t>
            </a:fld>
            <a:endParaRPr lang="en-US" dirty="0"/>
          </a:p>
        </p:txBody>
      </p:sp>
      <p:pic>
        <p:nvPicPr>
          <p:cNvPr id="7" name="Picture 21">
            <a:extLst>
              <a:ext uri="{FF2B5EF4-FFF2-40B4-BE49-F238E27FC236}">
                <a16:creationId xmlns:a16="http://schemas.microsoft.com/office/drawing/2014/main" id="{91038FC6-09FD-1122-664E-47C7C9EEA6EE}"/>
              </a:ext>
            </a:extLst>
          </p:cNvPr>
          <p:cNvPicPr>
            <a:picLocks noChangeAspect="1"/>
          </p:cNvPicPr>
          <p:nvPr userDrawn="1"/>
        </p:nvPicPr>
        <p:blipFill>
          <a:blip r:embed="rId2" cstate="print">
            <a:alphaModFix amt="19999"/>
            <a:extLst>
              <a:ext uri="{28A0092B-C50C-407E-A947-70E740481C1C}">
                <a14:useLocalDpi xmlns:a14="http://schemas.microsoft.com/office/drawing/2010/main"/>
              </a:ext>
            </a:extLst>
          </a:blip>
          <a:srcRect/>
          <a:stretch>
            <a:fillRect/>
          </a:stretch>
        </p:blipFill>
        <p:spPr>
          <a:xfrm rot="694357">
            <a:off x="7960604" y="3727385"/>
            <a:ext cx="1338092" cy="2245167"/>
          </a:xfrm>
          <a:prstGeom prst="rect">
            <a:avLst/>
          </a:prstGeom>
        </p:spPr>
      </p:pic>
      <p:pic>
        <p:nvPicPr>
          <p:cNvPr id="8" name="Picture 7">
            <a:extLst>
              <a:ext uri="{FF2B5EF4-FFF2-40B4-BE49-F238E27FC236}">
                <a16:creationId xmlns:a16="http://schemas.microsoft.com/office/drawing/2014/main" id="{817126F1-6F0A-4D6B-1AD0-37C88B2ECC67}"/>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a:xfrm>
            <a:off x="7197091" y="185101"/>
            <a:ext cx="1432559" cy="457200"/>
          </a:xfrm>
          <a:prstGeom prst="rect">
            <a:avLst/>
          </a:prstGeom>
        </p:spPr>
      </p:pic>
      <p:sp>
        <p:nvSpPr>
          <p:cNvPr id="12" name="TextBox 12">
            <a:extLst>
              <a:ext uri="{FF2B5EF4-FFF2-40B4-BE49-F238E27FC236}">
                <a16:creationId xmlns:a16="http://schemas.microsoft.com/office/drawing/2014/main" id="{08E0FCC3-12A5-2550-EC8A-D71713C2A065}"/>
              </a:ext>
            </a:extLst>
          </p:cNvPr>
          <p:cNvSpPr txBox="1"/>
          <p:nvPr userDrawn="1"/>
        </p:nvSpPr>
        <p:spPr>
          <a:xfrm>
            <a:off x="6109073" y="4858703"/>
            <a:ext cx="2213682" cy="142731"/>
          </a:xfrm>
          <a:prstGeom prst="rect">
            <a:avLst/>
          </a:prstGeom>
        </p:spPr>
        <p:txBody>
          <a:bodyPr lIns="0" tIns="0" rIns="0" bIns="0" rtlCol="0" anchor="t">
            <a:spAutoFit/>
          </a:bodyPr>
          <a:lstStyle/>
          <a:p>
            <a:pPr algn="r" defTabSz="457200">
              <a:lnSpc>
                <a:spcPts val="1155"/>
              </a:lnSpc>
              <a:buClrTx/>
              <a:defRPr/>
            </a:pPr>
            <a:r>
              <a:rPr lang="en-US" sz="800" kern="1200" dirty="0">
                <a:solidFill>
                  <a:srgbClr val="444445"/>
                </a:solidFill>
                <a:latin typeface="Metropolis" panose="02000506030000020004" pitchFamily="50" charset="0"/>
                <a:ea typeface="+mn-ea"/>
                <a:cs typeface="Metropolis" panose="020B0604020202020204" charset="0"/>
              </a:rPr>
              <a:t>© CareCloud, Inc. 2023 </a:t>
            </a:r>
          </a:p>
        </p:txBody>
      </p:sp>
      <p:pic>
        <p:nvPicPr>
          <p:cNvPr id="6" name="Picture 5">
            <a:extLst>
              <a:ext uri="{FF2B5EF4-FFF2-40B4-BE49-F238E27FC236}">
                <a16:creationId xmlns:a16="http://schemas.microsoft.com/office/drawing/2014/main" id="{3CF64870-6335-EFDB-A0B0-1B38860197FA}"/>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l="34720" b="43054"/>
          <a:stretch/>
        </p:blipFill>
        <p:spPr>
          <a:xfrm>
            <a:off x="0" y="2279341"/>
            <a:ext cx="3183868" cy="2864159"/>
          </a:xfrm>
          <a:prstGeom prst="rect">
            <a:avLst/>
          </a:prstGeom>
        </p:spPr>
      </p:pic>
    </p:spTree>
    <p:extLst>
      <p:ext uri="{BB962C8B-B14F-4D97-AF65-F5344CB8AC3E}">
        <p14:creationId xmlns:p14="http://schemas.microsoft.com/office/powerpoint/2010/main" val="10479992"/>
      </p:ext>
    </p:extLst>
  </p:cSld>
  <p:clrMapOvr>
    <a:masterClrMapping/>
  </p:clrMapOvr>
  <p:transition spd="med">
    <p:pull/>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Custom Layout">
    <p:bg>
      <p:bgPr>
        <a:solidFill>
          <a:schemeClr val="bg1"/>
        </a:solid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127833B6-87C1-74EB-38DC-ABF70B15FF15}"/>
              </a:ext>
            </a:extLst>
          </p:cNvPr>
          <p:cNvSpPr>
            <a:spLocks noChangeAspect="1"/>
          </p:cNvSpPr>
          <p:nvPr userDrawn="1"/>
        </p:nvSpPr>
        <p:spPr>
          <a:xfrm>
            <a:off x="-1693355" y="2287797"/>
            <a:ext cx="4873606" cy="5029200"/>
          </a:xfrm>
          <a:prstGeom prst="ellipse">
            <a:avLst/>
          </a:prstGeom>
          <a:solidFill>
            <a:srgbClr val="83BA49">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CDE6B125-A5D6-F6E6-0AFA-070142E1DA71}"/>
              </a:ext>
            </a:extLst>
          </p:cNvPr>
          <p:cNvSpPr>
            <a:spLocks noGrp="1"/>
          </p:cNvSpPr>
          <p:nvPr>
            <p:ph type="sldNum" sz="quarter" idx="10"/>
          </p:nvPr>
        </p:nvSpPr>
        <p:spPr/>
        <p:txBody>
          <a:bodyPr/>
          <a:lstStyle>
            <a:lvl1pPr>
              <a:defRPr>
                <a:latin typeface="Metropolis" panose="02000506030000020004" pitchFamily="50" charset="0"/>
              </a:defRPr>
            </a:lvl1pPr>
          </a:lstStyle>
          <a:p>
            <a:fld id="{7AD7BA39-CD1C-4FBC-AA7C-BA7CC4082953}" type="slidenum">
              <a:rPr lang="en-US" smtClean="0"/>
              <a:pPr/>
              <a:t>‹#›</a:t>
            </a:fld>
            <a:endParaRPr lang="en-US" dirty="0"/>
          </a:p>
        </p:txBody>
      </p:sp>
      <p:pic>
        <p:nvPicPr>
          <p:cNvPr id="7" name="Picture 21">
            <a:extLst>
              <a:ext uri="{FF2B5EF4-FFF2-40B4-BE49-F238E27FC236}">
                <a16:creationId xmlns:a16="http://schemas.microsoft.com/office/drawing/2014/main" id="{91038FC6-09FD-1122-664E-47C7C9EEA6EE}"/>
              </a:ext>
            </a:extLst>
          </p:cNvPr>
          <p:cNvPicPr>
            <a:picLocks noChangeAspect="1"/>
          </p:cNvPicPr>
          <p:nvPr userDrawn="1"/>
        </p:nvPicPr>
        <p:blipFill>
          <a:blip r:embed="rId2" cstate="print">
            <a:alphaModFix amt="19999"/>
            <a:extLst>
              <a:ext uri="{28A0092B-C50C-407E-A947-70E740481C1C}">
                <a14:useLocalDpi xmlns:a14="http://schemas.microsoft.com/office/drawing/2010/main"/>
              </a:ext>
            </a:extLst>
          </a:blip>
          <a:srcRect/>
          <a:stretch>
            <a:fillRect/>
          </a:stretch>
        </p:blipFill>
        <p:spPr>
          <a:xfrm rot="694357">
            <a:off x="7960604" y="3727385"/>
            <a:ext cx="1338092" cy="2245167"/>
          </a:xfrm>
          <a:prstGeom prst="rect">
            <a:avLst/>
          </a:prstGeom>
        </p:spPr>
      </p:pic>
      <p:pic>
        <p:nvPicPr>
          <p:cNvPr id="8" name="Picture 7">
            <a:extLst>
              <a:ext uri="{FF2B5EF4-FFF2-40B4-BE49-F238E27FC236}">
                <a16:creationId xmlns:a16="http://schemas.microsoft.com/office/drawing/2014/main" id="{817126F1-6F0A-4D6B-1AD0-37C88B2ECC67}"/>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a:xfrm>
            <a:off x="6699850" y="291879"/>
            <a:ext cx="1929800" cy="615894"/>
          </a:xfrm>
          <a:prstGeom prst="rect">
            <a:avLst/>
          </a:prstGeom>
        </p:spPr>
      </p:pic>
      <p:sp>
        <p:nvSpPr>
          <p:cNvPr id="12" name="TextBox 12">
            <a:extLst>
              <a:ext uri="{FF2B5EF4-FFF2-40B4-BE49-F238E27FC236}">
                <a16:creationId xmlns:a16="http://schemas.microsoft.com/office/drawing/2014/main" id="{08E0FCC3-12A5-2550-EC8A-D71713C2A065}"/>
              </a:ext>
            </a:extLst>
          </p:cNvPr>
          <p:cNvSpPr txBox="1"/>
          <p:nvPr userDrawn="1"/>
        </p:nvSpPr>
        <p:spPr>
          <a:xfrm>
            <a:off x="6109073" y="4858703"/>
            <a:ext cx="2213682" cy="142731"/>
          </a:xfrm>
          <a:prstGeom prst="rect">
            <a:avLst/>
          </a:prstGeom>
        </p:spPr>
        <p:txBody>
          <a:bodyPr lIns="0" tIns="0" rIns="0" bIns="0" rtlCol="0" anchor="t">
            <a:spAutoFit/>
          </a:bodyPr>
          <a:lstStyle/>
          <a:p>
            <a:pPr algn="r" defTabSz="457200">
              <a:lnSpc>
                <a:spcPts val="1155"/>
              </a:lnSpc>
              <a:buClrTx/>
              <a:defRPr/>
            </a:pPr>
            <a:r>
              <a:rPr lang="en-US" sz="800" kern="1200" dirty="0">
                <a:solidFill>
                  <a:srgbClr val="444445"/>
                </a:solidFill>
                <a:latin typeface="Metropolis" panose="02000506030000020004" pitchFamily="50" charset="0"/>
                <a:ea typeface="+mn-ea"/>
                <a:cs typeface="Metropolis" panose="020B0604020202020204" charset="0"/>
              </a:rPr>
              <a:t>© CareCloud, Inc. 2023 </a:t>
            </a:r>
          </a:p>
        </p:txBody>
      </p:sp>
    </p:spTree>
    <p:extLst>
      <p:ext uri="{BB962C8B-B14F-4D97-AF65-F5344CB8AC3E}">
        <p14:creationId xmlns:p14="http://schemas.microsoft.com/office/powerpoint/2010/main" val="588861013"/>
      </p:ext>
    </p:extLst>
  </p:cSld>
  <p:clrMapOvr>
    <a:masterClrMapping/>
  </p:clrMapOvr>
  <p:transition spd="med">
    <p:pull/>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Custom Layout">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DE6B125-A5D6-F6E6-0AFA-070142E1DA71}"/>
              </a:ext>
            </a:extLst>
          </p:cNvPr>
          <p:cNvSpPr>
            <a:spLocks noGrp="1"/>
          </p:cNvSpPr>
          <p:nvPr>
            <p:ph type="sldNum" sz="quarter" idx="10"/>
          </p:nvPr>
        </p:nvSpPr>
        <p:spPr/>
        <p:txBody>
          <a:bodyPr/>
          <a:lstStyle>
            <a:lvl1pPr>
              <a:defRPr>
                <a:latin typeface="Metropolis" panose="02000506030000020004" pitchFamily="50" charset="0"/>
              </a:defRPr>
            </a:lvl1pPr>
          </a:lstStyle>
          <a:p>
            <a:fld id="{7AD7BA39-CD1C-4FBC-AA7C-BA7CC4082953}" type="slidenum">
              <a:rPr lang="en-US" smtClean="0"/>
              <a:pPr/>
              <a:t>‹#›</a:t>
            </a:fld>
            <a:endParaRPr lang="en-US" dirty="0"/>
          </a:p>
        </p:txBody>
      </p:sp>
      <p:pic>
        <p:nvPicPr>
          <p:cNvPr id="7" name="Picture 21">
            <a:extLst>
              <a:ext uri="{FF2B5EF4-FFF2-40B4-BE49-F238E27FC236}">
                <a16:creationId xmlns:a16="http://schemas.microsoft.com/office/drawing/2014/main" id="{91038FC6-09FD-1122-664E-47C7C9EEA6EE}"/>
              </a:ext>
            </a:extLst>
          </p:cNvPr>
          <p:cNvPicPr>
            <a:picLocks noChangeAspect="1"/>
          </p:cNvPicPr>
          <p:nvPr userDrawn="1"/>
        </p:nvPicPr>
        <p:blipFill>
          <a:blip r:embed="rId2" cstate="print">
            <a:alphaModFix amt="19999"/>
            <a:extLst>
              <a:ext uri="{28A0092B-C50C-407E-A947-70E740481C1C}">
                <a14:useLocalDpi xmlns:a14="http://schemas.microsoft.com/office/drawing/2010/main"/>
              </a:ext>
            </a:extLst>
          </a:blip>
          <a:srcRect/>
          <a:stretch>
            <a:fillRect/>
          </a:stretch>
        </p:blipFill>
        <p:spPr>
          <a:xfrm rot="694357">
            <a:off x="7960604" y="3727385"/>
            <a:ext cx="1338092" cy="2245167"/>
          </a:xfrm>
          <a:prstGeom prst="rect">
            <a:avLst/>
          </a:prstGeom>
        </p:spPr>
      </p:pic>
      <p:sp>
        <p:nvSpPr>
          <p:cNvPr id="12" name="TextBox 12">
            <a:extLst>
              <a:ext uri="{FF2B5EF4-FFF2-40B4-BE49-F238E27FC236}">
                <a16:creationId xmlns:a16="http://schemas.microsoft.com/office/drawing/2014/main" id="{08E0FCC3-12A5-2550-EC8A-D71713C2A065}"/>
              </a:ext>
            </a:extLst>
          </p:cNvPr>
          <p:cNvSpPr txBox="1"/>
          <p:nvPr userDrawn="1"/>
        </p:nvSpPr>
        <p:spPr>
          <a:xfrm>
            <a:off x="6109073" y="4858703"/>
            <a:ext cx="2213682" cy="142731"/>
          </a:xfrm>
          <a:prstGeom prst="rect">
            <a:avLst/>
          </a:prstGeom>
        </p:spPr>
        <p:txBody>
          <a:bodyPr lIns="0" tIns="0" rIns="0" bIns="0" rtlCol="0" anchor="t">
            <a:spAutoFit/>
          </a:bodyPr>
          <a:lstStyle/>
          <a:p>
            <a:pPr algn="r" defTabSz="457200">
              <a:lnSpc>
                <a:spcPts val="1155"/>
              </a:lnSpc>
              <a:buClrTx/>
              <a:defRPr/>
            </a:pPr>
            <a:r>
              <a:rPr lang="en-US" sz="800" kern="1200" dirty="0">
                <a:solidFill>
                  <a:srgbClr val="444445"/>
                </a:solidFill>
                <a:latin typeface="Metropolis" panose="02000506030000020004" pitchFamily="50" charset="0"/>
                <a:ea typeface="+mn-ea"/>
                <a:cs typeface="Metropolis" panose="020B0604020202020204" charset="0"/>
              </a:rPr>
              <a:t>© CareCloud, Inc. 2023 </a:t>
            </a:r>
          </a:p>
        </p:txBody>
      </p:sp>
      <p:pic>
        <p:nvPicPr>
          <p:cNvPr id="4" name="Picture 3">
            <a:extLst>
              <a:ext uri="{FF2B5EF4-FFF2-40B4-BE49-F238E27FC236}">
                <a16:creationId xmlns:a16="http://schemas.microsoft.com/office/drawing/2014/main" id="{DE69FA9E-FAAF-6A34-999D-352AC57612C9}"/>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34794" b="43054"/>
          <a:stretch/>
        </p:blipFill>
        <p:spPr>
          <a:xfrm>
            <a:off x="0" y="2279341"/>
            <a:ext cx="3180251" cy="2864159"/>
          </a:xfrm>
          <a:prstGeom prst="rect">
            <a:avLst/>
          </a:prstGeom>
        </p:spPr>
      </p:pic>
      <p:pic>
        <p:nvPicPr>
          <p:cNvPr id="2" name="Picture 1">
            <a:extLst>
              <a:ext uri="{FF2B5EF4-FFF2-40B4-BE49-F238E27FC236}">
                <a16:creationId xmlns:a16="http://schemas.microsoft.com/office/drawing/2014/main" id="{116E07AB-C8EF-EB7C-B062-DA94E2B7801A}"/>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a:fillRect/>
          </a:stretch>
        </p:blipFill>
        <p:spPr>
          <a:xfrm>
            <a:off x="7197091" y="185101"/>
            <a:ext cx="1432559" cy="457200"/>
          </a:xfrm>
          <a:prstGeom prst="rect">
            <a:avLst/>
          </a:prstGeom>
        </p:spPr>
      </p:pic>
    </p:spTree>
    <p:extLst>
      <p:ext uri="{BB962C8B-B14F-4D97-AF65-F5344CB8AC3E}">
        <p14:creationId xmlns:p14="http://schemas.microsoft.com/office/powerpoint/2010/main" val="3422304092"/>
      </p:ext>
    </p:extLst>
  </p:cSld>
  <p:clrMapOvr>
    <a:masterClrMapping/>
  </p:clrMapOvr>
  <p:transition spd="med">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bg1"/>
        </a:solidFill>
        <a:effectLst/>
      </p:bgPr>
    </p:bg>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EF03A4D-84C6-076B-CE46-C986A2DE7729}"/>
              </a:ext>
            </a:extLst>
          </p:cNvPr>
          <p:cNvSpPr>
            <a:spLocks noGrp="1"/>
          </p:cNvSpPr>
          <p:nvPr>
            <p:ph type="body" sz="quarter" idx="12" hasCustomPrompt="1"/>
          </p:nvPr>
        </p:nvSpPr>
        <p:spPr>
          <a:xfrm>
            <a:off x="950913" y="3495675"/>
            <a:ext cx="4171950" cy="609600"/>
          </a:xfrm>
          <a:prstGeom prst="rect">
            <a:avLst/>
          </a:prstGeom>
        </p:spPr>
        <p:txBody>
          <a:bodyPr/>
          <a:lstStyle>
            <a:lvl1pPr marL="0" indent="0">
              <a:buNone/>
              <a:defRPr sz="1400">
                <a:latin typeface="Metropolis" panose="00000500000000000000" pitchFamily="50" charset="0"/>
                <a:cs typeface="Metropolis" panose="00000500000000000000" pitchFamily="50" charset="0"/>
              </a:defRPr>
            </a:lvl1pPr>
          </a:lstStyle>
          <a:p>
            <a:pPr lvl="0"/>
            <a:r>
              <a:rPr lang="en-US" dirty="0"/>
              <a:t>Text or Date</a:t>
            </a:r>
          </a:p>
        </p:txBody>
      </p:sp>
      <p:pic>
        <p:nvPicPr>
          <p:cNvPr id="16" name="Picture 15">
            <a:extLst>
              <a:ext uri="{FF2B5EF4-FFF2-40B4-BE49-F238E27FC236}">
                <a16:creationId xmlns:a16="http://schemas.microsoft.com/office/drawing/2014/main" id="{0DFEA33B-2125-1F5F-1313-C2867E5452BD}"/>
              </a:ext>
            </a:extLst>
          </p:cNvPr>
          <p:cNvPicPr>
            <a:picLocks noChangeAspect="1"/>
          </p:cNvPicPr>
          <p:nvPr userDrawn="1"/>
        </p:nvPicPr>
        <p:blipFill rotWithShape="1">
          <a:blip r:embed="rId2"/>
          <a:srcRect r="9474" b="10500"/>
          <a:stretch/>
        </p:blipFill>
        <p:spPr>
          <a:xfrm>
            <a:off x="5369069" y="1394967"/>
            <a:ext cx="3774932" cy="3748533"/>
          </a:xfrm>
          <a:prstGeom prst="rect">
            <a:avLst/>
          </a:prstGeom>
        </p:spPr>
      </p:pic>
      <p:grpSp>
        <p:nvGrpSpPr>
          <p:cNvPr id="4" name="Group 9">
            <a:extLst>
              <a:ext uri="{FF2B5EF4-FFF2-40B4-BE49-F238E27FC236}">
                <a16:creationId xmlns:a16="http://schemas.microsoft.com/office/drawing/2014/main" id="{230AFF9B-440D-FF03-3119-83A3579E5C1C}"/>
              </a:ext>
            </a:extLst>
          </p:cNvPr>
          <p:cNvGrpSpPr/>
          <p:nvPr userDrawn="1"/>
        </p:nvGrpSpPr>
        <p:grpSpPr>
          <a:xfrm>
            <a:off x="-540869" y="-2119581"/>
            <a:ext cx="4239161" cy="4239161"/>
            <a:chOff x="0" y="0"/>
            <a:chExt cx="6350000" cy="6350000"/>
          </a:xfrm>
        </p:grpSpPr>
        <p:sp>
          <p:nvSpPr>
            <p:cNvPr id="5" name="Freeform 10">
              <a:extLst>
                <a:ext uri="{FF2B5EF4-FFF2-40B4-BE49-F238E27FC236}">
                  <a16:creationId xmlns:a16="http://schemas.microsoft.com/office/drawing/2014/main" id="{24E20E57-4ABF-6620-B9E9-63EC491E6120}"/>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44445">
                <a:alpha val="6667"/>
              </a:srgbClr>
            </a:solidFill>
          </p:spPr>
        </p:sp>
      </p:grpSp>
      <p:sp>
        <p:nvSpPr>
          <p:cNvPr id="6" name="Title 1">
            <a:extLst>
              <a:ext uri="{FF2B5EF4-FFF2-40B4-BE49-F238E27FC236}">
                <a16:creationId xmlns:a16="http://schemas.microsoft.com/office/drawing/2014/main" id="{99E50469-5F8E-0637-F689-199CB6705FE3}"/>
              </a:ext>
            </a:extLst>
          </p:cNvPr>
          <p:cNvSpPr>
            <a:spLocks noGrp="1"/>
          </p:cNvSpPr>
          <p:nvPr>
            <p:ph type="title" hasCustomPrompt="1"/>
          </p:nvPr>
        </p:nvSpPr>
        <p:spPr>
          <a:xfrm>
            <a:off x="857066" y="725584"/>
            <a:ext cx="5449824" cy="548640"/>
          </a:xfrm>
          <a:prstGeom prst="rect">
            <a:avLst/>
          </a:prstGeom>
        </p:spPr>
        <p:txBody>
          <a:bodyPr/>
          <a:lstStyle>
            <a:lvl1pPr>
              <a:defRPr sz="3700" b="0">
                <a:solidFill>
                  <a:srgbClr val="009BDE"/>
                </a:solidFill>
                <a:latin typeface="Metropolis Extra Bold" panose="00000900000000000000" pitchFamily="50" charset="0"/>
                <a:cs typeface="Metropolis Extra Bold" panose="00000900000000000000" pitchFamily="50" charset="0"/>
              </a:defRPr>
            </a:lvl1pPr>
          </a:lstStyle>
          <a:p>
            <a:r>
              <a:rPr lang="en-US" dirty="0"/>
              <a:t>TITLE 1</a:t>
            </a:r>
          </a:p>
        </p:txBody>
      </p:sp>
      <p:grpSp>
        <p:nvGrpSpPr>
          <p:cNvPr id="7" name="Group 2">
            <a:extLst>
              <a:ext uri="{FF2B5EF4-FFF2-40B4-BE49-F238E27FC236}">
                <a16:creationId xmlns:a16="http://schemas.microsoft.com/office/drawing/2014/main" id="{7C989A27-7899-FFA5-EE8E-AEFCE7D8EDA4}"/>
              </a:ext>
            </a:extLst>
          </p:cNvPr>
          <p:cNvGrpSpPr/>
          <p:nvPr userDrawn="1"/>
        </p:nvGrpSpPr>
        <p:grpSpPr>
          <a:xfrm>
            <a:off x="4580270" y="2617470"/>
            <a:ext cx="4239161" cy="4239161"/>
            <a:chOff x="0" y="0"/>
            <a:chExt cx="6350000" cy="6350000"/>
          </a:xfrm>
        </p:grpSpPr>
        <p:sp>
          <p:nvSpPr>
            <p:cNvPr id="8" name="Freeform 3">
              <a:extLst>
                <a:ext uri="{FF2B5EF4-FFF2-40B4-BE49-F238E27FC236}">
                  <a16:creationId xmlns:a16="http://schemas.microsoft.com/office/drawing/2014/main" id="{E2C79B46-C0C1-BFA7-20B4-114C686E3572}"/>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44445">
                <a:alpha val="9804"/>
              </a:srgbClr>
            </a:solidFill>
          </p:spPr>
        </p:sp>
      </p:grpSp>
      <p:sp>
        <p:nvSpPr>
          <p:cNvPr id="9" name="AutoShape 8">
            <a:extLst>
              <a:ext uri="{FF2B5EF4-FFF2-40B4-BE49-F238E27FC236}">
                <a16:creationId xmlns:a16="http://schemas.microsoft.com/office/drawing/2014/main" id="{838C42ED-E25E-5B65-51D6-F8E8AD74A65F}"/>
              </a:ext>
            </a:extLst>
          </p:cNvPr>
          <p:cNvSpPr/>
          <p:nvPr userDrawn="1"/>
        </p:nvSpPr>
        <p:spPr>
          <a:xfrm rot="-5400000">
            <a:off x="-1481299" y="2603743"/>
            <a:ext cx="4031649" cy="0"/>
          </a:xfrm>
          <a:prstGeom prst="line">
            <a:avLst/>
          </a:prstGeom>
          <a:ln w="47625" cap="flat">
            <a:solidFill>
              <a:srgbClr val="444445"/>
            </a:solidFill>
            <a:prstDash val="solid"/>
            <a:headEnd type="none" w="sm" len="sm"/>
            <a:tailEnd type="none" w="sm" len="sm"/>
          </a:ln>
        </p:spPr>
      </p:sp>
      <p:pic>
        <p:nvPicPr>
          <p:cNvPr id="10" name="Picture 11">
            <a:extLst>
              <a:ext uri="{FF2B5EF4-FFF2-40B4-BE49-F238E27FC236}">
                <a16:creationId xmlns:a16="http://schemas.microsoft.com/office/drawing/2014/main" id="{56035191-C491-AB1E-9FFE-97191075AE7B}"/>
              </a:ext>
            </a:extLst>
          </p:cNvPr>
          <p:cNvPicPr>
            <a:picLocks noChangeAspect="1"/>
          </p:cNvPicPr>
          <p:nvPr userDrawn="1"/>
        </p:nvPicPr>
        <p:blipFill>
          <a:blip r:embed="rId3"/>
          <a:srcRect/>
          <a:stretch>
            <a:fillRect/>
          </a:stretch>
        </p:blipFill>
        <p:spPr>
          <a:xfrm>
            <a:off x="6699850" y="291879"/>
            <a:ext cx="1929800" cy="615894"/>
          </a:xfrm>
          <a:prstGeom prst="rect">
            <a:avLst/>
          </a:prstGeom>
        </p:spPr>
      </p:pic>
      <p:grpSp>
        <p:nvGrpSpPr>
          <p:cNvPr id="11" name="Group 12">
            <a:extLst>
              <a:ext uri="{FF2B5EF4-FFF2-40B4-BE49-F238E27FC236}">
                <a16:creationId xmlns:a16="http://schemas.microsoft.com/office/drawing/2014/main" id="{D8F0793C-4F8B-AF7C-A386-97A80A6A60A7}"/>
              </a:ext>
            </a:extLst>
          </p:cNvPr>
          <p:cNvGrpSpPr/>
          <p:nvPr userDrawn="1"/>
        </p:nvGrpSpPr>
        <p:grpSpPr>
          <a:xfrm>
            <a:off x="950863" y="4472940"/>
            <a:ext cx="123568" cy="123568"/>
            <a:chOff x="0" y="0"/>
            <a:chExt cx="6350000" cy="6350000"/>
          </a:xfrm>
        </p:grpSpPr>
        <p:sp>
          <p:nvSpPr>
            <p:cNvPr id="12" name="Freeform 13">
              <a:extLst>
                <a:ext uri="{FF2B5EF4-FFF2-40B4-BE49-F238E27FC236}">
                  <a16:creationId xmlns:a16="http://schemas.microsoft.com/office/drawing/2014/main" id="{6D3998DC-3A29-9FB3-CCC8-EADF808B30FD}"/>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89AD6"/>
            </a:solidFill>
          </p:spPr>
        </p:sp>
      </p:grpSp>
      <p:sp>
        <p:nvSpPr>
          <p:cNvPr id="14" name="TextBox 18">
            <a:extLst>
              <a:ext uri="{FF2B5EF4-FFF2-40B4-BE49-F238E27FC236}">
                <a16:creationId xmlns:a16="http://schemas.microsoft.com/office/drawing/2014/main" id="{D2EA9461-2C68-AF6C-E576-BD34280D2E26}"/>
              </a:ext>
            </a:extLst>
          </p:cNvPr>
          <p:cNvSpPr txBox="1"/>
          <p:nvPr userDrawn="1"/>
        </p:nvSpPr>
        <p:spPr>
          <a:xfrm>
            <a:off x="1136343" y="4461382"/>
            <a:ext cx="2213682" cy="143822"/>
          </a:xfrm>
          <a:prstGeom prst="rect">
            <a:avLst/>
          </a:prstGeom>
        </p:spPr>
        <p:txBody>
          <a:bodyPr lIns="0" tIns="0" rIns="0" bIns="0" rtlCol="0" anchor="t">
            <a:spAutoFit/>
          </a:bodyPr>
          <a:lstStyle/>
          <a:p>
            <a:pPr>
              <a:lnSpc>
                <a:spcPts val="1155"/>
              </a:lnSpc>
            </a:pPr>
            <a:r>
              <a:rPr lang="en-US" sz="900" dirty="0">
                <a:solidFill>
                  <a:srgbClr val="444445"/>
                </a:solidFill>
                <a:latin typeface="Metropolis" panose="00000500000000000000" pitchFamily="50" charset="0"/>
                <a:cs typeface="Metropolis" panose="020B0604020202020204" charset="0"/>
              </a:rPr>
              <a:t>© CareCloud, Inc. 2023 </a:t>
            </a:r>
          </a:p>
        </p:txBody>
      </p:sp>
      <p:sp>
        <p:nvSpPr>
          <p:cNvPr id="3" name="Text Placeholder 2">
            <a:extLst>
              <a:ext uri="{FF2B5EF4-FFF2-40B4-BE49-F238E27FC236}">
                <a16:creationId xmlns:a16="http://schemas.microsoft.com/office/drawing/2014/main" id="{84300D19-9587-EFF9-5DD5-C6044E37A607}"/>
              </a:ext>
            </a:extLst>
          </p:cNvPr>
          <p:cNvSpPr>
            <a:spLocks noGrp="1"/>
          </p:cNvSpPr>
          <p:nvPr>
            <p:ph type="body" sz="quarter" idx="10" hasCustomPrompt="1"/>
          </p:nvPr>
        </p:nvSpPr>
        <p:spPr>
          <a:xfrm>
            <a:off x="849809" y="1219121"/>
            <a:ext cx="5449888" cy="544512"/>
          </a:xfrm>
          <a:prstGeom prst="rect">
            <a:avLst/>
          </a:prstGeom>
        </p:spPr>
        <p:txBody>
          <a:bodyPr/>
          <a:lstStyle>
            <a:lvl1pPr marL="0" indent="0">
              <a:buNone/>
              <a:defRPr sz="3700" b="0">
                <a:solidFill>
                  <a:schemeClr val="tx1"/>
                </a:solidFill>
                <a:latin typeface="Metropolis Extra Bold" panose="00000900000000000000" pitchFamily="50" charset="0"/>
                <a:cs typeface="Metropolis Extra Bold" panose="00000900000000000000" pitchFamily="50" charset="0"/>
              </a:defRPr>
            </a:lvl1pPr>
          </a:lstStyle>
          <a:p>
            <a:pPr lvl="0"/>
            <a:r>
              <a:rPr lang="en-US" dirty="0"/>
              <a:t>TITLE 2</a:t>
            </a:r>
          </a:p>
        </p:txBody>
      </p:sp>
    </p:spTree>
    <p:extLst>
      <p:ext uri="{BB962C8B-B14F-4D97-AF65-F5344CB8AC3E}">
        <p14:creationId xmlns:p14="http://schemas.microsoft.com/office/powerpoint/2010/main" val="1924031148"/>
      </p:ext>
    </p:extLst>
  </p:cSld>
  <p:clrMapOvr>
    <a:masterClrMapping/>
  </p:clrMapOvr>
  <p:transition spd="med">
    <p:pull/>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bg>
      <p:bgPr>
        <a:solidFill>
          <a:schemeClr val="bg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877910741"/>
      </p:ext>
    </p:extLst>
  </p:cSld>
  <p:clrMapOvr>
    <a:masterClrMapping/>
  </p:clrMapOvr>
  <p:transition spd="med">
    <p:pull/>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4_Custom Layout">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B251C00-59F9-8005-64D5-AB1FEA3E43F7}"/>
              </a:ext>
            </a:extLst>
          </p:cNvPr>
          <p:cNvSpPr>
            <a:spLocks noGrp="1"/>
          </p:cNvSpPr>
          <p:nvPr>
            <p:ph type="sldNum" sz="quarter" idx="10"/>
          </p:nvPr>
        </p:nvSpPr>
        <p:spPr/>
        <p:txBody>
          <a:bodyPr/>
          <a:lstStyle>
            <a:lvl1pPr>
              <a:defRPr>
                <a:solidFill>
                  <a:schemeClr val="tx1"/>
                </a:solidFill>
              </a:defRPr>
            </a:lvl1pPr>
          </a:lstStyle>
          <a:p>
            <a:fld id="{7AD7BA39-CD1C-4FBC-AA7C-BA7CC4082953}" type="slidenum">
              <a:rPr lang="en-US" smtClean="0"/>
              <a:pPr/>
              <a:t>‹#›</a:t>
            </a:fld>
            <a:endParaRPr lang="en-US" dirty="0"/>
          </a:p>
        </p:txBody>
      </p:sp>
      <p:pic>
        <p:nvPicPr>
          <p:cNvPr id="4" name="Picture 26">
            <a:extLst>
              <a:ext uri="{FF2B5EF4-FFF2-40B4-BE49-F238E27FC236}">
                <a16:creationId xmlns:a16="http://schemas.microsoft.com/office/drawing/2014/main" id="{F758DD69-354A-0E17-83BC-1ADCACDADF84}"/>
              </a:ext>
            </a:extLst>
          </p:cNvPr>
          <p:cNvPicPr>
            <a:picLocks noChangeAspect="1"/>
          </p:cNvPicPr>
          <p:nvPr userDrawn="1"/>
        </p:nvPicPr>
        <p:blipFill>
          <a:blip r:embed="rId2"/>
          <a:srcRect/>
          <a:stretch>
            <a:fillRect/>
          </a:stretch>
        </p:blipFill>
        <p:spPr>
          <a:xfrm>
            <a:off x="253469" y="4494945"/>
            <a:ext cx="1432561" cy="457200"/>
          </a:xfrm>
          <a:prstGeom prst="rect">
            <a:avLst/>
          </a:prstGeom>
        </p:spPr>
      </p:pic>
      <p:pic>
        <p:nvPicPr>
          <p:cNvPr id="5" name="Picture 26">
            <a:extLst>
              <a:ext uri="{FF2B5EF4-FFF2-40B4-BE49-F238E27FC236}">
                <a16:creationId xmlns:a16="http://schemas.microsoft.com/office/drawing/2014/main" id="{2102F45D-9130-9612-25A8-71836B50E507}"/>
              </a:ext>
            </a:extLst>
          </p:cNvPr>
          <p:cNvPicPr>
            <a:picLocks noChangeAspect="1"/>
          </p:cNvPicPr>
          <p:nvPr userDrawn="1"/>
        </p:nvPicPr>
        <p:blipFill>
          <a:blip r:embed="rId2">
            <a:alphaModFix amt="19999"/>
          </a:blip>
          <a:srcRect l="80979"/>
          <a:stretch>
            <a:fillRect/>
          </a:stretch>
        </p:blipFill>
        <p:spPr>
          <a:xfrm rot="694357">
            <a:off x="8022101" y="-242013"/>
            <a:ext cx="1338092" cy="2245167"/>
          </a:xfrm>
          <a:prstGeom prst="rect">
            <a:avLst/>
          </a:prstGeom>
        </p:spPr>
      </p:pic>
      <p:sp>
        <p:nvSpPr>
          <p:cNvPr id="6" name="TextBox 12">
            <a:extLst>
              <a:ext uri="{FF2B5EF4-FFF2-40B4-BE49-F238E27FC236}">
                <a16:creationId xmlns:a16="http://schemas.microsoft.com/office/drawing/2014/main" id="{089E9087-A91C-E0EA-E350-1FD84BB3D7F5}"/>
              </a:ext>
            </a:extLst>
          </p:cNvPr>
          <p:cNvSpPr txBox="1"/>
          <p:nvPr userDrawn="1"/>
        </p:nvSpPr>
        <p:spPr>
          <a:xfrm>
            <a:off x="6109073" y="4858703"/>
            <a:ext cx="2213682" cy="143822"/>
          </a:xfrm>
          <a:prstGeom prst="rect">
            <a:avLst/>
          </a:prstGeom>
        </p:spPr>
        <p:txBody>
          <a:bodyPr lIns="0" tIns="0" rIns="0" bIns="0" rtlCol="0" anchor="t">
            <a:spAutoFit/>
          </a:bodyPr>
          <a:lstStyle/>
          <a:p>
            <a:pPr algn="r" defTabSz="457200">
              <a:lnSpc>
                <a:spcPts val="1155"/>
              </a:lnSpc>
              <a:buClrTx/>
              <a:defRPr/>
            </a:pPr>
            <a:r>
              <a:rPr lang="en-US" sz="800" kern="1200" dirty="0">
                <a:solidFill>
                  <a:srgbClr val="58595B"/>
                </a:solidFill>
                <a:latin typeface="Metropolis" panose="020B0604020202020204" charset="0"/>
                <a:ea typeface="+mn-ea"/>
                <a:cs typeface="Metropolis" panose="020B0604020202020204" charset="0"/>
              </a:rPr>
              <a:t>© CareCloud, Inc. 2023 </a:t>
            </a:r>
          </a:p>
        </p:txBody>
      </p:sp>
      <p:pic>
        <p:nvPicPr>
          <p:cNvPr id="7" name="Picture 6">
            <a:extLst>
              <a:ext uri="{FF2B5EF4-FFF2-40B4-BE49-F238E27FC236}">
                <a16:creationId xmlns:a16="http://schemas.microsoft.com/office/drawing/2014/main" id="{184C1D2D-E404-B20C-D31F-4077AE6684F2}"/>
              </a:ext>
            </a:extLst>
          </p:cNvPr>
          <p:cNvPicPr>
            <a:picLocks noChangeAspect="1"/>
          </p:cNvPicPr>
          <p:nvPr userDrawn="1"/>
        </p:nvPicPr>
        <p:blipFill rotWithShape="1">
          <a:blip r:embed="rId3"/>
          <a:srcRect b="83832"/>
          <a:stretch/>
        </p:blipFill>
        <p:spPr>
          <a:xfrm>
            <a:off x="1136164" y="4573270"/>
            <a:ext cx="3511601" cy="570231"/>
          </a:xfrm>
          <a:prstGeom prst="rect">
            <a:avLst/>
          </a:prstGeom>
        </p:spPr>
      </p:pic>
      <p:sp>
        <p:nvSpPr>
          <p:cNvPr id="8" name="Title 1">
            <a:extLst>
              <a:ext uri="{FF2B5EF4-FFF2-40B4-BE49-F238E27FC236}">
                <a16:creationId xmlns:a16="http://schemas.microsoft.com/office/drawing/2014/main" id="{D308BB0E-E32E-198A-CF12-DECFDD672FCB}"/>
              </a:ext>
            </a:extLst>
          </p:cNvPr>
          <p:cNvSpPr>
            <a:spLocks noGrp="1"/>
          </p:cNvSpPr>
          <p:nvPr>
            <p:ph type="title" hasCustomPrompt="1"/>
          </p:nvPr>
        </p:nvSpPr>
        <p:spPr>
          <a:xfrm>
            <a:off x="310098" y="191357"/>
            <a:ext cx="8268860" cy="404992"/>
          </a:xfrm>
          <a:prstGeom prst="rect">
            <a:avLst/>
          </a:prstGeom>
          <a:noFill/>
        </p:spPr>
        <p:txBody>
          <a:bodyPr lIns="45720" rIns="45720"/>
          <a:lstStyle>
            <a:lvl1pPr>
              <a:defRPr sz="2000" b="1">
                <a:solidFill>
                  <a:srgbClr val="009BDE"/>
                </a:solidFill>
                <a:latin typeface="Metropolis Extra Bold" panose="00000900000000000000" pitchFamily="50" charset="0"/>
                <a:cs typeface="Metropolis Extra Bold" panose="00000900000000000000" pitchFamily="50" charset="0"/>
              </a:defRPr>
            </a:lvl1pPr>
          </a:lstStyle>
          <a:p>
            <a:r>
              <a:rPr lang="en-US" dirty="0"/>
              <a:t>Click to edit title</a:t>
            </a:r>
          </a:p>
        </p:txBody>
      </p:sp>
      <p:sp>
        <p:nvSpPr>
          <p:cNvPr id="9" name="Text Placeholder 2">
            <a:extLst>
              <a:ext uri="{FF2B5EF4-FFF2-40B4-BE49-F238E27FC236}">
                <a16:creationId xmlns:a16="http://schemas.microsoft.com/office/drawing/2014/main" id="{51365370-478D-EB40-4773-3BCF7191EF48}"/>
              </a:ext>
            </a:extLst>
          </p:cNvPr>
          <p:cNvSpPr>
            <a:spLocks noGrp="1"/>
          </p:cNvSpPr>
          <p:nvPr>
            <p:ph type="body" idx="1" hasCustomPrompt="1"/>
          </p:nvPr>
        </p:nvSpPr>
        <p:spPr>
          <a:xfrm>
            <a:off x="311700" y="901350"/>
            <a:ext cx="8520600" cy="3416400"/>
          </a:xfrm>
          <a:prstGeom prst="rect">
            <a:avLst/>
          </a:prstGeom>
        </p:spPr>
        <p:txBody>
          <a:bodyPr/>
          <a:lstStyle>
            <a:lvl1pPr marL="171450" indent="-171450">
              <a:lnSpc>
                <a:spcPct val="100000"/>
              </a:lnSpc>
              <a:spcBef>
                <a:spcPts val="0"/>
              </a:spcBef>
              <a:buClr>
                <a:schemeClr val="tx2"/>
              </a:buClr>
              <a:buSzPct val="120000"/>
              <a:buFont typeface="Metropolis" panose="020B0604020202020204" charset="0"/>
              <a:buChar char="•"/>
              <a:defRPr sz="1400">
                <a:solidFill>
                  <a:schemeClr val="tx1"/>
                </a:solidFill>
                <a:latin typeface="Metropolis" panose="020B0604020202020204" charset="0"/>
              </a:defRPr>
            </a:lvl1pPr>
            <a:lvl2pPr marL="517525" indent="-174625">
              <a:lnSpc>
                <a:spcPct val="100000"/>
              </a:lnSpc>
              <a:buClr>
                <a:schemeClr val="tx1"/>
              </a:buClr>
              <a:buFont typeface="Metropolis" panose="020B0604020202020204" charset="0"/>
              <a:buChar char="̶"/>
              <a:defRPr sz="1400">
                <a:solidFill>
                  <a:schemeClr val="tx1"/>
                </a:solidFill>
                <a:latin typeface="Metropolis" panose="020B0604020202020204" charset="0"/>
              </a:defRPr>
            </a:lvl2pPr>
          </a:lstStyle>
          <a:p>
            <a:r>
              <a:rPr lang="en-US" dirty="0"/>
              <a:t>Click to add text</a:t>
            </a:r>
          </a:p>
          <a:p>
            <a:pPr lvl="1"/>
            <a:r>
              <a:rPr lang="en-US" dirty="0"/>
              <a:t>Click to add text </a:t>
            </a:r>
          </a:p>
          <a:p>
            <a:pPr lvl="0"/>
            <a:endParaRPr lang="en-US" dirty="0"/>
          </a:p>
          <a:p>
            <a:pPr lvl="0"/>
            <a:endParaRPr lang="en-US" dirty="0"/>
          </a:p>
          <a:p>
            <a:pPr lvl="1"/>
            <a:endParaRPr lang="en-US" dirty="0"/>
          </a:p>
          <a:p>
            <a:endParaRPr lang="en-US" dirty="0"/>
          </a:p>
          <a:p>
            <a:endParaRPr lang="en-US" dirty="0"/>
          </a:p>
        </p:txBody>
      </p:sp>
    </p:spTree>
    <p:extLst>
      <p:ext uri="{BB962C8B-B14F-4D97-AF65-F5344CB8AC3E}">
        <p14:creationId xmlns:p14="http://schemas.microsoft.com/office/powerpoint/2010/main" val="2545866444"/>
      </p:ext>
    </p:extLst>
  </p:cSld>
  <p:clrMapOvr>
    <a:masterClrMapping/>
  </p:clrMapOvr>
  <p:transition spd="med">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3CA2C1-7AFA-FD49-6FED-7A782A08F107}"/>
              </a:ext>
            </a:extLst>
          </p:cNvPr>
          <p:cNvPicPr>
            <a:picLocks noChangeAspect="1"/>
          </p:cNvPicPr>
          <p:nvPr userDrawn="1"/>
        </p:nvPicPr>
        <p:blipFill rotWithShape="1">
          <a:blip r:embed="rId2"/>
          <a:srcRect t="54064"/>
          <a:stretch/>
        </p:blipFill>
        <p:spPr>
          <a:xfrm>
            <a:off x="2321150" y="0"/>
            <a:ext cx="4221846" cy="1947747"/>
          </a:xfrm>
          <a:prstGeom prst="rect">
            <a:avLst/>
          </a:prstGeom>
        </p:spPr>
      </p:pic>
      <p:sp>
        <p:nvSpPr>
          <p:cNvPr id="3" name="Slide Number Placeholder 2">
            <a:extLst>
              <a:ext uri="{FF2B5EF4-FFF2-40B4-BE49-F238E27FC236}">
                <a16:creationId xmlns:a16="http://schemas.microsoft.com/office/drawing/2014/main" id="{CDE6B125-A5D6-F6E6-0AFA-070142E1DA71}"/>
              </a:ext>
            </a:extLst>
          </p:cNvPr>
          <p:cNvSpPr>
            <a:spLocks noGrp="1"/>
          </p:cNvSpPr>
          <p:nvPr>
            <p:ph type="sldNum" sz="quarter" idx="10"/>
          </p:nvPr>
        </p:nvSpPr>
        <p:spPr/>
        <p:txBody>
          <a:bodyPr/>
          <a:lstStyle>
            <a:lvl1pPr>
              <a:defRPr i="0"/>
            </a:lvl1pPr>
          </a:lstStyle>
          <a:p>
            <a:fld id="{7AD7BA39-CD1C-4FBC-AA7C-BA7CC4082953}" type="slidenum">
              <a:rPr lang="en-US" smtClean="0"/>
              <a:pPr/>
              <a:t>‹#›</a:t>
            </a:fld>
            <a:endParaRPr lang="en-US" dirty="0"/>
          </a:p>
        </p:txBody>
      </p:sp>
      <p:sp>
        <p:nvSpPr>
          <p:cNvPr id="4" name="Text Placeholder 16">
            <a:extLst>
              <a:ext uri="{FF2B5EF4-FFF2-40B4-BE49-F238E27FC236}">
                <a16:creationId xmlns:a16="http://schemas.microsoft.com/office/drawing/2014/main" id="{6E3DD0F5-6B41-19AA-F87F-500CF30CF515}"/>
              </a:ext>
            </a:extLst>
          </p:cNvPr>
          <p:cNvSpPr>
            <a:spLocks noGrp="1"/>
          </p:cNvSpPr>
          <p:nvPr>
            <p:ph type="body" sz="quarter" idx="11" hasCustomPrompt="1"/>
          </p:nvPr>
        </p:nvSpPr>
        <p:spPr>
          <a:xfrm>
            <a:off x="4125798" y="2760427"/>
            <a:ext cx="4328252" cy="731520"/>
          </a:xfrm>
          <a:prstGeom prst="rect">
            <a:avLst/>
          </a:prstGeom>
        </p:spPr>
        <p:txBody>
          <a:bodyPr lIns="0" tIns="0" rIns="0" bIns="0"/>
          <a:lstStyle>
            <a:lvl1pPr marL="0" indent="0" algn="r">
              <a:lnSpc>
                <a:spcPct val="100000"/>
              </a:lnSpc>
              <a:spcBef>
                <a:spcPts val="0"/>
              </a:spcBef>
              <a:buNone/>
              <a:defRPr sz="1600">
                <a:solidFill>
                  <a:srgbClr val="444445"/>
                </a:solidFill>
                <a:latin typeface="Metropolis" panose="00000500000000000000" pitchFamily="50" charset="0"/>
                <a:cs typeface="Metropolis" panose="00000500000000000000" pitchFamily="50" charset="0"/>
              </a:defRPr>
            </a:lvl1pPr>
          </a:lstStyle>
          <a:p>
            <a:pPr lvl="0"/>
            <a:r>
              <a:rPr lang="en-US" dirty="0"/>
              <a:t>Title</a:t>
            </a:r>
          </a:p>
        </p:txBody>
      </p:sp>
      <p:sp>
        <p:nvSpPr>
          <p:cNvPr id="5" name="Title 1">
            <a:extLst>
              <a:ext uri="{FF2B5EF4-FFF2-40B4-BE49-F238E27FC236}">
                <a16:creationId xmlns:a16="http://schemas.microsoft.com/office/drawing/2014/main" id="{F988310D-A516-44ED-52BD-A62C415C8811}"/>
              </a:ext>
            </a:extLst>
          </p:cNvPr>
          <p:cNvSpPr>
            <a:spLocks noGrp="1"/>
          </p:cNvSpPr>
          <p:nvPr>
            <p:ph type="title" hasCustomPrompt="1"/>
          </p:nvPr>
        </p:nvSpPr>
        <p:spPr>
          <a:xfrm>
            <a:off x="4132521" y="1622865"/>
            <a:ext cx="4321528" cy="960120"/>
          </a:xfrm>
          <a:prstGeom prst="rect">
            <a:avLst/>
          </a:prstGeom>
          <a:noFill/>
        </p:spPr>
        <p:txBody>
          <a:bodyPr lIns="0" tIns="0" rIns="0" bIns="0"/>
          <a:lstStyle>
            <a:lvl1pPr algn="r">
              <a:defRPr sz="3200" b="0">
                <a:solidFill>
                  <a:srgbClr val="444445"/>
                </a:solidFill>
                <a:latin typeface="Metropolis Extra Bold" panose="00000900000000000000" pitchFamily="50" charset="0"/>
                <a:cs typeface="Metropolis Extra Bold" panose="00000900000000000000" pitchFamily="50" charset="0"/>
              </a:defRPr>
            </a:lvl1pPr>
          </a:lstStyle>
          <a:p>
            <a:r>
              <a:rPr lang="en-US" dirty="0"/>
              <a:t>First </a:t>
            </a:r>
            <a:br>
              <a:rPr lang="en-US" dirty="0"/>
            </a:br>
            <a:r>
              <a:rPr lang="en-US" dirty="0"/>
              <a:t>Last Name</a:t>
            </a:r>
          </a:p>
        </p:txBody>
      </p:sp>
      <p:pic>
        <p:nvPicPr>
          <p:cNvPr id="7" name="Picture 21">
            <a:extLst>
              <a:ext uri="{FF2B5EF4-FFF2-40B4-BE49-F238E27FC236}">
                <a16:creationId xmlns:a16="http://schemas.microsoft.com/office/drawing/2014/main" id="{91038FC6-09FD-1122-664E-47C7C9EEA6EE}"/>
              </a:ext>
            </a:extLst>
          </p:cNvPr>
          <p:cNvPicPr>
            <a:picLocks noChangeAspect="1"/>
          </p:cNvPicPr>
          <p:nvPr userDrawn="1"/>
        </p:nvPicPr>
        <p:blipFill>
          <a:blip r:embed="rId3">
            <a:alphaModFix amt="19999"/>
          </a:blip>
          <a:srcRect l="80979"/>
          <a:stretch>
            <a:fillRect/>
          </a:stretch>
        </p:blipFill>
        <p:spPr>
          <a:xfrm rot="694357">
            <a:off x="7960604" y="3727385"/>
            <a:ext cx="1338092" cy="2245167"/>
          </a:xfrm>
          <a:prstGeom prst="rect">
            <a:avLst/>
          </a:prstGeom>
        </p:spPr>
      </p:pic>
      <p:pic>
        <p:nvPicPr>
          <p:cNvPr id="8" name="Picture 7">
            <a:extLst>
              <a:ext uri="{FF2B5EF4-FFF2-40B4-BE49-F238E27FC236}">
                <a16:creationId xmlns:a16="http://schemas.microsoft.com/office/drawing/2014/main" id="{817126F1-6F0A-4D6B-1AD0-37C88B2ECC67}"/>
              </a:ext>
            </a:extLst>
          </p:cNvPr>
          <p:cNvPicPr>
            <a:picLocks noChangeAspect="1"/>
          </p:cNvPicPr>
          <p:nvPr userDrawn="1"/>
        </p:nvPicPr>
        <p:blipFill>
          <a:blip r:embed="rId3"/>
          <a:srcRect/>
          <a:stretch>
            <a:fillRect/>
          </a:stretch>
        </p:blipFill>
        <p:spPr>
          <a:xfrm>
            <a:off x="6699850" y="291879"/>
            <a:ext cx="1929800" cy="615894"/>
          </a:xfrm>
          <a:prstGeom prst="rect">
            <a:avLst/>
          </a:prstGeom>
        </p:spPr>
      </p:pic>
      <p:sp>
        <p:nvSpPr>
          <p:cNvPr id="9" name="AutoShape 18">
            <a:extLst>
              <a:ext uri="{FF2B5EF4-FFF2-40B4-BE49-F238E27FC236}">
                <a16:creationId xmlns:a16="http://schemas.microsoft.com/office/drawing/2014/main" id="{CC12E733-19DD-2FA6-32AA-8605195841E9}"/>
              </a:ext>
            </a:extLst>
          </p:cNvPr>
          <p:cNvSpPr/>
          <p:nvPr userDrawn="1"/>
        </p:nvSpPr>
        <p:spPr>
          <a:xfrm>
            <a:off x="7814940" y="2614613"/>
            <a:ext cx="640080" cy="0"/>
          </a:xfrm>
          <a:prstGeom prst="line">
            <a:avLst/>
          </a:prstGeom>
          <a:ln w="63500" cap="flat">
            <a:solidFill>
              <a:srgbClr val="009BDE"/>
            </a:solidFill>
            <a:prstDash val="solid"/>
            <a:headEnd type="none" w="sm" len="sm"/>
            <a:tailEnd type="none" w="sm" len="sm"/>
          </a:ln>
        </p:spPr>
      </p:sp>
      <p:pic>
        <p:nvPicPr>
          <p:cNvPr id="10" name="Picture 9">
            <a:extLst>
              <a:ext uri="{FF2B5EF4-FFF2-40B4-BE49-F238E27FC236}">
                <a16:creationId xmlns:a16="http://schemas.microsoft.com/office/drawing/2014/main" id="{7D11E78A-DCBD-DA13-8B33-15ACBEE125F2}"/>
              </a:ext>
            </a:extLst>
          </p:cNvPr>
          <p:cNvPicPr>
            <a:picLocks noChangeAspect="1"/>
          </p:cNvPicPr>
          <p:nvPr userDrawn="1"/>
        </p:nvPicPr>
        <p:blipFill rotWithShape="1">
          <a:blip r:embed="rId4"/>
          <a:srcRect l="31810" t="-48" b="39057"/>
          <a:stretch/>
        </p:blipFill>
        <p:spPr>
          <a:xfrm>
            <a:off x="0" y="2287797"/>
            <a:ext cx="3180251" cy="2855704"/>
          </a:xfrm>
          <a:prstGeom prst="rect">
            <a:avLst/>
          </a:prstGeom>
          <a:effectLst>
            <a:outerShdw blurRad="50800" dist="38100" dir="5400000" algn="t" rotWithShape="0">
              <a:prstClr val="black">
                <a:alpha val="40000"/>
              </a:prstClr>
            </a:outerShdw>
          </a:effectLst>
        </p:spPr>
      </p:pic>
      <p:sp>
        <p:nvSpPr>
          <p:cNvPr id="12" name="TextBox 12">
            <a:extLst>
              <a:ext uri="{FF2B5EF4-FFF2-40B4-BE49-F238E27FC236}">
                <a16:creationId xmlns:a16="http://schemas.microsoft.com/office/drawing/2014/main" id="{08E0FCC3-12A5-2550-EC8A-D71713C2A065}"/>
              </a:ext>
            </a:extLst>
          </p:cNvPr>
          <p:cNvSpPr txBox="1"/>
          <p:nvPr userDrawn="1"/>
        </p:nvSpPr>
        <p:spPr>
          <a:xfrm>
            <a:off x="6109073" y="4858703"/>
            <a:ext cx="2213682" cy="140680"/>
          </a:xfrm>
          <a:prstGeom prst="rect">
            <a:avLst/>
          </a:prstGeom>
        </p:spPr>
        <p:txBody>
          <a:bodyPr lIns="0" tIns="0" rIns="0" bIns="0" rtlCol="0" anchor="t">
            <a:spAutoFit/>
          </a:bodyPr>
          <a:lstStyle/>
          <a:p>
            <a:pPr algn="r" defTabSz="457200">
              <a:lnSpc>
                <a:spcPts val="1155"/>
              </a:lnSpc>
              <a:buClrTx/>
              <a:defRPr/>
            </a:pPr>
            <a:r>
              <a:rPr lang="en-US" sz="800" kern="1200" dirty="0">
                <a:solidFill>
                  <a:srgbClr val="444445"/>
                </a:solidFill>
                <a:latin typeface="Metropolis" panose="00000500000000000000" pitchFamily="50" charset="0"/>
                <a:ea typeface="+mn-ea"/>
                <a:cs typeface="Metropolis" panose="020B0604020202020204" charset="0"/>
              </a:rPr>
              <a:t>© CareCloud, Inc. 2023 </a:t>
            </a:r>
          </a:p>
        </p:txBody>
      </p:sp>
    </p:spTree>
    <p:extLst>
      <p:ext uri="{BB962C8B-B14F-4D97-AF65-F5344CB8AC3E}">
        <p14:creationId xmlns:p14="http://schemas.microsoft.com/office/powerpoint/2010/main" val="3270786472"/>
      </p:ext>
    </p:extLst>
  </p:cSld>
  <p:clrMapOvr>
    <a:masterClrMapping/>
  </p:clrMapOvr>
  <p:transition spd="med">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3_Custom Layout">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B251C00-59F9-8005-64D5-AB1FEA3E43F7}"/>
              </a:ext>
            </a:extLst>
          </p:cNvPr>
          <p:cNvSpPr>
            <a:spLocks noGrp="1"/>
          </p:cNvSpPr>
          <p:nvPr>
            <p:ph type="sldNum" sz="quarter" idx="10"/>
          </p:nvPr>
        </p:nvSpPr>
        <p:spPr/>
        <p:txBody>
          <a:bodyPr/>
          <a:lstStyle/>
          <a:p>
            <a:fld id="{7AD7BA39-CD1C-4FBC-AA7C-BA7CC4082953}" type="slidenum">
              <a:rPr lang="en-US" smtClean="0"/>
              <a:pPr/>
              <a:t>‹#›</a:t>
            </a:fld>
            <a:endParaRPr lang="en-US" dirty="0"/>
          </a:p>
        </p:txBody>
      </p:sp>
      <p:pic>
        <p:nvPicPr>
          <p:cNvPr id="4" name="Picture 26">
            <a:extLst>
              <a:ext uri="{FF2B5EF4-FFF2-40B4-BE49-F238E27FC236}">
                <a16:creationId xmlns:a16="http://schemas.microsoft.com/office/drawing/2014/main" id="{F758DD69-354A-0E17-83BC-1ADCACDADF84}"/>
              </a:ext>
            </a:extLst>
          </p:cNvPr>
          <p:cNvPicPr>
            <a:picLocks noChangeAspect="1"/>
          </p:cNvPicPr>
          <p:nvPr userDrawn="1"/>
        </p:nvPicPr>
        <p:blipFill>
          <a:blip r:embed="rId2"/>
          <a:srcRect/>
          <a:stretch>
            <a:fillRect/>
          </a:stretch>
        </p:blipFill>
        <p:spPr>
          <a:xfrm>
            <a:off x="253469" y="4494945"/>
            <a:ext cx="1432561" cy="457200"/>
          </a:xfrm>
          <a:prstGeom prst="rect">
            <a:avLst/>
          </a:prstGeom>
        </p:spPr>
      </p:pic>
      <p:pic>
        <p:nvPicPr>
          <p:cNvPr id="5" name="Picture 26">
            <a:extLst>
              <a:ext uri="{FF2B5EF4-FFF2-40B4-BE49-F238E27FC236}">
                <a16:creationId xmlns:a16="http://schemas.microsoft.com/office/drawing/2014/main" id="{2102F45D-9130-9612-25A8-71836B50E507}"/>
              </a:ext>
            </a:extLst>
          </p:cNvPr>
          <p:cNvPicPr>
            <a:picLocks noChangeAspect="1"/>
          </p:cNvPicPr>
          <p:nvPr userDrawn="1"/>
        </p:nvPicPr>
        <p:blipFill>
          <a:blip r:embed="rId2">
            <a:alphaModFix amt="19999"/>
          </a:blip>
          <a:srcRect l="80979"/>
          <a:stretch>
            <a:fillRect/>
          </a:stretch>
        </p:blipFill>
        <p:spPr>
          <a:xfrm rot="694357">
            <a:off x="8022101" y="-242013"/>
            <a:ext cx="1338092" cy="2245167"/>
          </a:xfrm>
          <a:prstGeom prst="rect">
            <a:avLst/>
          </a:prstGeom>
        </p:spPr>
      </p:pic>
      <p:sp>
        <p:nvSpPr>
          <p:cNvPr id="6" name="TextBox 12">
            <a:extLst>
              <a:ext uri="{FF2B5EF4-FFF2-40B4-BE49-F238E27FC236}">
                <a16:creationId xmlns:a16="http://schemas.microsoft.com/office/drawing/2014/main" id="{089E9087-A91C-E0EA-E350-1FD84BB3D7F5}"/>
              </a:ext>
            </a:extLst>
          </p:cNvPr>
          <p:cNvSpPr txBox="1"/>
          <p:nvPr userDrawn="1"/>
        </p:nvSpPr>
        <p:spPr>
          <a:xfrm>
            <a:off x="6109073" y="4858703"/>
            <a:ext cx="2213682" cy="140680"/>
          </a:xfrm>
          <a:prstGeom prst="rect">
            <a:avLst/>
          </a:prstGeom>
        </p:spPr>
        <p:txBody>
          <a:bodyPr lIns="0" tIns="0" rIns="0" bIns="0" rtlCol="0" anchor="t">
            <a:spAutoFit/>
          </a:bodyPr>
          <a:lstStyle/>
          <a:p>
            <a:pPr algn="r" defTabSz="457200">
              <a:lnSpc>
                <a:spcPts val="1155"/>
              </a:lnSpc>
              <a:buClrTx/>
              <a:defRPr/>
            </a:pPr>
            <a:r>
              <a:rPr lang="en-US" sz="800" kern="1200" dirty="0">
                <a:solidFill>
                  <a:srgbClr val="58595B"/>
                </a:solidFill>
                <a:latin typeface="Metropolis" panose="00000500000000000000" pitchFamily="50" charset="0"/>
                <a:ea typeface="+mn-ea"/>
                <a:cs typeface="Metropolis" panose="020B0604020202020204" charset="0"/>
              </a:rPr>
              <a:t>© CareCloud, Inc. 2023 </a:t>
            </a:r>
          </a:p>
        </p:txBody>
      </p:sp>
      <p:pic>
        <p:nvPicPr>
          <p:cNvPr id="7" name="Picture 6">
            <a:extLst>
              <a:ext uri="{FF2B5EF4-FFF2-40B4-BE49-F238E27FC236}">
                <a16:creationId xmlns:a16="http://schemas.microsoft.com/office/drawing/2014/main" id="{184C1D2D-E404-B20C-D31F-4077AE6684F2}"/>
              </a:ext>
            </a:extLst>
          </p:cNvPr>
          <p:cNvPicPr>
            <a:picLocks noChangeAspect="1"/>
          </p:cNvPicPr>
          <p:nvPr userDrawn="1"/>
        </p:nvPicPr>
        <p:blipFill rotWithShape="1">
          <a:blip r:embed="rId3"/>
          <a:srcRect b="83832"/>
          <a:stretch/>
        </p:blipFill>
        <p:spPr>
          <a:xfrm>
            <a:off x="1136164" y="4573270"/>
            <a:ext cx="3511601" cy="570231"/>
          </a:xfrm>
          <a:prstGeom prst="rect">
            <a:avLst/>
          </a:prstGeom>
        </p:spPr>
      </p:pic>
      <p:sp>
        <p:nvSpPr>
          <p:cNvPr id="8" name="Title 1">
            <a:extLst>
              <a:ext uri="{FF2B5EF4-FFF2-40B4-BE49-F238E27FC236}">
                <a16:creationId xmlns:a16="http://schemas.microsoft.com/office/drawing/2014/main" id="{D308BB0E-E32E-198A-CF12-DECFDD672FCB}"/>
              </a:ext>
            </a:extLst>
          </p:cNvPr>
          <p:cNvSpPr>
            <a:spLocks noGrp="1"/>
          </p:cNvSpPr>
          <p:nvPr>
            <p:ph type="title" hasCustomPrompt="1"/>
          </p:nvPr>
        </p:nvSpPr>
        <p:spPr>
          <a:xfrm>
            <a:off x="310098" y="191357"/>
            <a:ext cx="8268860" cy="404992"/>
          </a:xfrm>
          <a:prstGeom prst="rect">
            <a:avLst/>
          </a:prstGeom>
          <a:noFill/>
        </p:spPr>
        <p:txBody>
          <a:bodyPr lIns="45720" rIns="45720" anchor="t" anchorCtr="0"/>
          <a:lstStyle>
            <a:lvl1pPr>
              <a:defRPr sz="1900" b="0">
                <a:solidFill>
                  <a:srgbClr val="009BDE"/>
                </a:solidFill>
                <a:latin typeface="Metropolis Extra Bold" panose="00000900000000000000" pitchFamily="50" charset="0"/>
                <a:cs typeface="Metropolis Extra Bold" panose="00000900000000000000" pitchFamily="50" charset="0"/>
              </a:defRPr>
            </a:lvl1pPr>
          </a:lstStyle>
          <a:p>
            <a:r>
              <a:rPr lang="en-US" dirty="0"/>
              <a:t>Click to edit title</a:t>
            </a:r>
          </a:p>
        </p:txBody>
      </p:sp>
      <p:sp>
        <p:nvSpPr>
          <p:cNvPr id="9" name="Text Placeholder 2">
            <a:extLst>
              <a:ext uri="{FF2B5EF4-FFF2-40B4-BE49-F238E27FC236}">
                <a16:creationId xmlns:a16="http://schemas.microsoft.com/office/drawing/2014/main" id="{51365370-478D-EB40-4773-3BCF7191EF48}"/>
              </a:ext>
            </a:extLst>
          </p:cNvPr>
          <p:cNvSpPr>
            <a:spLocks noGrp="1"/>
          </p:cNvSpPr>
          <p:nvPr>
            <p:ph type="body" idx="1" hasCustomPrompt="1"/>
          </p:nvPr>
        </p:nvSpPr>
        <p:spPr>
          <a:xfrm>
            <a:off x="311700" y="901350"/>
            <a:ext cx="8520600" cy="3416400"/>
          </a:xfrm>
          <a:prstGeom prst="rect">
            <a:avLst/>
          </a:prstGeom>
        </p:spPr>
        <p:txBody>
          <a:bodyPr/>
          <a:lstStyle>
            <a:lvl1pPr marL="171450" indent="-171450">
              <a:lnSpc>
                <a:spcPct val="100000"/>
              </a:lnSpc>
              <a:spcBef>
                <a:spcPts val="0"/>
              </a:spcBef>
              <a:buClr>
                <a:schemeClr val="tx2"/>
              </a:buClr>
              <a:buSzPct val="120000"/>
              <a:buFont typeface="Metropolis" panose="020B0604020202020204" charset="0"/>
              <a:buChar char="•"/>
              <a:defRPr sz="1400">
                <a:solidFill>
                  <a:schemeClr val="tx1"/>
                </a:solidFill>
                <a:latin typeface="Metropolis" panose="00000500000000000000" pitchFamily="50" charset="0"/>
              </a:defRPr>
            </a:lvl1pPr>
            <a:lvl2pPr marL="517525" indent="-174625">
              <a:lnSpc>
                <a:spcPct val="100000"/>
              </a:lnSpc>
              <a:buClr>
                <a:schemeClr val="tx1"/>
              </a:buClr>
              <a:buFont typeface="Metropolis" panose="02000506030000020004" pitchFamily="50" charset="0"/>
              <a:buChar char="–"/>
              <a:defRPr sz="1200">
                <a:solidFill>
                  <a:schemeClr val="tx1"/>
                </a:solidFill>
                <a:latin typeface="Metropolis" panose="00000500000000000000" pitchFamily="50" charset="0"/>
              </a:defRPr>
            </a:lvl2pPr>
          </a:lstStyle>
          <a:p>
            <a:r>
              <a:rPr lang="en-US" dirty="0"/>
              <a:t>Click to add text</a:t>
            </a:r>
          </a:p>
          <a:p>
            <a:pPr lvl="1"/>
            <a:r>
              <a:rPr lang="en-US" dirty="0"/>
              <a:t>Click to add text </a:t>
            </a:r>
          </a:p>
          <a:p>
            <a:pPr lvl="0"/>
            <a:endParaRPr lang="en-US" dirty="0"/>
          </a:p>
          <a:p>
            <a:pPr lvl="0"/>
            <a:endParaRPr lang="en-US" dirty="0"/>
          </a:p>
          <a:p>
            <a:pPr lvl="1"/>
            <a:endParaRPr lang="en-US" dirty="0"/>
          </a:p>
          <a:p>
            <a:endParaRPr lang="en-US" dirty="0"/>
          </a:p>
          <a:p>
            <a:endParaRPr lang="en-US" dirty="0"/>
          </a:p>
        </p:txBody>
      </p:sp>
    </p:spTree>
    <p:extLst>
      <p:ext uri="{BB962C8B-B14F-4D97-AF65-F5344CB8AC3E}">
        <p14:creationId xmlns:p14="http://schemas.microsoft.com/office/powerpoint/2010/main" val="3405514672"/>
      </p:ext>
    </p:extLst>
  </p:cSld>
  <p:clrMapOvr>
    <a:masterClrMapping/>
  </p:clrMapOvr>
  <p:transition spd="med">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B251C00-59F9-8005-64D5-AB1FEA3E43F7}"/>
              </a:ext>
            </a:extLst>
          </p:cNvPr>
          <p:cNvSpPr>
            <a:spLocks noGrp="1"/>
          </p:cNvSpPr>
          <p:nvPr>
            <p:ph type="sldNum" sz="quarter" idx="10"/>
          </p:nvPr>
        </p:nvSpPr>
        <p:spPr/>
        <p:txBody>
          <a:bodyPr/>
          <a:lstStyle/>
          <a:p>
            <a:fld id="{7AD7BA39-CD1C-4FBC-AA7C-BA7CC4082953}" type="slidenum">
              <a:rPr lang="en-US" smtClean="0"/>
              <a:pPr/>
              <a:t>‹#›</a:t>
            </a:fld>
            <a:endParaRPr lang="en-US" dirty="0"/>
          </a:p>
        </p:txBody>
      </p:sp>
      <p:pic>
        <p:nvPicPr>
          <p:cNvPr id="4" name="Picture 26">
            <a:extLst>
              <a:ext uri="{FF2B5EF4-FFF2-40B4-BE49-F238E27FC236}">
                <a16:creationId xmlns:a16="http://schemas.microsoft.com/office/drawing/2014/main" id="{F758DD69-354A-0E17-83BC-1ADCACDADF84}"/>
              </a:ext>
            </a:extLst>
          </p:cNvPr>
          <p:cNvPicPr>
            <a:picLocks noChangeAspect="1"/>
          </p:cNvPicPr>
          <p:nvPr userDrawn="1"/>
        </p:nvPicPr>
        <p:blipFill>
          <a:blip r:embed="rId2"/>
          <a:srcRect/>
          <a:stretch>
            <a:fillRect/>
          </a:stretch>
        </p:blipFill>
        <p:spPr>
          <a:xfrm>
            <a:off x="253469" y="4494945"/>
            <a:ext cx="1432561" cy="457200"/>
          </a:xfrm>
          <a:prstGeom prst="rect">
            <a:avLst/>
          </a:prstGeom>
        </p:spPr>
      </p:pic>
      <p:pic>
        <p:nvPicPr>
          <p:cNvPr id="5" name="Picture 26">
            <a:extLst>
              <a:ext uri="{FF2B5EF4-FFF2-40B4-BE49-F238E27FC236}">
                <a16:creationId xmlns:a16="http://schemas.microsoft.com/office/drawing/2014/main" id="{2102F45D-9130-9612-25A8-71836B50E507}"/>
              </a:ext>
            </a:extLst>
          </p:cNvPr>
          <p:cNvPicPr>
            <a:picLocks noChangeAspect="1"/>
          </p:cNvPicPr>
          <p:nvPr userDrawn="1"/>
        </p:nvPicPr>
        <p:blipFill>
          <a:blip r:embed="rId2">
            <a:alphaModFix amt="19999"/>
          </a:blip>
          <a:srcRect l="80979"/>
          <a:stretch>
            <a:fillRect/>
          </a:stretch>
        </p:blipFill>
        <p:spPr>
          <a:xfrm rot="694357">
            <a:off x="8022101" y="-242013"/>
            <a:ext cx="1338092" cy="2245167"/>
          </a:xfrm>
          <a:prstGeom prst="rect">
            <a:avLst/>
          </a:prstGeom>
        </p:spPr>
      </p:pic>
      <p:sp>
        <p:nvSpPr>
          <p:cNvPr id="6" name="TextBox 12">
            <a:extLst>
              <a:ext uri="{FF2B5EF4-FFF2-40B4-BE49-F238E27FC236}">
                <a16:creationId xmlns:a16="http://schemas.microsoft.com/office/drawing/2014/main" id="{089E9087-A91C-E0EA-E350-1FD84BB3D7F5}"/>
              </a:ext>
            </a:extLst>
          </p:cNvPr>
          <p:cNvSpPr txBox="1"/>
          <p:nvPr userDrawn="1"/>
        </p:nvSpPr>
        <p:spPr>
          <a:xfrm>
            <a:off x="6109073" y="4858703"/>
            <a:ext cx="2213682" cy="140680"/>
          </a:xfrm>
          <a:prstGeom prst="rect">
            <a:avLst/>
          </a:prstGeom>
        </p:spPr>
        <p:txBody>
          <a:bodyPr lIns="0" tIns="0" rIns="0" bIns="0" rtlCol="0" anchor="t">
            <a:spAutoFit/>
          </a:bodyPr>
          <a:lstStyle/>
          <a:p>
            <a:pPr algn="r" defTabSz="457200">
              <a:lnSpc>
                <a:spcPts val="1155"/>
              </a:lnSpc>
              <a:buClrTx/>
              <a:defRPr/>
            </a:pPr>
            <a:r>
              <a:rPr lang="en-US" sz="800" kern="1200" dirty="0">
                <a:solidFill>
                  <a:srgbClr val="58595B"/>
                </a:solidFill>
                <a:latin typeface="Metropolis" panose="00000500000000000000" pitchFamily="50" charset="0"/>
                <a:ea typeface="+mn-ea"/>
                <a:cs typeface="Metropolis" panose="020B0604020202020204" charset="0"/>
              </a:rPr>
              <a:t>© CareCloud, Inc. 2023 </a:t>
            </a:r>
          </a:p>
        </p:txBody>
      </p:sp>
      <p:pic>
        <p:nvPicPr>
          <p:cNvPr id="7" name="Picture 6">
            <a:extLst>
              <a:ext uri="{FF2B5EF4-FFF2-40B4-BE49-F238E27FC236}">
                <a16:creationId xmlns:a16="http://schemas.microsoft.com/office/drawing/2014/main" id="{184C1D2D-E404-B20C-D31F-4077AE6684F2}"/>
              </a:ext>
            </a:extLst>
          </p:cNvPr>
          <p:cNvPicPr>
            <a:picLocks noChangeAspect="1"/>
          </p:cNvPicPr>
          <p:nvPr userDrawn="1"/>
        </p:nvPicPr>
        <p:blipFill rotWithShape="1">
          <a:blip r:embed="rId3"/>
          <a:srcRect b="83832"/>
          <a:stretch/>
        </p:blipFill>
        <p:spPr>
          <a:xfrm>
            <a:off x="1136164" y="4573270"/>
            <a:ext cx="3511601" cy="570231"/>
          </a:xfrm>
          <a:prstGeom prst="rect">
            <a:avLst/>
          </a:prstGeom>
        </p:spPr>
      </p:pic>
      <p:sp>
        <p:nvSpPr>
          <p:cNvPr id="8" name="Title 1">
            <a:extLst>
              <a:ext uri="{FF2B5EF4-FFF2-40B4-BE49-F238E27FC236}">
                <a16:creationId xmlns:a16="http://schemas.microsoft.com/office/drawing/2014/main" id="{D308BB0E-E32E-198A-CF12-DECFDD672FCB}"/>
              </a:ext>
            </a:extLst>
          </p:cNvPr>
          <p:cNvSpPr>
            <a:spLocks noGrp="1"/>
          </p:cNvSpPr>
          <p:nvPr>
            <p:ph type="title" hasCustomPrompt="1"/>
          </p:nvPr>
        </p:nvSpPr>
        <p:spPr>
          <a:xfrm>
            <a:off x="310098" y="191357"/>
            <a:ext cx="8268860" cy="404992"/>
          </a:xfrm>
          <a:prstGeom prst="rect">
            <a:avLst/>
          </a:prstGeom>
          <a:noFill/>
        </p:spPr>
        <p:txBody>
          <a:bodyPr lIns="45720" rIns="45720"/>
          <a:lstStyle>
            <a:lvl1pPr>
              <a:defRPr sz="1900" b="0">
                <a:solidFill>
                  <a:srgbClr val="009BDE"/>
                </a:solidFill>
                <a:latin typeface="Metropolis Extra Bold" panose="00000900000000000000" pitchFamily="50" charset="0"/>
                <a:cs typeface="Metropolis Extra Bold" panose="00000900000000000000" pitchFamily="50" charset="0"/>
              </a:defRPr>
            </a:lvl1pPr>
          </a:lstStyle>
          <a:p>
            <a:r>
              <a:rPr lang="en-US" dirty="0"/>
              <a:t>Click to edit title</a:t>
            </a:r>
          </a:p>
        </p:txBody>
      </p:sp>
    </p:spTree>
    <p:extLst>
      <p:ext uri="{BB962C8B-B14F-4D97-AF65-F5344CB8AC3E}">
        <p14:creationId xmlns:p14="http://schemas.microsoft.com/office/powerpoint/2010/main" val="2359515230"/>
      </p:ext>
    </p:extLst>
  </p:cSld>
  <p:clrMapOvr>
    <a:masterClrMapping/>
  </p:clrMapOvr>
  <p:transition spd="med">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B251C00-59F9-8005-64D5-AB1FEA3E43F7}"/>
              </a:ext>
            </a:extLst>
          </p:cNvPr>
          <p:cNvSpPr>
            <a:spLocks noGrp="1"/>
          </p:cNvSpPr>
          <p:nvPr>
            <p:ph type="sldNum" sz="quarter" idx="10"/>
          </p:nvPr>
        </p:nvSpPr>
        <p:spPr/>
        <p:txBody>
          <a:bodyPr/>
          <a:lstStyle/>
          <a:p>
            <a:fld id="{7AD7BA39-CD1C-4FBC-AA7C-BA7CC4082953}" type="slidenum">
              <a:rPr lang="en-US" smtClean="0"/>
              <a:pPr/>
              <a:t>‹#›</a:t>
            </a:fld>
            <a:endParaRPr lang="en-US" dirty="0"/>
          </a:p>
        </p:txBody>
      </p:sp>
      <p:pic>
        <p:nvPicPr>
          <p:cNvPr id="4" name="Picture 26">
            <a:extLst>
              <a:ext uri="{FF2B5EF4-FFF2-40B4-BE49-F238E27FC236}">
                <a16:creationId xmlns:a16="http://schemas.microsoft.com/office/drawing/2014/main" id="{F758DD69-354A-0E17-83BC-1ADCACDADF84}"/>
              </a:ext>
            </a:extLst>
          </p:cNvPr>
          <p:cNvPicPr>
            <a:picLocks noChangeAspect="1"/>
          </p:cNvPicPr>
          <p:nvPr userDrawn="1"/>
        </p:nvPicPr>
        <p:blipFill>
          <a:blip r:embed="rId2"/>
          <a:srcRect/>
          <a:stretch>
            <a:fillRect/>
          </a:stretch>
        </p:blipFill>
        <p:spPr>
          <a:xfrm>
            <a:off x="253469" y="4494945"/>
            <a:ext cx="1432561" cy="457200"/>
          </a:xfrm>
          <a:prstGeom prst="rect">
            <a:avLst/>
          </a:prstGeom>
        </p:spPr>
      </p:pic>
      <p:sp>
        <p:nvSpPr>
          <p:cNvPr id="6" name="TextBox 12">
            <a:extLst>
              <a:ext uri="{FF2B5EF4-FFF2-40B4-BE49-F238E27FC236}">
                <a16:creationId xmlns:a16="http://schemas.microsoft.com/office/drawing/2014/main" id="{089E9087-A91C-E0EA-E350-1FD84BB3D7F5}"/>
              </a:ext>
            </a:extLst>
          </p:cNvPr>
          <p:cNvSpPr txBox="1"/>
          <p:nvPr userDrawn="1"/>
        </p:nvSpPr>
        <p:spPr>
          <a:xfrm>
            <a:off x="6109073" y="4858703"/>
            <a:ext cx="2213682" cy="140680"/>
          </a:xfrm>
          <a:prstGeom prst="rect">
            <a:avLst/>
          </a:prstGeom>
        </p:spPr>
        <p:txBody>
          <a:bodyPr lIns="0" tIns="0" rIns="0" bIns="0" rtlCol="0" anchor="t">
            <a:spAutoFit/>
          </a:bodyPr>
          <a:lstStyle/>
          <a:p>
            <a:pPr algn="r" defTabSz="457200">
              <a:lnSpc>
                <a:spcPts val="1155"/>
              </a:lnSpc>
              <a:buClrTx/>
              <a:defRPr/>
            </a:pPr>
            <a:r>
              <a:rPr lang="en-US" sz="800" kern="1200" dirty="0">
                <a:solidFill>
                  <a:srgbClr val="58595B"/>
                </a:solidFill>
                <a:latin typeface="Metropolis" panose="00000500000000000000" pitchFamily="50" charset="0"/>
                <a:ea typeface="+mn-ea"/>
                <a:cs typeface="Metropolis" panose="020B0604020202020204" charset="0"/>
              </a:rPr>
              <a:t>© CareCloud, Inc. 2023 </a:t>
            </a:r>
          </a:p>
        </p:txBody>
      </p:sp>
      <p:pic>
        <p:nvPicPr>
          <p:cNvPr id="7" name="Picture 6">
            <a:extLst>
              <a:ext uri="{FF2B5EF4-FFF2-40B4-BE49-F238E27FC236}">
                <a16:creationId xmlns:a16="http://schemas.microsoft.com/office/drawing/2014/main" id="{184C1D2D-E404-B20C-D31F-4077AE6684F2}"/>
              </a:ext>
            </a:extLst>
          </p:cNvPr>
          <p:cNvPicPr>
            <a:picLocks noChangeAspect="1"/>
          </p:cNvPicPr>
          <p:nvPr userDrawn="1"/>
        </p:nvPicPr>
        <p:blipFill rotWithShape="1">
          <a:blip r:embed="rId3"/>
          <a:srcRect b="83832"/>
          <a:stretch/>
        </p:blipFill>
        <p:spPr>
          <a:xfrm>
            <a:off x="1136164" y="4573270"/>
            <a:ext cx="3511601" cy="570231"/>
          </a:xfrm>
          <a:prstGeom prst="rect">
            <a:avLst/>
          </a:prstGeom>
        </p:spPr>
      </p:pic>
      <p:sp>
        <p:nvSpPr>
          <p:cNvPr id="8" name="Title 1">
            <a:extLst>
              <a:ext uri="{FF2B5EF4-FFF2-40B4-BE49-F238E27FC236}">
                <a16:creationId xmlns:a16="http://schemas.microsoft.com/office/drawing/2014/main" id="{D308BB0E-E32E-198A-CF12-DECFDD672FCB}"/>
              </a:ext>
            </a:extLst>
          </p:cNvPr>
          <p:cNvSpPr>
            <a:spLocks noGrp="1"/>
          </p:cNvSpPr>
          <p:nvPr>
            <p:ph type="title" hasCustomPrompt="1"/>
          </p:nvPr>
        </p:nvSpPr>
        <p:spPr>
          <a:xfrm>
            <a:off x="310098" y="191357"/>
            <a:ext cx="8268860" cy="404992"/>
          </a:xfrm>
          <a:prstGeom prst="rect">
            <a:avLst/>
          </a:prstGeom>
          <a:noFill/>
        </p:spPr>
        <p:txBody>
          <a:bodyPr lIns="45720" rIns="45720"/>
          <a:lstStyle>
            <a:lvl1pPr>
              <a:defRPr sz="1900" b="0">
                <a:solidFill>
                  <a:srgbClr val="009BDE"/>
                </a:solidFill>
                <a:latin typeface="Metropolis Extra Bold" panose="00000900000000000000" pitchFamily="50" charset="0"/>
                <a:cs typeface="Metropolis Extra Bold" panose="00000900000000000000" pitchFamily="50" charset="0"/>
              </a:defRPr>
            </a:lvl1pPr>
          </a:lstStyle>
          <a:p>
            <a:r>
              <a:rPr lang="en-US" dirty="0"/>
              <a:t>Click to edit title</a:t>
            </a:r>
          </a:p>
        </p:txBody>
      </p:sp>
    </p:spTree>
    <p:extLst>
      <p:ext uri="{BB962C8B-B14F-4D97-AF65-F5344CB8AC3E}">
        <p14:creationId xmlns:p14="http://schemas.microsoft.com/office/powerpoint/2010/main" val="757295397"/>
      </p:ext>
    </p:extLst>
  </p:cSld>
  <p:clrMapOvr>
    <a:masterClrMapping/>
  </p:clrMapOvr>
  <p:transition spd="med">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chemeClr val="tx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85C73D6-E75F-FD56-C6D9-23CFE7A74296}"/>
              </a:ext>
            </a:extLst>
          </p:cNvPr>
          <p:cNvSpPr>
            <a:spLocks noGrp="1"/>
          </p:cNvSpPr>
          <p:nvPr>
            <p:ph type="sldNum" sz="quarter" idx="10"/>
          </p:nvPr>
        </p:nvSpPr>
        <p:spPr/>
        <p:txBody>
          <a:bodyPr/>
          <a:lstStyle>
            <a:lvl1pPr>
              <a:defRPr>
                <a:solidFill>
                  <a:schemeClr val="bg1"/>
                </a:solidFill>
              </a:defRPr>
            </a:lvl1pPr>
          </a:lstStyle>
          <a:p>
            <a:fld id="{7AD7BA39-CD1C-4FBC-AA7C-BA7CC4082953}" type="slidenum">
              <a:rPr lang="en-US" smtClean="0"/>
              <a:pPr/>
              <a:t>‹#›</a:t>
            </a:fld>
            <a:endParaRPr lang="en-US" dirty="0"/>
          </a:p>
        </p:txBody>
      </p:sp>
      <p:sp>
        <p:nvSpPr>
          <p:cNvPr id="5" name="TextBox 12">
            <a:extLst>
              <a:ext uri="{FF2B5EF4-FFF2-40B4-BE49-F238E27FC236}">
                <a16:creationId xmlns:a16="http://schemas.microsoft.com/office/drawing/2014/main" id="{CD282C0E-0E82-12E8-C039-464B0D19E79B}"/>
              </a:ext>
            </a:extLst>
          </p:cNvPr>
          <p:cNvSpPr txBox="1"/>
          <p:nvPr userDrawn="1"/>
        </p:nvSpPr>
        <p:spPr>
          <a:xfrm>
            <a:off x="6109073" y="4858703"/>
            <a:ext cx="2213682" cy="143822"/>
          </a:xfrm>
          <a:prstGeom prst="rect">
            <a:avLst/>
          </a:prstGeom>
        </p:spPr>
        <p:txBody>
          <a:bodyPr lIns="0" tIns="0" rIns="0" bIns="0" rtlCol="0" anchor="t">
            <a:spAutoFit/>
          </a:bodyPr>
          <a:lstStyle/>
          <a:p>
            <a:pPr algn="r" defTabSz="457200">
              <a:lnSpc>
                <a:spcPts val="1155"/>
              </a:lnSpc>
              <a:buClrTx/>
              <a:defRPr/>
            </a:pPr>
            <a:r>
              <a:rPr lang="en-US" sz="800" i="0" kern="1200" dirty="0">
                <a:solidFill>
                  <a:schemeClr val="accent6"/>
                </a:solidFill>
                <a:latin typeface="Metropolis" panose="00000500000000000000" pitchFamily="50" charset="0"/>
                <a:ea typeface="+mn-ea"/>
                <a:cs typeface="Metropolis" panose="020B0604020202020204" charset="0"/>
              </a:rPr>
              <a:t>© CareCloud, Inc. 2023 </a:t>
            </a:r>
          </a:p>
        </p:txBody>
      </p:sp>
      <p:pic>
        <p:nvPicPr>
          <p:cNvPr id="6" name="Picture 21">
            <a:extLst>
              <a:ext uri="{FF2B5EF4-FFF2-40B4-BE49-F238E27FC236}">
                <a16:creationId xmlns:a16="http://schemas.microsoft.com/office/drawing/2014/main" id="{2A672FB8-FA00-5A69-3D62-E2854C15B0D7}"/>
              </a:ext>
            </a:extLst>
          </p:cNvPr>
          <p:cNvPicPr>
            <a:picLocks noChangeAspect="1"/>
          </p:cNvPicPr>
          <p:nvPr userDrawn="1"/>
        </p:nvPicPr>
        <p:blipFill rotWithShape="1">
          <a:blip r:embed="rId2">
            <a:alphaModFix/>
            <a:biLevel thresh="25000"/>
          </a:blip>
          <a:srcRect l="84095" b="33942"/>
          <a:stretch/>
        </p:blipFill>
        <p:spPr>
          <a:xfrm>
            <a:off x="0" y="2003406"/>
            <a:ext cx="2368826" cy="3140095"/>
          </a:xfrm>
          <a:prstGeom prst="rect">
            <a:avLst/>
          </a:prstGeom>
          <a:noFill/>
        </p:spPr>
      </p:pic>
      <p:pic>
        <p:nvPicPr>
          <p:cNvPr id="7" name="Picture 17">
            <a:extLst>
              <a:ext uri="{FF2B5EF4-FFF2-40B4-BE49-F238E27FC236}">
                <a16:creationId xmlns:a16="http://schemas.microsoft.com/office/drawing/2014/main" id="{AAFAF84F-E6C6-9417-2A43-BBE8B5D9903A}"/>
              </a:ext>
            </a:extLst>
          </p:cNvPr>
          <p:cNvPicPr>
            <a:picLocks noChangeAspect="1"/>
          </p:cNvPicPr>
          <p:nvPr userDrawn="1"/>
        </p:nvPicPr>
        <p:blipFill>
          <a:blip r:embed="rId2">
            <a:biLevel thresh="25000"/>
          </a:blip>
          <a:srcRect/>
          <a:stretch>
            <a:fillRect/>
          </a:stretch>
        </p:blipFill>
        <p:spPr>
          <a:xfrm>
            <a:off x="6699850" y="291879"/>
            <a:ext cx="1929800" cy="615894"/>
          </a:xfrm>
          <a:prstGeom prst="rect">
            <a:avLst/>
          </a:prstGeom>
        </p:spPr>
      </p:pic>
      <p:sp>
        <p:nvSpPr>
          <p:cNvPr id="8" name="AutoShape 18">
            <a:extLst>
              <a:ext uri="{FF2B5EF4-FFF2-40B4-BE49-F238E27FC236}">
                <a16:creationId xmlns:a16="http://schemas.microsoft.com/office/drawing/2014/main" id="{B5BA873B-1EED-5D71-7901-9B8C4ECF18BC}"/>
              </a:ext>
            </a:extLst>
          </p:cNvPr>
          <p:cNvSpPr/>
          <p:nvPr userDrawn="1"/>
        </p:nvSpPr>
        <p:spPr>
          <a:xfrm flipV="1">
            <a:off x="7846456" y="2863534"/>
            <a:ext cx="640080" cy="0"/>
          </a:xfrm>
          <a:prstGeom prst="line">
            <a:avLst/>
          </a:prstGeom>
          <a:ln w="66675" cap="flat">
            <a:solidFill>
              <a:schemeClr val="bg1"/>
            </a:solidFill>
            <a:prstDash val="solid"/>
            <a:headEnd type="none" w="sm" len="sm"/>
            <a:tailEnd type="none" w="sm" len="sm"/>
          </a:ln>
        </p:spPr>
      </p:sp>
      <p:sp>
        <p:nvSpPr>
          <p:cNvPr id="2" name="Text Placeholder 16">
            <a:extLst>
              <a:ext uri="{FF2B5EF4-FFF2-40B4-BE49-F238E27FC236}">
                <a16:creationId xmlns:a16="http://schemas.microsoft.com/office/drawing/2014/main" id="{D3CD2CDA-192D-14AB-1414-F24DC7D8E66C}"/>
              </a:ext>
            </a:extLst>
          </p:cNvPr>
          <p:cNvSpPr>
            <a:spLocks noGrp="1"/>
          </p:cNvSpPr>
          <p:nvPr>
            <p:ph type="body" sz="quarter" idx="11" hasCustomPrompt="1"/>
          </p:nvPr>
        </p:nvSpPr>
        <p:spPr>
          <a:xfrm>
            <a:off x="2493963" y="2217070"/>
            <a:ext cx="5983730" cy="571500"/>
          </a:xfrm>
          <a:prstGeom prst="rect">
            <a:avLst/>
          </a:prstGeom>
        </p:spPr>
        <p:txBody>
          <a:bodyPr lIns="0" tIns="0" rIns="0" bIns="0"/>
          <a:lstStyle>
            <a:lvl1pPr marL="0" indent="0" algn="r">
              <a:lnSpc>
                <a:spcPct val="100000"/>
              </a:lnSpc>
              <a:spcBef>
                <a:spcPts val="0"/>
              </a:spcBef>
              <a:buNone/>
              <a:defRPr sz="4000" b="0">
                <a:solidFill>
                  <a:schemeClr val="bg1"/>
                </a:solidFill>
                <a:latin typeface="Metropolis Extra Bold" panose="00000900000000000000" pitchFamily="50" charset="0"/>
                <a:cs typeface="Metropolis Extra Bold" panose="00000900000000000000" pitchFamily="50" charset="0"/>
              </a:defRPr>
            </a:lvl1pPr>
          </a:lstStyle>
          <a:p>
            <a:pPr lvl="0"/>
            <a:r>
              <a:rPr lang="en-US" dirty="0"/>
              <a:t>Text</a:t>
            </a:r>
          </a:p>
        </p:txBody>
      </p:sp>
    </p:spTree>
    <p:extLst>
      <p:ext uri="{BB962C8B-B14F-4D97-AF65-F5344CB8AC3E}">
        <p14:creationId xmlns:p14="http://schemas.microsoft.com/office/powerpoint/2010/main" val="4165847524"/>
      </p:ext>
    </p:extLst>
  </p:cSld>
  <p:clrMapOvr>
    <a:masterClrMapping/>
  </p:clrMapOvr>
  <p:transition spd="med">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ustom Layout">
    <p:bg>
      <p:bgPr>
        <a:solidFill>
          <a:schemeClr val="bg1"/>
        </a:solidFill>
        <a:effectLst/>
      </p:bgPr>
    </p:bg>
    <p:spTree>
      <p:nvGrpSpPr>
        <p:cNvPr id="1" name=""/>
        <p:cNvGrpSpPr/>
        <p:nvPr/>
      </p:nvGrpSpPr>
      <p:grpSpPr>
        <a:xfrm>
          <a:off x="0" y="0"/>
          <a:ext cx="0" cy="0"/>
          <a:chOff x="0" y="0"/>
          <a:chExt cx="0" cy="0"/>
        </a:xfrm>
      </p:grpSpPr>
      <p:sp>
        <p:nvSpPr>
          <p:cNvPr id="2" name="Text Placeholder 16">
            <a:extLst>
              <a:ext uri="{FF2B5EF4-FFF2-40B4-BE49-F238E27FC236}">
                <a16:creationId xmlns:a16="http://schemas.microsoft.com/office/drawing/2014/main" id="{D3CD2CDA-192D-14AB-1414-F24DC7D8E66C}"/>
              </a:ext>
            </a:extLst>
          </p:cNvPr>
          <p:cNvSpPr>
            <a:spLocks noGrp="1"/>
          </p:cNvSpPr>
          <p:nvPr>
            <p:ph type="body" sz="quarter" idx="11" hasCustomPrompt="1"/>
          </p:nvPr>
        </p:nvSpPr>
        <p:spPr>
          <a:xfrm>
            <a:off x="3395210" y="1878416"/>
            <a:ext cx="3225330" cy="699730"/>
          </a:xfrm>
          <a:prstGeom prst="rect">
            <a:avLst/>
          </a:prstGeom>
        </p:spPr>
        <p:txBody>
          <a:bodyPr lIns="0" tIns="0" rIns="0" bIns="0" anchor="ctr" anchorCtr="0"/>
          <a:lstStyle>
            <a:lvl1pPr marL="0" indent="0" algn="l">
              <a:lnSpc>
                <a:spcPct val="100000"/>
              </a:lnSpc>
              <a:spcBef>
                <a:spcPts val="0"/>
              </a:spcBef>
              <a:buNone/>
              <a:defRPr sz="5000" b="0">
                <a:solidFill>
                  <a:schemeClr val="tx1"/>
                </a:solidFill>
                <a:latin typeface="Metropolis Extra Bold" panose="00000900000000000000" pitchFamily="50" charset="0"/>
                <a:cs typeface="Metropolis Extra Bold" panose="00000900000000000000" pitchFamily="50" charset="0"/>
              </a:defRPr>
            </a:lvl1pPr>
          </a:lstStyle>
          <a:p>
            <a:pPr lvl="0"/>
            <a:r>
              <a:rPr lang="en-US" dirty="0"/>
              <a:t>Text</a:t>
            </a:r>
          </a:p>
        </p:txBody>
      </p:sp>
      <p:sp>
        <p:nvSpPr>
          <p:cNvPr id="3" name="Slide Number Placeholder 2">
            <a:extLst>
              <a:ext uri="{FF2B5EF4-FFF2-40B4-BE49-F238E27FC236}">
                <a16:creationId xmlns:a16="http://schemas.microsoft.com/office/drawing/2014/main" id="{D85C73D6-E75F-FD56-C6D9-23CFE7A74296}"/>
              </a:ext>
            </a:extLst>
          </p:cNvPr>
          <p:cNvSpPr>
            <a:spLocks noGrp="1"/>
          </p:cNvSpPr>
          <p:nvPr>
            <p:ph type="sldNum" sz="quarter" idx="10"/>
          </p:nvPr>
        </p:nvSpPr>
        <p:spPr/>
        <p:txBody>
          <a:bodyPr/>
          <a:lstStyle/>
          <a:p>
            <a:fld id="{7AD7BA39-CD1C-4FBC-AA7C-BA7CC4082953}" type="slidenum">
              <a:rPr lang="en-US" smtClean="0"/>
              <a:pPr/>
              <a:t>‹#›</a:t>
            </a:fld>
            <a:endParaRPr lang="en-US" dirty="0"/>
          </a:p>
        </p:txBody>
      </p:sp>
      <p:sp>
        <p:nvSpPr>
          <p:cNvPr id="5" name="TextBox 12">
            <a:extLst>
              <a:ext uri="{FF2B5EF4-FFF2-40B4-BE49-F238E27FC236}">
                <a16:creationId xmlns:a16="http://schemas.microsoft.com/office/drawing/2014/main" id="{CD282C0E-0E82-12E8-C039-464B0D19E79B}"/>
              </a:ext>
            </a:extLst>
          </p:cNvPr>
          <p:cNvSpPr txBox="1"/>
          <p:nvPr userDrawn="1"/>
        </p:nvSpPr>
        <p:spPr>
          <a:xfrm>
            <a:off x="6109073" y="4858703"/>
            <a:ext cx="2213682" cy="143822"/>
          </a:xfrm>
          <a:prstGeom prst="rect">
            <a:avLst/>
          </a:prstGeom>
        </p:spPr>
        <p:txBody>
          <a:bodyPr lIns="0" tIns="0" rIns="0" bIns="0" rtlCol="0" anchor="t">
            <a:spAutoFit/>
          </a:bodyPr>
          <a:lstStyle/>
          <a:p>
            <a:pPr algn="r" defTabSz="457200">
              <a:lnSpc>
                <a:spcPts val="1155"/>
              </a:lnSpc>
              <a:buClrTx/>
              <a:defRPr/>
            </a:pPr>
            <a:r>
              <a:rPr lang="en-US" sz="800" i="0" kern="1200" dirty="0">
                <a:solidFill>
                  <a:schemeClr val="tx1"/>
                </a:solidFill>
                <a:latin typeface="Metropolis" panose="00000500000000000000" pitchFamily="50" charset="0"/>
                <a:ea typeface="+mn-ea"/>
                <a:cs typeface="Metropolis" panose="020B0604020202020204" charset="0"/>
              </a:rPr>
              <a:t>© CareCloud, Inc. 2023 </a:t>
            </a:r>
          </a:p>
        </p:txBody>
      </p:sp>
      <p:pic>
        <p:nvPicPr>
          <p:cNvPr id="6" name="Picture 21">
            <a:extLst>
              <a:ext uri="{FF2B5EF4-FFF2-40B4-BE49-F238E27FC236}">
                <a16:creationId xmlns:a16="http://schemas.microsoft.com/office/drawing/2014/main" id="{2A672FB8-FA00-5A69-3D62-E2854C15B0D7}"/>
              </a:ext>
            </a:extLst>
          </p:cNvPr>
          <p:cNvPicPr>
            <a:picLocks noChangeAspect="1"/>
          </p:cNvPicPr>
          <p:nvPr userDrawn="1"/>
        </p:nvPicPr>
        <p:blipFill rotWithShape="1">
          <a:blip r:embed="rId2">
            <a:alphaModFix/>
          </a:blip>
          <a:srcRect l="84095" b="33942"/>
          <a:stretch/>
        </p:blipFill>
        <p:spPr>
          <a:xfrm>
            <a:off x="0" y="2003406"/>
            <a:ext cx="2368826" cy="3140095"/>
          </a:xfrm>
          <a:prstGeom prst="rect">
            <a:avLst/>
          </a:prstGeom>
          <a:noFill/>
        </p:spPr>
      </p:pic>
      <p:pic>
        <p:nvPicPr>
          <p:cNvPr id="7" name="Picture 17">
            <a:extLst>
              <a:ext uri="{FF2B5EF4-FFF2-40B4-BE49-F238E27FC236}">
                <a16:creationId xmlns:a16="http://schemas.microsoft.com/office/drawing/2014/main" id="{AAFAF84F-E6C6-9417-2A43-BBE8B5D9903A}"/>
              </a:ext>
            </a:extLst>
          </p:cNvPr>
          <p:cNvPicPr>
            <a:picLocks noChangeAspect="1"/>
          </p:cNvPicPr>
          <p:nvPr userDrawn="1"/>
        </p:nvPicPr>
        <p:blipFill>
          <a:blip r:embed="rId2"/>
          <a:srcRect/>
          <a:stretch>
            <a:fillRect/>
          </a:stretch>
        </p:blipFill>
        <p:spPr>
          <a:xfrm>
            <a:off x="6699850" y="291879"/>
            <a:ext cx="1929800" cy="615894"/>
          </a:xfrm>
          <a:prstGeom prst="rect">
            <a:avLst/>
          </a:prstGeom>
        </p:spPr>
      </p:pic>
      <p:sp>
        <p:nvSpPr>
          <p:cNvPr id="4" name="AutoShape 18">
            <a:extLst>
              <a:ext uri="{FF2B5EF4-FFF2-40B4-BE49-F238E27FC236}">
                <a16:creationId xmlns:a16="http://schemas.microsoft.com/office/drawing/2014/main" id="{AD33362A-8705-EF1B-9319-C467B41F8279}"/>
              </a:ext>
            </a:extLst>
          </p:cNvPr>
          <p:cNvSpPr/>
          <p:nvPr userDrawn="1"/>
        </p:nvSpPr>
        <p:spPr>
          <a:xfrm flipV="1">
            <a:off x="3395210" y="2604492"/>
            <a:ext cx="548640" cy="0"/>
          </a:xfrm>
          <a:prstGeom prst="line">
            <a:avLst/>
          </a:prstGeom>
          <a:ln w="66675" cap="flat">
            <a:solidFill>
              <a:srgbClr val="009BDE"/>
            </a:solidFill>
            <a:prstDash val="solid"/>
            <a:headEnd type="none" w="sm" len="sm"/>
            <a:tailEnd type="none" w="sm" len="sm"/>
          </a:ln>
        </p:spPr>
      </p:sp>
    </p:spTree>
    <p:extLst>
      <p:ext uri="{BB962C8B-B14F-4D97-AF65-F5344CB8AC3E}">
        <p14:creationId xmlns:p14="http://schemas.microsoft.com/office/powerpoint/2010/main" val="352563601"/>
      </p:ext>
    </p:extLst>
  </p:cSld>
  <p:clrMapOvr>
    <a:masterClrMapping/>
  </p:clrMapOvr>
  <p:transition spd="med">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bg>
      <p:bgPr>
        <a:solidFill>
          <a:schemeClr val="bg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806993103"/>
      </p:ext>
    </p:extLst>
  </p:cSld>
  <p:clrMapOvr>
    <a:masterClrMapping/>
  </p:clrMapOvr>
  <p:transition spd="med">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0390ABF-AC1B-ABED-7317-A365023DA210}"/>
              </a:ext>
            </a:extLst>
          </p:cNvPr>
          <p:cNvSpPr>
            <a:spLocks noGrp="1"/>
          </p:cNvSpPr>
          <p:nvPr>
            <p:ph type="sldNum" sz="quarter" idx="4"/>
          </p:nvPr>
        </p:nvSpPr>
        <p:spPr>
          <a:xfrm>
            <a:off x="6814304" y="4794159"/>
            <a:ext cx="2057400" cy="274637"/>
          </a:xfrm>
          <a:prstGeom prst="rect">
            <a:avLst/>
          </a:prstGeom>
        </p:spPr>
        <p:txBody>
          <a:bodyPr vert="horz" lIns="91440" tIns="45720" rIns="91440" bIns="45720" rtlCol="0" anchor="ctr"/>
          <a:lstStyle>
            <a:lvl1pPr algn="r">
              <a:defRPr sz="700">
                <a:solidFill>
                  <a:schemeClr val="tx1">
                    <a:tint val="75000"/>
                  </a:schemeClr>
                </a:solidFill>
                <a:latin typeface="Metropolis" panose="00000500000000000000" pitchFamily="50" charset="0"/>
              </a:defRPr>
            </a:lvl1pPr>
          </a:lstStyle>
          <a:p>
            <a:fld id="{7AD7BA39-CD1C-4FBC-AA7C-BA7CC4082953}" type="slidenum">
              <a:rPr lang="en-US" smtClean="0"/>
              <a:pPr/>
              <a:t>‹#›</a:t>
            </a:fld>
            <a:endParaRPr lang="en-US" dirty="0"/>
          </a:p>
        </p:txBody>
      </p:sp>
    </p:spTree>
    <p:extLst>
      <p:ext uri="{BB962C8B-B14F-4D97-AF65-F5344CB8AC3E}">
        <p14:creationId xmlns:p14="http://schemas.microsoft.com/office/powerpoint/2010/main" val="1990565830"/>
      </p:ext>
    </p:extLst>
  </p:cSld>
  <p:clrMap bg1="lt1" tx1="dk1" bg2="lt2" tx2="dk2" accent1="accent1" accent2="accent2" accent3="accent3" accent4="accent4" accent5="accent5" accent6="accent6" hlink="hlink" folHlink="folHlink"/>
  <p:sldLayoutIdLst>
    <p:sldLayoutId id="2147483701" r:id="rId1"/>
    <p:sldLayoutId id="2147483705" r:id="rId2"/>
    <p:sldLayoutId id="2147483702" r:id="rId3"/>
    <p:sldLayoutId id="2147483704" r:id="rId4"/>
    <p:sldLayoutId id="2147483703" r:id="rId5"/>
    <p:sldLayoutId id="2147483709" r:id="rId6"/>
    <p:sldLayoutId id="2147483706" r:id="rId7"/>
    <p:sldLayoutId id="2147483707" r:id="rId8"/>
    <p:sldLayoutId id="2147483700" r:id="rId9"/>
    <p:sldLayoutId id="2147483708" r:id="rId10"/>
    <p:sldLayoutId id="2147483710" r:id="rId11"/>
    <p:sldLayoutId id="2147483711" r:id="rId12"/>
    <p:sldLayoutId id="2147483727" r:id="rId13"/>
  </p:sldLayoutIdLst>
  <p:transition spd="med">
    <p:pull/>
  </p:transition>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0390ABF-AC1B-ABED-7317-A365023DA210}"/>
              </a:ext>
            </a:extLst>
          </p:cNvPr>
          <p:cNvSpPr>
            <a:spLocks noGrp="1"/>
          </p:cNvSpPr>
          <p:nvPr>
            <p:ph type="sldNum" sz="quarter" idx="4"/>
          </p:nvPr>
        </p:nvSpPr>
        <p:spPr>
          <a:xfrm>
            <a:off x="6814304" y="4794159"/>
            <a:ext cx="2057400" cy="274637"/>
          </a:xfrm>
          <a:prstGeom prst="rect">
            <a:avLst/>
          </a:prstGeom>
        </p:spPr>
        <p:txBody>
          <a:bodyPr vert="horz" lIns="91440" tIns="45720" rIns="91440" bIns="45720" rtlCol="0" anchor="ctr"/>
          <a:lstStyle>
            <a:lvl1pPr algn="r">
              <a:defRPr sz="700">
                <a:solidFill>
                  <a:schemeClr val="tx1">
                    <a:tint val="75000"/>
                  </a:schemeClr>
                </a:solidFill>
                <a:latin typeface="Metropolis" panose="02000506030000020004" pitchFamily="50" charset="0"/>
              </a:defRPr>
            </a:lvl1pPr>
          </a:lstStyle>
          <a:p>
            <a:fld id="{7AD7BA39-CD1C-4FBC-AA7C-BA7CC4082953}" type="slidenum">
              <a:rPr lang="en-US" smtClean="0"/>
              <a:pPr/>
              <a:t>‹#›</a:t>
            </a:fld>
            <a:endParaRPr lang="en-US" dirty="0"/>
          </a:p>
        </p:txBody>
      </p:sp>
    </p:spTree>
    <p:extLst>
      <p:ext uri="{BB962C8B-B14F-4D97-AF65-F5344CB8AC3E}">
        <p14:creationId xmlns:p14="http://schemas.microsoft.com/office/powerpoint/2010/main" val="1867896799"/>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6" r:id="rId3"/>
    <p:sldLayoutId id="2147483717" r:id="rId4"/>
    <p:sldLayoutId id="2147483718" r:id="rId5"/>
    <p:sldLayoutId id="2147483719" r:id="rId6"/>
    <p:sldLayoutId id="2147483725" r:id="rId7"/>
    <p:sldLayoutId id="2147483726" r:id="rId8"/>
  </p:sldLayoutIdLst>
  <p:transition spd="med">
    <p:pull/>
  </p:transition>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sv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18.sv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 Id="rId14" Type="http://schemas.openxmlformats.org/officeDocument/2006/relationships/image" Target="../media/image26.svg"/></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jpe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30.sv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svg"/><Relationship Id="rId9" Type="http://schemas.openxmlformats.org/officeDocument/2006/relationships/image" Target="../media/image33.png"/><Relationship Id="rId1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2.png"/><Relationship Id="rId5" Type="http://schemas.openxmlformats.org/officeDocument/2006/relationships/image" Target="../media/image41.sv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image" Target="../media/image43.png"/><Relationship Id="rId1" Type="http://schemas.openxmlformats.org/officeDocument/2006/relationships/slideLayout" Target="../slideLayouts/slideLayout20.xml"/><Relationship Id="rId6" Type="http://schemas.microsoft.com/office/2007/relationships/hdphoto" Target="../media/hdphoto1.wdp"/><Relationship Id="rId11" Type="http://schemas.openxmlformats.org/officeDocument/2006/relationships/image" Target="../media/image50.jpeg"/><Relationship Id="rId5" Type="http://schemas.openxmlformats.org/officeDocument/2006/relationships/image" Target="../media/image46.png"/><Relationship Id="rId10" Type="http://schemas.openxmlformats.org/officeDocument/2006/relationships/image" Target="../media/image49.jpeg"/><Relationship Id="rId4" Type="http://schemas.openxmlformats.org/officeDocument/2006/relationships/image" Target="../media/image45.png"/><Relationship Id="rId9" Type="http://schemas.openxmlformats.org/officeDocument/2006/relationships/image" Target="../media/image48.png"/></Relationships>
</file>

<file path=ppt/slides/_rels/slide1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21.xml"/><Relationship Id="rId6" Type="http://schemas.openxmlformats.org/officeDocument/2006/relationships/image" Target="../media/image54.svg"/><Relationship Id="rId5" Type="http://schemas.openxmlformats.org/officeDocument/2006/relationships/image" Target="../media/image53.png"/><Relationship Id="rId10" Type="http://schemas.openxmlformats.org/officeDocument/2006/relationships/image" Target="../media/image22.svg"/><Relationship Id="rId4" Type="http://schemas.openxmlformats.org/officeDocument/2006/relationships/image" Target="../media/image52.svg"/><Relationship Id="rId9" Type="http://schemas.openxmlformats.org/officeDocument/2006/relationships/image" Target="../media/image21.png"/></Relationships>
</file>

<file path=ppt/slides/_rels/slide17.xml.rels><?xml version="1.0" encoding="UTF-8" standalone="yes"?>
<Relationships xmlns="http://schemas.openxmlformats.org/package/2006/relationships"><Relationship Id="rId8" Type="http://schemas.openxmlformats.org/officeDocument/2006/relationships/image" Target="../media/image61.svg"/><Relationship Id="rId13" Type="http://schemas.openxmlformats.org/officeDocument/2006/relationships/image" Target="../media/image65.jpg"/><Relationship Id="rId18" Type="http://schemas.openxmlformats.org/officeDocument/2006/relationships/image" Target="../media/image70.jpg"/><Relationship Id="rId3" Type="http://schemas.openxmlformats.org/officeDocument/2006/relationships/image" Target="../media/image56.png"/><Relationship Id="rId21" Type="http://schemas.openxmlformats.org/officeDocument/2006/relationships/image" Target="../media/image73.png"/><Relationship Id="rId7" Type="http://schemas.openxmlformats.org/officeDocument/2006/relationships/image" Target="../media/image60.png"/><Relationship Id="rId12" Type="http://schemas.openxmlformats.org/officeDocument/2006/relationships/image" Target="../media/image64.jpg"/><Relationship Id="rId17" Type="http://schemas.openxmlformats.org/officeDocument/2006/relationships/image" Target="../media/image69.png"/><Relationship Id="rId2" Type="http://schemas.openxmlformats.org/officeDocument/2006/relationships/notesSlide" Target="../notesSlides/notesSlide15.xml"/><Relationship Id="rId16" Type="http://schemas.openxmlformats.org/officeDocument/2006/relationships/image" Target="../media/image68.jpg"/><Relationship Id="rId20" Type="http://schemas.openxmlformats.org/officeDocument/2006/relationships/image" Target="../media/image72.svg"/><Relationship Id="rId1" Type="http://schemas.openxmlformats.org/officeDocument/2006/relationships/slideLayout" Target="../slideLayouts/slideLayout5.xml"/><Relationship Id="rId6" Type="http://schemas.openxmlformats.org/officeDocument/2006/relationships/image" Target="../media/image59.svg"/><Relationship Id="rId11" Type="http://schemas.openxmlformats.org/officeDocument/2006/relationships/image" Target="../media/image2.png"/><Relationship Id="rId5" Type="http://schemas.openxmlformats.org/officeDocument/2006/relationships/image" Target="../media/image58.png"/><Relationship Id="rId15" Type="http://schemas.openxmlformats.org/officeDocument/2006/relationships/image" Target="../media/image67.jpg"/><Relationship Id="rId10" Type="http://schemas.openxmlformats.org/officeDocument/2006/relationships/image" Target="../media/image63.svg"/><Relationship Id="rId19" Type="http://schemas.openxmlformats.org/officeDocument/2006/relationships/image" Target="../media/image71.png"/><Relationship Id="rId4" Type="http://schemas.openxmlformats.org/officeDocument/2006/relationships/image" Target="../media/image57.svg"/><Relationship Id="rId9" Type="http://schemas.openxmlformats.org/officeDocument/2006/relationships/image" Target="../media/image62.png"/><Relationship Id="rId14" Type="http://schemas.openxmlformats.org/officeDocument/2006/relationships/image" Target="../media/image66.png"/><Relationship Id="rId22" Type="http://schemas.openxmlformats.org/officeDocument/2006/relationships/image" Target="../media/image74.svg"/></Relationships>
</file>

<file path=ppt/slides/_rels/slide18.xml.rels><?xml version="1.0" encoding="UTF-8" standalone="yes"?>
<Relationships xmlns="http://schemas.openxmlformats.org/package/2006/relationships"><Relationship Id="rId8" Type="http://schemas.openxmlformats.org/officeDocument/2006/relationships/image" Target="../media/image80.svg"/><Relationship Id="rId13" Type="http://schemas.openxmlformats.org/officeDocument/2006/relationships/image" Target="../media/image85.png"/><Relationship Id="rId3" Type="http://schemas.openxmlformats.org/officeDocument/2006/relationships/image" Target="../media/image75.png"/><Relationship Id="rId7" Type="http://schemas.openxmlformats.org/officeDocument/2006/relationships/image" Target="../media/image79.png"/><Relationship Id="rId12" Type="http://schemas.openxmlformats.org/officeDocument/2006/relationships/image" Target="../media/image84.svg"/><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image" Target="../media/image78.svg"/><Relationship Id="rId11" Type="http://schemas.openxmlformats.org/officeDocument/2006/relationships/image" Target="../media/image83.png"/><Relationship Id="rId5" Type="http://schemas.openxmlformats.org/officeDocument/2006/relationships/image" Target="../media/image77.png"/><Relationship Id="rId10" Type="http://schemas.openxmlformats.org/officeDocument/2006/relationships/image" Target="../media/image82.svg"/><Relationship Id="rId4" Type="http://schemas.openxmlformats.org/officeDocument/2006/relationships/image" Target="../media/image76.svg"/><Relationship Id="rId9" Type="http://schemas.openxmlformats.org/officeDocument/2006/relationships/image" Target="../media/image81.png"/><Relationship Id="rId14" Type="http://schemas.openxmlformats.org/officeDocument/2006/relationships/image" Target="../media/image86.sv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png"/><Relationship Id="rId7" Type="http://schemas.openxmlformats.org/officeDocument/2006/relationships/image" Target="../media/image92.svg"/><Relationship Id="rId12" Type="http://schemas.openxmlformats.org/officeDocument/2006/relationships/image" Target="../media/image9.png"/><Relationship Id="rId2" Type="http://schemas.openxmlformats.org/officeDocument/2006/relationships/image" Target="../media/image87.png"/><Relationship Id="rId1" Type="http://schemas.openxmlformats.org/officeDocument/2006/relationships/slideLayout" Target="../slideLayouts/slideLayout12.xml"/><Relationship Id="rId6" Type="http://schemas.openxmlformats.org/officeDocument/2006/relationships/image" Target="../media/image91.png"/><Relationship Id="rId11" Type="http://schemas.openxmlformats.org/officeDocument/2006/relationships/image" Target="../media/image96.svg"/><Relationship Id="rId5" Type="http://schemas.openxmlformats.org/officeDocument/2006/relationships/image" Target="../media/image90.svg"/><Relationship Id="rId10" Type="http://schemas.openxmlformats.org/officeDocument/2006/relationships/image" Target="../media/image95.png"/><Relationship Id="rId4" Type="http://schemas.openxmlformats.org/officeDocument/2006/relationships/image" Target="../media/image89.png"/><Relationship Id="rId9" Type="http://schemas.openxmlformats.org/officeDocument/2006/relationships/image" Target="../media/image94.svg"/></Relationships>
</file>

<file path=ppt/slides/_rels/slide22.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png"/><Relationship Id="rId7" Type="http://schemas.openxmlformats.org/officeDocument/2006/relationships/image" Target="../media/image101.sv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100.png"/><Relationship Id="rId5" Type="http://schemas.openxmlformats.org/officeDocument/2006/relationships/image" Target="../media/image99.png"/><Relationship Id="rId10" Type="http://schemas.microsoft.com/office/2007/relationships/hdphoto" Target="../media/hdphoto4.wdp"/><Relationship Id="rId4" Type="http://schemas.openxmlformats.org/officeDocument/2006/relationships/image" Target="../media/image98.svg"/><Relationship Id="rId9" Type="http://schemas.openxmlformats.org/officeDocument/2006/relationships/image" Target="../media/image103.png"/></Relationships>
</file>

<file path=ppt/slides/_rels/slide23.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png"/><Relationship Id="rId7" Type="http://schemas.openxmlformats.org/officeDocument/2006/relationships/image" Target="../media/image101.sv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100.png"/><Relationship Id="rId11" Type="http://schemas.openxmlformats.org/officeDocument/2006/relationships/image" Target="../media/image104.png"/><Relationship Id="rId5" Type="http://schemas.openxmlformats.org/officeDocument/2006/relationships/image" Target="../media/image99.png"/><Relationship Id="rId10" Type="http://schemas.microsoft.com/office/2007/relationships/hdphoto" Target="../media/hdphoto4.wdp"/><Relationship Id="rId4" Type="http://schemas.openxmlformats.org/officeDocument/2006/relationships/image" Target="../media/image98.svg"/><Relationship Id="rId9" Type="http://schemas.openxmlformats.org/officeDocument/2006/relationships/image" Target="../media/image103.png"/></Relationships>
</file>

<file path=ppt/slides/_rels/slide24.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png"/><Relationship Id="rId7" Type="http://schemas.openxmlformats.org/officeDocument/2006/relationships/image" Target="../media/image101.sv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100.png"/><Relationship Id="rId11" Type="http://schemas.openxmlformats.org/officeDocument/2006/relationships/image" Target="../media/image104.png"/><Relationship Id="rId5" Type="http://schemas.openxmlformats.org/officeDocument/2006/relationships/image" Target="../media/image99.png"/><Relationship Id="rId10" Type="http://schemas.microsoft.com/office/2007/relationships/hdphoto" Target="../media/hdphoto4.wdp"/><Relationship Id="rId4" Type="http://schemas.openxmlformats.org/officeDocument/2006/relationships/image" Target="../media/image98.svg"/><Relationship Id="rId9" Type="http://schemas.openxmlformats.org/officeDocument/2006/relationships/image" Target="../media/image103.png"/></Relationships>
</file>

<file path=ppt/slides/_rels/slide25.xml.rels><?xml version="1.0" encoding="UTF-8" standalone="yes"?>
<Relationships xmlns="http://schemas.openxmlformats.org/package/2006/relationships"><Relationship Id="rId8" Type="http://schemas.openxmlformats.org/officeDocument/2006/relationships/image" Target="../media/image101.svg"/><Relationship Id="rId13" Type="http://schemas.openxmlformats.org/officeDocument/2006/relationships/image" Target="../media/image8.png"/><Relationship Id="rId3" Type="http://schemas.openxmlformats.org/officeDocument/2006/relationships/image" Target="../media/image105.png"/><Relationship Id="rId7" Type="http://schemas.openxmlformats.org/officeDocument/2006/relationships/image" Target="../media/image100.png"/><Relationship Id="rId12" Type="http://schemas.openxmlformats.org/officeDocument/2006/relationships/image" Target="../media/image104.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99.png"/><Relationship Id="rId11" Type="http://schemas.microsoft.com/office/2007/relationships/hdphoto" Target="../media/hdphoto4.wdp"/><Relationship Id="rId5" Type="http://schemas.openxmlformats.org/officeDocument/2006/relationships/image" Target="../media/image98.svg"/><Relationship Id="rId10" Type="http://schemas.openxmlformats.org/officeDocument/2006/relationships/image" Target="../media/image103.png"/><Relationship Id="rId4" Type="http://schemas.openxmlformats.org/officeDocument/2006/relationships/image" Target="../media/image97.png"/><Relationship Id="rId9" Type="http://schemas.openxmlformats.org/officeDocument/2006/relationships/image" Target="../media/image102.png"/><Relationship Id="rId14" Type="http://schemas.openxmlformats.org/officeDocument/2006/relationships/image" Target="../media/image9.png"/></Relationships>
</file>

<file path=ppt/slides/_rels/slide26.xml.rels><?xml version="1.0" encoding="UTF-8" standalone="yes"?>
<Relationships xmlns="http://schemas.openxmlformats.org/package/2006/relationships"><Relationship Id="rId8" Type="http://schemas.openxmlformats.org/officeDocument/2006/relationships/image" Target="../media/image101.svg"/><Relationship Id="rId13" Type="http://schemas.openxmlformats.org/officeDocument/2006/relationships/image" Target="../media/image9.png"/><Relationship Id="rId3" Type="http://schemas.openxmlformats.org/officeDocument/2006/relationships/image" Target="../media/image105.png"/><Relationship Id="rId7" Type="http://schemas.openxmlformats.org/officeDocument/2006/relationships/image" Target="../media/image100.png"/><Relationship Id="rId12"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99.png"/><Relationship Id="rId11" Type="http://schemas.microsoft.com/office/2007/relationships/hdphoto" Target="../media/hdphoto4.wdp"/><Relationship Id="rId5" Type="http://schemas.openxmlformats.org/officeDocument/2006/relationships/image" Target="../media/image98.svg"/><Relationship Id="rId10" Type="http://schemas.openxmlformats.org/officeDocument/2006/relationships/image" Target="../media/image103.png"/><Relationship Id="rId4" Type="http://schemas.openxmlformats.org/officeDocument/2006/relationships/image" Target="../media/image97.png"/><Relationship Id="rId9" Type="http://schemas.openxmlformats.org/officeDocument/2006/relationships/image" Target="../media/image102.png"/><Relationship Id="rId14" Type="http://schemas.openxmlformats.org/officeDocument/2006/relationships/image" Target="../media/image104.png"/></Relationships>
</file>

<file path=ppt/slides/_rels/slide27.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116.svg"/><Relationship Id="rId3" Type="http://schemas.openxmlformats.org/officeDocument/2006/relationships/image" Target="../media/image107.png"/><Relationship Id="rId7" Type="http://schemas.openxmlformats.org/officeDocument/2006/relationships/image" Target="../media/image110.png"/><Relationship Id="rId12" Type="http://schemas.openxmlformats.org/officeDocument/2006/relationships/image" Target="../media/image115.png"/><Relationship Id="rId2" Type="http://schemas.openxmlformats.org/officeDocument/2006/relationships/image" Target="../media/image106.png"/><Relationship Id="rId1" Type="http://schemas.openxmlformats.org/officeDocument/2006/relationships/slideLayout" Target="../slideLayouts/slideLayout5.xml"/><Relationship Id="rId6" Type="http://schemas.openxmlformats.org/officeDocument/2006/relationships/image" Target="../media/image109.png"/><Relationship Id="rId11" Type="http://schemas.openxmlformats.org/officeDocument/2006/relationships/image" Target="../media/image114.svg"/><Relationship Id="rId5" Type="http://schemas.openxmlformats.org/officeDocument/2006/relationships/image" Target="../media/image99.png"/><Relationship Id="rId10" Type="http://schemas.openxmlformats.org/officeDocument/2006/relationships/image" Target="../media/image113.png"/><Relationship Id="rId4" Type="http://schemas.openxmlformats.org/officeDocument/2006/relationships/image" Target="../media/image108.svg"/><Relationship Id="rId9" Type="http://schemas.openxmlformats.org/officeDocument/2006/relationships/image" Target="../media/image112.png"/><Relationship Id="rId14" Type="http://schemas.openxmlformats.org/officeDocument/2006/relationships/image" Target="../media/image117.png"/></Relationships>
</file>

<file path=ppt/slides/_rels/slide28.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18.png"/><Relationship Id="rId7" Type="http://schemas.openxmlformats.org/officeDocument/2006/relationships/image" Target="../media/image122.png"/><Relationship Id="rId2" Type="http://schemas.openxmlformats.org/officeDocument/2006/relationships/image" Target="../media/image99.png"/><Relationship Id="rId1" Type="http://schemas.openxmlformats.org/officeDocument/2006/relationships/slideLayout" Target="../slideLayouts/slideLayout5.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29.xml.rels><?xml version="1.0" encoding="UTF-8" standalone="yes"?>
<Relationships xmlns="http://schemas.openxmlformats.org/package/2006/relationships"><Relationship Id="rId8" Type="http://schemas.openxmlformats.org/officeDocument/2006/relationships/image" Target="../media/image129.png"/><Relationship Id="rId13" Type="http://schemas.openxmlformats.org/officeDocument/2006/relationships/image" Target="../media/image134.svg"/><Relationship Id="rId18" Type="http://schemas.openxmlformats.org/officeDocument/2006/relationships/image" Target="../media/image139.png"/><Relationship Id="rId3" Type="http://schemas.openxmlformats.org/officeDocument/2006/relationships/image" Target="../media/image124.png"/><Relationship Id="rId21" Type="http://schemas.openxmlformats.org/officeDocument/2006/relationships/image" Target="../media/image142.svg"/><Relationship Id="rId7" Type="http://schemas.openxmlformats.org/officeDocument/2006/relationships/image" Target="../media/image128.svg"/><Relationship Id="rId12" Type="http://schemas.openxmlformats.org/officeDocument/2006/relationships/image" Target="../media/image133.png"/><Relationship Id="rId17" Type="http://schemas.openxmlformats.org/officeDocument/2006/relationships/image" Target="../media/image138.svg"/><Relationship Id="rId2" Type="http://schemas.openxmlformats.org/officeDocument/2006/relationships/image" Target="../media/image99.png"/><Relationship Id="rId16" Type="http://schemas.openxmlformats.org/officeDocument/2006/relationships/image" Target="../media/image137.png"/><Relationship Id="rId20" Type="http://schemas.openxmlformats.org/officeDocument/2006/relationships/image" Target="../media/image141.png"/><Relationship Id="rId1" Type="http://schemas.openxmlformats.org/officeDocument/2006/relationships/slideLayout" Target="../slideLayouts/slideLayout5.xml"/><Relationship Id="rId6" Type="http://schemas.openxmlformats.org/officeDocument/2006/relationships/image" Target="../media/image127.png"/><Relationship Id="rId11" Type="http://schemas.openxmlformats.org/officeDocument/2006/relationships/image" Target="../media/image132.svg"/><Relationship Id="rId5" Type="http://schemas.openxmlformats.org/officeDocument/2006/relationships/image" Target="../media/image126.svg"/><Relationship Id="rId15" Type="http://schemas.openxmlformats.org/officeDocument/2006/relationships/image" Target="../media/image136.svg"/><Relationship Id="rId23" Type="http://schemas.openxmlformats.org/officeDocument/2006/relationships/image" Target="../media/image144.svg"/><Relationship Id="rId10" Type="http://schemas.openxmlformats.org/officeDocument/2006/relationships/image" Target="../media/image131.png"/><Relationship Id="rId19" Type="http://schemas.openxmlformats.org/officeDocument/2006/relationships/image" Target="../media/image140.svg"/><Relationship Id="rId4" Type="http://schemas.openxmlformats.org/officeDocument/2006/relationships/image" Target="../media/image125.png"/><Relationship Id="rId9" Type="http://schemas.openxmlformats.org/officeDocument/2006/relationships/image" Target="../media/image130.svg"/><Relationship Id="rId14" Type="http://schemas.openxmlformats.org/officeDocument/2006/relationships/image" Target="../media/image135.png"/><Relationship Id="rId22" Type="http://schemas.openxmlformats.org/officeDocument/2006/relationships/image" Target="../media/image143.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8" Type="http://schemas.openxmlformats.org/officeDocument/2006/relationships/image" Target="../media/image148.png"/><Relationship Id="rId13" Type="http://schemas.openxmlformats.org/officeDocument/2006/relationships/image" Target="../media/image153.png"/><Relationship Id="rId3" Type="http://schemas.openxmlformats.org/officeDocument/2006/relationships/image" Target="../media/image146.jpeg"/><Relationship Id="rId7" Type="http://schemas.openxmlformats.org/officeDocument/2006/relationships/image" Target="../media/image101.svg"/><Relationship Id="rId12" Type="http://schemas.openxmlformats.org/officeDocument/2006/relationships/image" Target="../media/image152.png"/><Relationship Id="rId2" Type="http://schemas.openxmlformats.org/officeDocument/2006/relationships/image" Target="../media/image145.emf"/><Relationship Id="rId1" Type="http://schemas.openxmlformats.org/officeDocument/2006/relationships/slideLayout" Target="../slideLayouts/slideLayout5.xml"/><Relationship Id="rId6" Type="http://schemas.openxmlformats.org/officeDocument/2006/relationships/image" Target="../media/image100.png"/><Relationship Id="rId11" Type="http://schemas.openxmlformats.org/officeDocument/2006/relationships/image" Target="../media/image151.jpeg"/><Relationship Id="rId5" Type="http://schemas.openxmlformats.org/officeDocument/2006/relationships/image" Target="../media/image2.png"/><Relationship Id="rId10" Type="http://schemas.openxmlformats.org/officeDocument/2006/relationships/image" Target="../media/image150.png"/><Relationship Id="rId4" Type="http://schemas.openxmlformats.org/officeDocument/2006/relationships/image" Target="../media/image147.emf"/><Relationship Id="rId9" Type="http://schemas.openxmlformats.org/officeDocument/2006/relationships/image" Target="../media/image149.png"/><Relationship Id="rId14" Type="http://schemas.openxmlformats.org/officeDocument/2006/relationships/image" Target="../media/image154.png"/></Relationships>
</file>

<file path=ppt/slides/_rels/slide3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55.png"/><Relationship Id="rId1" Type="http://schemas.openxmlformats.org/officeDocument/2006/relationships/slideLayout" Target="../slideLayouts/slideLayout5.xml"/><Relationship Id="rId6" Type="http://schemas.openxmlformats.org/officeDocument/2006/relationships/image" Target="../media/image157.png"/><Relationship Id="rId5" Type="http://schemas.openxmlformats.org/officeDocument/2006/relationships/image" Target="../media/image156.png"/><Relationship Id="rId4" Type="http://schemas.microsoft.com/office/2007/relationships/hdphoto" Target="../media/hdphoto4.wdp"/></Relationships>
</file>

<file path=ppt/slides/_rels/slide32.xml.rels><?xml version="1.0" encoding="UTF-8" standalone="yes"?>
<Relationships xmlns="http://schemas.openxmlformats.org/package/2006/relationships"><Relationship Id="rId8" Type="http://schemas.openxmlformats.org/officeDocument/2006/relationships/image" Target="../media/image163.svg"/><Relationship Id="rId3" Type="http://schemas.openxmlformats.org/officeDocument/2006/relationships/image" Target="../media/image102.png"/><Relationship Id="rId7" Type="http://schemas.openxmlformats.org/officeDocument/2006/relationships/image" Target="../media/image162.png"/><Relationship Id="rId2" Type="http://schemas.openxmlformats.org/officeDocument/2006/relationships/image" Target="../media/image158.jpeg"/><Relationship Id="rId1" Type="http://schemas.openxmlformats.org/officeDocument/2006/relationships/slideLayout" Target="../slideLayouts/slideLayout5.xml"/><Relationship Id="rId6" Type="http://schemas.openxmlformats.org/officeDocument/2006/relationships/image" Target="../media/image161.jpeg"/><Relationship Id="rId5" Type="http://schemas.openxmlformats.org/officeDocument/2006/relationships/image" Target="../media/image160.svg"/><Relationship Id="rId4" Type="http://schemas.openxmlformats.org/officeDocument/2006/relationships/image" Target="../media/image159.png"/></Relationships>
</file>

<file path=ppt/slides/_rels/slide33.xml.rels><?xml version="1.0" encoding="UTF-8" standalone="yes"?>
<Relationships xmlns="http://schemas.openxmlformats.org/package/2006/relationships"><Relationship Id="rId8" Type="http://schemas.openxmlformats.org/officeDocument/2006/relationships/image" Target="../media/image169.png"/><Relationship Id="rId3" Type="http://schemas.microsoft.com/office/2007/relationships/hdphoto" Target="../media/hdphoto5.wdp"/><Relationship Id="rId7" Type="http://schemas.openxmlformats.org/officeDocument/2006/relationships/image" Target="../media/image168.jpeg"/><Relationship Id="rId2" Type="http://schemas.openxmlformats.org/officeDocument/2006/relationships/image" Target="../media/image164.png"/><Relationship Id="rId1" Type="http://schemas.openxmlformats.org/officeDocument/2006/relationships/slideLayout" Target="../slideLayouts/slideLayout5.xml"/><Relationship Id="rId6" Type="http://schemas.openxmlformats.org/officeDocument/2006/relationships/image" Target="../media/image167.png"/><Relationship Id="rId5" Type="http://schemas.openxmlformats.org/officeDocument/2006/relationships/image" Target="../media/image166.svg"/><Relationship Id="rId10" Type="http://schemas.openxmlformats.org/officeDocument/2006/relationships/image" Target="../media/image102.png"/><Relationship Id="rId4" Type="http://schemas.openxmlformats.org/officeDocument/2006/relationships/image" Target="../media/image165.png"/><Relationship Id="rId9" Type="http://schemas.openxmlformats.org/officeDocument/2006/relationships/image" Target="../media/image170.svg"/></Relationships>
</file>

<file path=ppt/slides/_rels/slide34.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180.png"/><Relationship Id="rId18" Type="http://schemas.openxmlformats.org/officeDocument/2006/relationships/image" Target="../media/image185.emf"/><Relationship Id="rId3" Type="http://schemas.openxmlformats.org/officeDocument/2006/relationships/image" Target="../media/image172.svg"/><Relationship Id="rId7" Type="http://schemas.openxmlformats.org/officeDocument/2006/relationships/image" Target="../media/image176.svg"/><Relationship Id="rId12" Type="http://schemas.openxmlformats.org/officeDocument/2006/relationships/image" Target="../media/image179.png"/><Relationship Id="rId17" Type="http://schemas.openxmlformats.org/officeDocument/2006/relationships/image" Target="../media/image184.emf"/><Relationship Id="rId2" Type="http://schemas.openxmlformats.org/officeDocument/2006/relationships/image" Target="../media/image171.png"/><Relationship Id="rId16" Type="http://schemas.openxmlformats.org/officeDocument/2006/relationships/image" Target="../media/image183.emf"/><Relationship Id="rId1" Type="http://schemas.openxmlformats.org/officeDocument/2006/relationships/slideLayout" Target="../slideLayouts/slideLayout5.xml"/><Relationship Id="rId6" Type="http://schemas.openxmlformats.org/officeDocument/2006/relationships/image" Target="../media/image175.png"/><Relationship Id="rId11" Type="http://schemas.openxmlformats.org/officeDocument/2006/relationships/image" Target="../media/image178.png"/><Relationship Id="rId5" Type="http://schemas.openxmlformats.org/officeDocument/2006/relationships/image" Target="../media/image174.svg"/><Relationship Id="rId15" Type="http://schemas.openxmlformats.org/officeDocument/2006/relationships/image" Target="../media/image182.emf"/><Relationship Id="rId10" Type="http://schemas.openxmlformats.org/officeDocument/2006/relationships/image" Target="../media/image177.png"/><Relationship Id="rId19" Type="http://schemas.openxmlformats.org/officeDocument/2006/relationships/image" Target="../media/image186.emf"/><Relationship Id="rId4" Type="http://schemas.openxmlformats.org/officeDocument/2006/relationships/image" Target="../media/image173.png"/><Relationship Id="rId9" Type="http://schemas.openxmlformats.org/officeDocument/2006/relationships/image" Target="../media/image98.svg"/><Relationship Id="rId14" Type="http://schemas.openxmlformats.org/officeDocument/2006/relationships/image" Target="../media/image181.svg"/></Relationships>
</file>

<file path=ppt/slides/_rels/slide35.xml.rels><?xml version="1.0" encoding="UTF-8" standalone="yes"?>
<Relationships xmlns="http://schemas.openxmlformats.org/package/2006/relationships"><Relationship Id="rId8" Type="http://schemas.openxmlformats.org/officeDocument/2006/relationships/image" Target="../media/image173.png"/><Relationship Id="rId13" Type="http://schemas.openxmlformats.org/officeDocument/2006/relationships/image" Target="../media/image190.svg"/><Relationship Id="rId18" Type="http://schemas.openxmlformats.org/officeDocument/2006/relationships/image" Target="../media/image185.emf"/><Relationship Id="rId3" Type="http://schemas.openxmlformats.org/officeDocument/2006/relationships/image" Target="../media/image187.png"/><Relationship Id="rId21" Type="http://schemas.openxmlformats.org/officeDocument/2006/relationships/image" Target="../media/image182.emf"/><Relationship Id="rId7" Type="http://schemas.openxmlformats.org/officeDocument/2006/relationships/image" Target="../media/image176.svg"/><Relationship Id="rId12" Type="http://schemas.openxmlformats.org/officeDocument/2006/relationships/image" Target="../media/image189.png"/><Relationship Id="rId17" Type="http://schemas.openxmlformats.org/officeDocument/2006/relationships/image" Target="../media/image184.emf"/><Relationship Id="rId2" Type="http://schemas.openxmlformats.org/officeDocument/2006/relationships/notesSlide" Target="../notesSlides/notesSlide23.xml"/><Relationship Id="rId16" Type="http://schemas.openxmlformats.org/officeDocument/2006/relationships/image" Target="../media/image183.emf"/><Relationship Id="rId20" Type="http://schemas.openxmlformats.org/officeDocument/2006/relationships/image" Target="../media/image192.emf"/><Relationship Id="rId1" Type="http://schemas.openxmlformats.org/officeDocument/2006/relationships/slideLayout" Target="../slideLayouts/slideLayout5.xml"/><Relationship Id="rId6" Type="http://schemas.openxmlformats.org/officeDocument/2006/relationships/image" Target="../media/image175.png"/><Relationship Id="rId11" Type="http://schemas.openxmlformats.org/officeDocument/2006/relationships/image" Target="../media/image172.svg"/><Relationship Id="rId24" Type="http://schemas.openxmlformats.org/officeDocument/2006/relationships/image" Target="../media/image194.emf"/><Relationship Id="rId5" Type="http://schemas.openxmlformats.org/officeDocument/2006/relationships/image" Target="../media/image188.png"/><Relationship Id="rId15" Type="http://schemas.openxmlformats.org/officeDocument/2006/relationships/image" Target="../media/image181.svg"/><Relationship Id="rId23" Type="http://schemas.openxmlformats.org/officeDocument/2006/relationships/image" Target="../media/image193.emf"/><Relationship Id="rId10" Type="http://schemas.openxmlformats.org/officeDocument/2006/relationships/image" Target="../media/image171.png"/><Relationship Id="rId19" Type="http://schemas.openxmlformats.org/officeDocument/2006/relationships/image" Target="../media/image191.emf"/><Relationship Id="rId4" Type="http://schemas.openxmlformats.org/officeDocument/2006/relationships/image" Target="../media/image158.jpeg"/><Relationship Id="rId9" Type="http://schemas.openxmlformats.org/officeDocument/2006/relationships/image" Target="../media/image174.svg"/><Relationship Id="rId14" Type="http://schemas.openxmlformats.org/officeDocument/2006/relationships/image" Target="../media/image180.png"/><Relationship Id="rId22" Type="http://schemas.openxmlformats.org/officeDocument/2006/relationships/image" Target="../media/image186.emf"/></Relationships>
</file>

<file path=ppt/slides/_rels/slide36.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198.jpeg"/><Relationship Id="rId5" Type="http://schemas.openxmlformats.org/officeDocument/2006/relationships/image" Target="../media/image197.jpeg"/><Relationship Id="rId4" Type="http://schemas.openxmlformats.org/officeDocument/2006/relationships/image" Target="../media/image19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8" Type="http://schemas.openxmlformats.org/officeDocument/2006/relationships/image" Target="../media/image204.svg"/><Relationship Id="rId3" Type="http://schemas.openxmlformats.org/officeDocument/2006/relationships/image" Target="../media/image199.png"/><Relationship Id="rId7" Type="http://schemas.openxmlformats.org/officeDocument/2006/relationships/image" Target="../media/image203.pn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202.svg"/><Relationship Id="rId5" Type="http://schemas.openxmlformats.org/officeDocument/2006/relationships/image" Target="../media/image201.png"/><Relationship Id="rId10" Type="http://schemas.openxmlformats.org/officeDocument/2006/relationships/image" Target="../media/image206.svg"/><Relationship Id="rId4" Type="http://schemas.openxmlformats.org/officeDocument/2006/relationships/image" Target="../media/image200.svg"/><Relationship Id="rId9" Type="http://schemas.openxmlformats.org/officeDocument/2006/relationships/image" Target="../media/image205.png"/></Relationships>
</file>

<file path=ppt/slides/_rels/slide39.xml.rels><?xml version="1.0" encoding="UTF-8" standalone="yes"?>
<Relationships xmlns="http://schemas.openxmlformats.org/package/2006/relationships"><Relationship Id="rId8" Type="http://schemas.openxmlformats.org/officeDocument/2006/relationships/image" Target="../media/image211.svg"/><Relationship Id="rId13" Type="http://schemas.openxmlformats.org/officeDocument/2006/relationships/image" Target="../media/image214.png"/><Relationship Id="rId18" Type="http://schemas.openxmlformats.org/officeDocument/2006/relationships/image" Target="../media/image218.svg"/><Relationship Id="rId3" Type="http://schemas.openxmlformats.org/officeDocument/2006/relationships/image" Target="../media/image207.png"/><Relationship Id="rId7" Type="http://schemas.openxmlformats.org/officeDocument/2006/relationships/image" Target="../media/image53.png"/><Relationship Id="rId12" Type="http://schemas.openxmlformats.org/officeDocument/2006/relationships/image" Target="../media/image22.svg"/><Relationship Id="rId17" Type="http://schemas.openxmlformats.org/officeDocument/2006/relationships/image" Target="../media/image217.png"/><Relationship Id="rId2" Type="http://schemas.openxmlformats.org/officeDocument/2006/relationships/notesSlide" Target="../notesSlides/notesSlide26.xml"/><Relationship Id="rId16" Type="http://schemas.openxmlformats.org/officeDocument/2006/relationships/image" Target="../media/image216.png"/><Relationship Id="rId1" Type="http://schemas.openxmlformats.org/officeDocument/2006/relationships/slideLayout" Target="../slideLayouts/slideLayout5.xml"/><Relationship Id="rId6" Type="http://schemas.openxmlformats.org/officeDocument/2006/relationships/image" Target="../media/image210.svg"/><Relationship Id="rId11" Type="http://schemas.openxmlformats.org/officeDocument/2006/relationships/image" Target="../media/image21.png"/><Relationship Id="rId5" Type="http://schemas.openxmlformats.org/officeDocument/2006/relationships/image" Target="../media/image209.png"/><Relationship Id="rId15" Type="http://schemas.openxmlformats.org/officeDocument/2006/relationships/image" Target="../media/image2.png"/><Relationship Id="rId10" Type="http://schemas.openxmlformats.org/officeDocument/2006/relationships/image" Target="../media/image213.svg"/><Relationship Id="rId4" Type="http://schemas.openxmlformats.org/officeDocument/2006/relationships/image" Target="../media/image208.svg"/><Relationship Id="rId9" Type="http://schemas.openxmlformats.org/officeDocument/2006/relationships/image" Target="../media/image212.png"/><Relationship Id="rId14" Type="http://schemas.openxmlformats.org/officeDocument/2006/relationships/image" Target="../media/image215.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27.xml"/><Relationship Id="rId1" Type="http://schemas.openxmlformats.org/officeDocument/2006/relationships/slideLayout" Target="../slideLayouts/slideLayout5.xml"/><Relationship Id="rId5" Type="http://schemas.openxmlformats.org/officeDocument/2006/relationships/image" Target="../media/image221.jpeg"/><Relationship Id="rId4" Type="http://schemas.openxmlformats.org/officeDocument/2006/relationships/image" Target="../media/image220.svg"/></Relationships>
</file>

<file path=ppt/slides/_rels/slide41.xml.rels><?xml version="1.0" encoding="UTF-8" standalone="yes"?>
<Relationships xmlns="http://schemas.openxmlformats.org/package/2006/relationships"><Relationship Id="rId8" Type="http://schemas.openxmlformats.org/officeDocument/2006/relationships/image" Target="../media/image227.png"/><Relationship Id="rId13" Type="http://schemas.openxmlformats.org/officeDocument/2006/relationships/image" Target="../media/image232.svg"/><Relationship Id="rId3" Type="http://schemas.openxmlformats.org/officeDocument/2006/relationships/image" Target="../media/image222.png"/><Relationship Id="rId7" Type="http://schemas.openxmlformats.org/officeDocument/2006/relationships/image" Target="../media/image226.png"/><Relationship Id="rId12" Type="http://schemas.openxmlformats.org/officeDocument/2006/relationships/image" Target="../media/image231.png"/><Relationship Id="rId2" Type="http://schemas.openxmlformats.org/officeDocument/2006/relationships/notesSlide" Target="../notesSlides/notesSlide28.xml"/><Relationship Id="rId1" Type="http://schemas.openxmlformats.org/officeDocument/2006/relationships/slideLayout" Target="../slideLayouts/slideLayout17.xml"/><Relationship Id="rId6" Type="http://schemas.openxmlformats.org/officeDocument/2006/relationships/image" Target="../media/image225.png"/><Relationship Id="rId11" Type="http://schemas.openxmlformats.org/officeDocument/2006/relationships/image" Target="../media/image230.svg"/><Relationship Id="rId5" Type="http://schemas.openxmlformats.org/officeDocument/2006/relationships/image" Target="../media/image224.png"/><Relationship Id="rId10" Type="http://schemas.openxmlformats.org/officeDocument/2006/relationships/image" Target="../media/image229.png"/><Relationship Id="rId4" Type="http://schemas.openxmlformats.org/officeDocument/2006/relationships/image" Target="../media/image223.png"/><Relationship Id="rId9" Type="http://schemas.openxmlformats.org/officeDocument/2006/relationships/image" Target="../media/image228.svg"/></Relationships>
</file>

<file path=ppt/slides/_rels/slide42.xml.rels><?xml version="1.0" encoding="UTF-8" standalone="yes"?>
<Relationships xmlns="http://schemas.openxmlformats.org/package/2006/relationships"><Relationship Id="rId8" Type="http://schemas.openxmlformats.org/officeDocument/2006/relationships/image" Target="../media/image235.png"/><Relationship Id="rId13" Type="http://schemas.openxmlformats.org/officeDocument/2006/relationships/image" Target="../media/image240.svg"/><Relationship Id="rId3" Type="http://schemas.openxmlformats.org/officeDocument/2006/relationships/image" Target="../media/image229.png"/><Relationship Id="rId7" Type="http://schemas.openxmlformats.org/officeDocument/2006/relationships/image" Target="../media/image222.png"/><Relationship Id="rId12" Type="http://schemas.openxmlformats.org/officeDocument/2006/relationships/image" Target="../media/image239.png"/><Relationship Id="rId2" Type="http://schemas.openxmlformats.org/officeDocument/2006/relationships/notesSlide" Target="../notesSlides/notesSlide29.xml"/><Relationship Id="rId1" Type="http://schemas.openxmlformats.org/officeDocument/2006/relationships/slideLayout" Target="../slideLayouts/slideLayout19.xml"/><Relationship Id="rId6" Type="http://schemas.openxmlformats.org/officeDocument/2006/relationships/image" Target="../media/image234.svg"/><Relationship Id="rId11" Type="http://schemas.openxmlformats.org/officeDocument/2006/relationships/image" Target="../media/image238.jpeg"/><Relationship Id="rId5" Type="http://schemas.openxmlformats.org/officeDocument/2006/relationships/image" Target="../media/image233.png"/><Relationship Id="rId15" Type="http://schemas.openxmlformats.org/officeDocument/2006/relationships/image" Target="../media/image242.svg"/><Relationship Id="rId10" Type="http://schemas.openxmlformats.org/officeDocument/2006/relationships/image" Target="../media/image237.png"/><Relationship Id="rId4" Type="http://schemas.openxmlformats.org/officeDocument/2006/relationships/image" Target="../media/image230.svg"/><Relationship Id="rId9" Type="http://schemas.openxmlformats.org/officeDocument/2006/relationships/image" Target="../media/image236.jpeg"/><Relationship Id="rId14" Type="http://schemas.openxmlformats.org/officeDocument/2006/relationships/image" Target="../media/image241.pn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46.svg"/><Relationship Id="rId2" Type="http://schemas.openxmlformats.org/officeDocument/2006/relationships/notesSlide" Target="../notesSlides/notesSlide30.xml"/><Relationship Id="rId1" Type="http://schemas.openxmlformats.org/officeDocument/2006/relationships/slideLayout" Target="../slideLayouts/slideLayout9.xml"/><Relationship Id="rId6" Type="http://schemas.openxmlformats.org/officeDocument/2006/relationships/image" Target="../media/image245.png"/><Relationship Id="rId5" Type="http://schemas.openxmlformats.org/officeDocument/2006/relationships/image" Target="../media/image244.svg"/><Relationship Id="rId4" Type="http://schemas.openxmlformats.org/officeDocument/2006/relationships/image" Target="../media/image243.pn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50.svg"/><Relationship Id="rId2" Type="http://schemas.openxmlformats.org/officeDocument/2006/relationships/notesSlide" Target="../notesSlides/notesSlide31.xml"/><Relationship Id="rId1" Type="http://schemas.openxmlformats.org/officeDocument/2006/relationships/slideLayout" Target="../slideLayouts/slideLayout9.xml"/><Relationship Id="rId6" Type="http://schemas.openxmlformats.org/officeDocument/2006/relationships/image" Target="../media/image249.png"/><Relationship Id="rId5" Type="http://schemas.openxmlformats.org/officeDocument/2006/relationships/image" Target="../media/image248.svg"/><Relationship Id="rId4" Type="http://schemas.openxmlformats.org/officeDocument/2006/relationships/image" Target="../media/image247.png"/></Relationships>
</file>

<file path=ppt/slides/_rels/slide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51.png"/><Relationship Id="rId1" Type="http://schemas.openxmlformats.org/officeDocument/2006/relationships/slideLayout" Target="../slideLayouts/slideLayout9.xml"/><Relationship Id="rId5" Type="http://schemas.openxmlformats.org/officeDocument/2006/relationships/image" Target="../media/image253.svg"/><Relationship Id="rId4" Type="http://schemas.openxmlformats.org/officeDocument/2006/relationships/image" Target="../media/image252.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DBEA907-0F49-29F3-0F6B-6BCEF193B01A}"/>
              </a:ext>
            </a:extLst>
          </p:cNvPr>
          <p:cNvSpPr>
            <a:spLocks noGrp="1"/>
          </p:cNvSpPr>
          <p:nvPr>
            <p:ph type="body" sz="quarter" idx="13"/>
          </p:nvPr>
        </p:nvSpPr>
        <p:spPr/>
        <p:txBody>
          <a:bodyPr/>
          <a:lstStyle/>
          <a:p>
            <a:endParaRPr lang="en-US" i="0"/>
          </a:p>
        </p:txBody>
      </p:sp>
      <p:sp>
        <p:nvSpPr>
          <p:cNvPr id="5" name="Title 4">
            <a:extLst>
              <a:ext uri="{FF2B5EF4-FFF2-40B4-BE49-F238E27FC236}">
                <a16:creationId xmlns:a16="http://schemas.microsoft.com/office/drawing/2014/main" id="{C71461A6-756E-3337-8936-DA12114F0DB1}"/>
              </a:ext>
            </a:extLst>
          </p:cNvPr>
          <p:cNvSpPr>
            <a:spLocks noGrp="1"/>
          </p:cNvSpPr>
          <p:nvPr>
            <p:ph type="title"/>
          </p:nvPr>
        </p:nvSpPr>
        <p:spPr/>
        <p:txBody>
          <a:bodyPr/>
          <a:lstStyle/>
          <a:p>
            <a:endParaRPr lang="en-US" dirty="0"/>
          </a:p>
        </p:txBody>
      </p:sp>
      <p:sp>
        <p:nvSpPr>
          <p:cNvPr id="6" name="Text Placeholder 5">
            <a:extLst>
              <a:ext uri="{FF2B5EF4-FFF2-40B4-BE49-F238E27FC236}">
                <a16:creationId xmlns:a16="http://schemas.microsoft.com/office/drawing/2014/main" id="{2994549C-B381-ACDF-6620-E33D5CE2DEF7}"/>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4070986439"/>
      </p:ext>
    </p:extLst>
  </p:cSld>
  <p:clrMapOvr>
    <a:masterClrMapping/>
  </p:clrMapOvr>
  <p:transition spd="med">
    <p:pull/>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Picture 21"/>
          <p:cNvPicPr>
            <a:picLocks noChangeAspect="1"/>
          </p:cNvPicPr>
          <p:nvPr/>
        </p:nvPicPr>
        <p:blipFill rotWithShape="1">
          <a:blip r:embed="rId3">
            <a:alphaModFix/>
          </a:blip>
          <a:srcRect l="84095" b="33942"/>
          <a:stretch/>
        </p:blipFill>
        <p:spPr>
          <a:xfrm>
            <a:off x="0" y="2003406"/>
            <a:ext cx="2368826" cy="3140095"/>
          </a:xfrm>
          <a:prstGeom prst="rect">
            <a:avLst/>
          </a:prstGeom>
          <a:solidFill>
            <a:srgbClr val="FFFFFF"/>
          </a:solidFill>
        </p:spPr>
      </p:pic>
      <p:pic>
        <p:nvPicPr>
          <p:cNvPr id="17" name="Picture 17"/>
          <p:cNvPicPr>
            <a:picLocks noChangeAspect="1"/>
          </p:cNvPicPr>
          <p:nvPr/>
        </p:nvPicPr>
        <p:blipFill>
          <a:blip r:embed="rId3"/>
          <a:srcRect/>
          <a:stretch>
            <a:fillRect/>
          </a:stretch>
        </p:blipFill>
        <p:spPr>
          <a:xfrm>
            <a:off x="6699850" y="291879"/>
            <a:ext cx="1929800" cy="615894"/>
          </a:xfrm>
          <a:prstGeom prst="rect">
            <a:avLst/>
          </a:prstGeom>
        </p:spPr>
      </p:pic>
      <p:sp>
        <p:nvSpPr>
          <p:cNvPr id="5" name="TextBox 12">
            <a:extLst>
              <a:ext uri="{FF2B5EF4-FFF2-40B4-BE49-F238E27FC236}">
                <a16:creationId xmlns:a16="http://schemas.microsoft.com/office/drawing/2014/main" id="{65D27FC7-46B4-FBD4-AB0B-98F088A34F9E}"/>
              </a:ext>
            </a:extLst>
          </p:cNvPr>
          <p:cNvSpPr txBox="1"/>
          <p:nvPr/>
        </p:nvSpPr>
        <p:spPr>
          <a:xfrm>
            <a:off x="6109073" y="4858703"/>
            <a:ext cx="2213682" cy="140680"/>
          </a:xfrm>
          <a:prstGeom prst="rect">
            <a:avLst/>
          </a:prstGeom>
        </p:spPr>
        <p:txBody>
          <a:bodyPr lIns="0" tIns="0" rIns="0" bIns="0" rtlCol="0" anchor="t">
            <a:spAutoFit/>
          </a:bodyPr>
          <a:lstStyle/>
          <a:p>
            <a:pPr algn="r" defTabSz="457200">
              <a:lnSpc>
                <a:spcPts val="1155"/>
              </a:lnSpc>
              <a:buClrTx/>
            </a:pPr>
            <a:r>
              <a:rPr lang="en-US" sz="800" kern="1200" dirty="0">
                <a:solidFill>
                  <a:srgbClr val="58595B"/>
                </a:solidFill>
                <a:latin typeface="Metropolis" panose="00000500000000000000" pitchFamily="50" charset="0"/>
                <a:ea typeface="+mn-ea"/>
                <a:cs typeface="Metropolis" panose="020B0604020202020204" charset="0"/>
              </a:rPr>
              <a:t>© CareCloud, Inc. 2023 </a:t>
            </a:r>
          </a:p>
        </p:txBody>
      </p:sp>
      <p:sp>
        <p:nvSpPr>
          <p:cNvPr id="7" name="AutoShape 18">
            <a:extLst>
              <a:ext uri="{FF2B5EF4-FFF2-40B4-BE49-F238E27FC236}">
                <a16:creationId xmlns:a16="http://schemas.microsoft.com/office/drawing/2014/main" id="{7E42B99E-EA7D-FF3A-520B-6A2BD8116FCE}"/>
              </a:ext>
            </a:extLst>
          </p:cNvPr>
          <p:cNvSpPr/>
          <p:nvPr/>
        </p:nvSpPr>
        <p:spPr>
          <a:xfrm flipV="1">
            <a:off x="3395210" y="2604492"/>
            <a:ext cx="548640" cy="0"/>
          </a:xfrm>
          <a:prstGeom prst="line">
            <a:avLst/>
          </a:prstGeom>
          <a:ln w="66675" cap="flat">
            <a:solidFill>
              <a:srgbClr val="009BDE"/>
            </a:solidFill>
            <a:prstDash val="solid"/>
            <a:headEnd type="none" w="sm" len="sm"/>
            <a:tailEnd type="none" w="sm" len="sm"/>
          </a:ln>
        </p:spPr>
      </p:sp>
      <p:sp>
        <p:nvSpPr>
          <p:cNvPr id="6" name="Text Placeholder 5">
            <a:extLst>
              <a:ext uri="{FF2B5EF4-FFF2-40B4-BE49-F238E27FC236}">
                <a16:creationId xmlns:a16="http://schemas.microsoft.com/office/drawing/2014/main" id="{ECF454E4-B23D-0B0F-B4A6-0B6633D47AD8}"/>
              </a:ext>
            </a:extLst>
          </p:cNvPr>
          <p:cNvSpPr>
            <a:spLocks noGrp="1"/>
          </p:cNvSpPr>
          <p:nvPr>
            <p:ph type="body" sz="quarter" idx="11"/>
          </p:nvPr>
        </p:nvSpPr>
        <p:spPr>
          <a:xfrm>
            <a:off x="3395209" y="1878416"/>
            <a:ext cx="4871561" cy="699730"/>
          </a:xfrm>
        </p:spPr>
        <p:txBody>
          <a:bodyPr wrap="none" anchor="b" anchorCtr="0"/>
          <a:lstStyle/>
          <a:p>
            <a:r>
              <a:rPr lang="en-US" sz="4800" dirty="0"/>
              <a:t>Corporate Slides</a:t>
            </a:r>
          </a:p>
        </p:txBody>
      </p:sp>
      <p:sp>
        <p:nvSpPr>
          <p:cNvPr id="4" name="Slide Number Placeholder 3">
            <a:extLst>
              <a:ext uri="{FF2B5EF4-FFF2-40B4-BE49-F238E27FC236}">
                <a16:creationId xmlns:a16="http://schemas.microsoft.com/office/drawing/2014/main" id="{35FCBA35-1D61-624E-BB1F-FA15FD2AE467}"/>
              </a:ext>
            </a:extLst>
          </p:cNvPr>
          <p:cNvSpPr>
            <a:spLocks noGrp="1"/>
          </p:cNvSpPr>
          <p:nvPr>
            <p:ph type="sldNum" sz="quarter" idx="10"/>
          </p:nvPr>
        </p:nvSpPr>
        <p:spPr/>
        <p:txBody>
          <a:bodyPr/>
          <a:lstStyle/>
          <a:p>
            <a:fld id="{B6F15528-21DE-4FAA-801E-634DDDAF4B2B}" type="slidenum">
              <a:rPr lang="en-US" smtClean="0"/>
              <a:pPr/>
              <a:t>9</a:t>
            </a:fld>
            <a:endParaRPr lang="en-US" dirty="0"/>
          </a:p>
        </p:txBody>
      </p:sp>
    </p:spTree>
    <p:extLst>
      <p:ext uri="{BB962C8B-B14F-4D97-AF65-F5344CB8AC3E}">
        <p14:creationId xmlns:p14="http://schemas.microsoft.com/office/powerpoint/2010/main" val="3084530509"/>
      </p:ext>
    </p:extLst>
  </p:cSld>
  <p:clrMapOvr>
    <a:masterClrMapping/>
  </p:clrMapOvr>
  <p:transition spd="med">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CD853A5-479D-2AA4-6E9C-ECF408396F18}"/>
              </a:ext>
            </a:extLst>
          </p:cNvPr>
          <p:cNvSpPr>
            <a:spLocks noGrp="1"/>
          </p:cNvSpPr>
          <p:nvPr>
            <p:ph type="body" sz="quarter" idx="11"/>
          </p:nvPr>
        </p:nvSpPr>
        <p:spPr>
          <a:xfrm>
            <a:off x="514351" y="2337230"/>
            <a:ext cx="6656849" cy="571500"/>
          </a:xfrm>
        </p:spPr>
        <p:txBody>
          <a:bodyPr/>
          <a:lstStyle/>
          <a:p>
            <a:pPr>
              <a:lnSpc>
                <a:spcPts val="5000"/>
              </a:lnSpc>
            </a:pPr>
            <a:r>
              <a:rPr lang="en-US" sz="4000" dirty="0">
                <a:solidFill>
                  <a:schemeClr val="tx1"/>
                </a:solidFill>
              </a:rPr>
              <a:t>CARECLOUD OVERVIEW</a:t>
            </a:r>
          </a:p>
        </p:txBody>
      </p:sp>
      <p:sp>
        <p:nvSpPr>
          <p:cNvPr id="3" name="Slide Number Placeholder 2">
            <a:extLst>
              <a:ext uri="{FF2B5EF4-FFF2-40B4-BE49-F238E27FC236}">
                <a16:creationId xmlns:a16="http://schemas.microsoft.com/office/drawing/2014/main" id="{DD4C9D2D-06FA-2875-8BDE-2DA92FC50274}"/>
              </a:ext>
            </a:extLst>
          </p:cNvPr>
          <p:cNvSpPr>
            <a:spLocks noGrp="1"/>
          </p:cNvSpPr>
          <p:nvPr>
            <p:ph type="sldNum" sz="quarter" idx="10"/>
          </p:nvPr>
        </p:nvSpPr>
        <p:spPr/>
        <p:txBody>
          <a:bodyPr/>
          <a:lstStyle/>
          <a:p>
            <a:fld id="{7AD7BA39-CD1C-4FBC-AA7C-BA7CC4082953}" type="slidenum">
              <a:rPr lang="en-US" smtClean="0">
                <a:solidFill>
                  <a:schemeClr val="bg1"/>
                </a:solidFill>
              </a:rPr>
              <a:pPr/>
              <a:t>10</a:t>
            </a:fld>
            <a:endParaRPr lang="en-US" dirty="0">
              <a:solidFill>
                <a:schemeClr val="bg1"/>
              </a:solidFill>
            </a:endParaRPr>
          </a:p>
        </p:txBody>
      </p:sp>
    </p:spTree>
    <p:extLst>
      <p:ext uri="{BB962C8B-B14F-4D97-AF65-F5344CB8AC3E}">
        <p14:creationId xmlns:p14="http://schemas.microsoft.com/office/powerpoint/2010/main" val="894351566"/>
      </p:ext>
    </p:extLst>
  </p:cSld>
  <p:clrMapOvr>
    <a:masterClrMapping/>
  </p:clrMapOvr>
  <p:transition spd="med">
    <p:pull/>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0" name="Straight Connector 29">
            <a:extLst>
              <a:ext uri="{FF2B5EF4-FFF2-40B4-BE49-F238E27FC236}">
                <a16:creationId xmlns:a16="http://schemas.microsoft.com/office/drawing/2014/main" id="{88134198-5C1E-739E-1B03-0664DC4317C8}"/>
              </a:ext>
            </a:extLst>
          </p:cNvPr>
          <p:cNvCxnSpPr/>
          <p:nvPr/>
        </p:nvCxnSpPr>
        <p:spPr>
          <a:xfrm>
            <a:off x="0" y="0"/>
            <a:ext cx="4572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grpSp>
        <p:nvGrpSpPr>
          <p:cNvPr id="2" name="Group 2"/>
          <p:cNvGrpSpPr/>
          <p:nvPr/>
        </p:nvGrpSpPr>
        <p:grpSpPr>
          <a:xfrm>
            <a:off x="514350" y="2692257"/>
            <a:ext cx="1855590" cy="1708604"/>
            <a:chOff x="0" y="10688"/>
            <a:chExt cx="977430" cy="900005"/>
          </a:xfrm>
        </p:grpSpPr>
        <p:sp>
          <p:nvSpPr>
            <p:cNvPr id="3" name="Freeform 3"/>
            <p:cNvSpPr/>
            <p:nvPr/>
          </p:nvSpPr>
          <p:spPr>
            <a:xfrm>
              <a:off x="0" y="10688"/>
              <a:ext cx="968337" cy="900005"/>
            </a:xfrm>
            <a:custGeom>
              <a:avLst/>
              <a:gdLst/>
              <a:ahLst/>
              <a:cxnLst/>
              <a:rect l="l" t="t" r="r" b="b"/>
              <a:pathLst>
                <a:path w="968337" h="1062439">
                  <a:moveTo>
                    <a:pt x="107391" y="0"/>
                  </a:moveTo>
                  <a:lnTo>
                    <a:pt x="860946" y="0"/>
                  </a:lnTo>
                  <a:cubicBezTo>
                    <a:pt x="889428" y="0"/>
                    <a:pt x="916743" y="11314"/>
                    <a:pt x="936883" y="31454"/>
                  </a:cubicBezTo>
                  <a:cubicBezTo>
                    <a:pt x="957022" y="51594"/>
                    <a:pt x="968337" y="78909"/>
                    <a:pt x="968337" y="107391"/>
                  </a:cubicBezTo>
                  <a:lnTo>
                    <a:pt x="968337" y="955048"/>
                  </a:lnTo>
                  <a:cubicBezTo>
                    <a:pt x="968337" y="983530"/>
                    <a:pt x="957022" y="1010845"/>
                    <a:pt x="936883" y="1030985"/>
                  </a:cubicBezTo>
                  <a:cubicBezTo>
                    <a:pt x="916743" y="1051124"/>
                    <a:pt x="889428" y="1062439"/>
                    <a:pt x="860946" y="1062439"/>
                  </a:cubicBezTo>
                  <a:lnTo>
                    <a:pt x="107391" y="1062439"/>
                  </a:lnTo>
                  <a:cubicBezTo>
                    <a:pt x="78909" y="1062439"/>
                    <a:pt x="51594" y="1051124"/>
                    <a:pt x="31454" y="1030985"/>
                  </a:cubicBezTo>
                  <a:cubicBezTo>
                    <a:pt x="11314" y="1010845"/>
                    <a:pt x="0" y="983530"/>
                    <a:pt x="0" y="955048"/>
                  </a:cubicBezTo>
                  <a:lnTo>
                    <a:pt x="0" y="107391"/>
                  </a:lnTo>
                  <a:cubicBezTo>
                    <a:pt x="0" y="78909"/>
                    <a:pt x="11314" y="51594"/>
                    <a:pt x="31454" y="31454"/>
                  </a:cubicBezTo>
                  <a:cubicBezTo>
                    <a:pt x="51594" y="11314"/>
                    <a:pt x="78909" y="0"/>
                    <a:pt x="107391" y="0"/>
                  </a:cubicBezTo>
                  <a:close/>
                </a:path>
              </a:pathLst>
            </a:custGeom>
            <a:solidFill>
              <a:srgbClr val="E8F6FD"/>
            </a:solidFill>
            <a:effectLst>
              <a:outerShdw blurRad="50800" dist="38100" dir="5400000" algn="t" rotWithShape="0">
                <a:srgbClr val="444445">
                  <a:alpha val="40000"/>
                </a:srgbClr>
              </a:outerShdw>
            </a:effectLst>
          </p:spPr>
        </p:sp>
        <p:sp>
          <p:nvSpPr>
            <p:cNvPr id="4" name="TextBox 4"/>
            <p:cNvSpPr txBox="1"/>
            <p:nvPr/>
          </p:nvSpPr>
          <p:spPr>
            <a:xfrm>
              <a:off x="0" y="133864"/>
              <a:ext cx="977430" cy="776828"/>
            </a:xfrm>
            <a:prstGeom prst="rect">
              <a:avLst/>
            </a:prstGeom>
          </p:spPr>
          <p:txBody>
            <a:bodyPr lIns="25400" tIns="25400" rIns="25400" bIns="25400" rtlCol="0" anchor="ctr"/>
            <a:lstStyle/>
            <a:p>
              <a:pPr algn="ctr">
                <a:lnSpc>
                  <a:spcPts val="1155"/>
                </a:lnSpc>
              </a:pPr>
              <a:endParaRPr sz="700" dirty="0">
                <a:latin typeface="Metropolis" panose="00000500000000000000" pitchFamily="50" charset="0"/>
                <a:cs typeface="Metropolis" panose="020B0604020202020204" charset="0"/>
              </a:endParaRPr>
            </a:p>
            <a:p>
              <a:pPr algn="ctr">
                <a:lnSpc>
                  <a:spcPts val="1155"/>
                </a:lnSpc>
              </a:pPr>
              <a:endParaRPr sz="700" dirty="0">
                <a:latin typeface="Metropolis" panose="00000500000000000000" pitchFamily="50" charset="0"/>
                <a:cs typeface="Metropolis" panose="020B0604020202020204" charset="0"/>
              </a:endParaRPr>
            </a:p>
            <a:p>
              <a:pPr algn="ctr">
                <a:lnSpc>
                  <a:spcPts val="1155"/>
                </a:lnSpc>
              </a:pPr>
              <a:endParaRPr sz="700" dirty="0">
                <a:latin typeface="Metropolis" panose="00000500000000000000" pitchFamily="50" charset="0"/>
                <a:cs typeface="Metropolis" panose="020B0604020202020204" charset="0"/>
              </a:endParaRPr>
            </a:p>
            <a:p>
              <a:pPr algn="ctr">
                <a:lnSpc>
                  <a:spcPts val="1375"/>
                </a:lnSpc>
              </a:pPr>
              <a:r>
                <a:rPr lang="en-US" sz="1200" dirty="0">
                  <a:solidFill>
                    <a:srgbClr val="289AD6"/>
                  </a:solidFill>
                  <a:latin typeface="Metropolis Extra Bold" panose="00000900000000000000" pitchFamily="50" charset="0"/>
                  <a:cs typeface="Metropolis" panose="020B0604020202020204" charset="0"/>
                </a:rPr>
                <a:t>$6 Billion</a:t>
              </a:r>
            </a:p>
            <a:p>
              <a:pPr algn="ctr">
                <a:lnSpc>
                  <a:spcPts val="1045"/>
                </a:lnSpc>
              </a:pPr>
              <a:endParaRPr lang="en-US" sz="800" dirty="0">
                <a:solidFill>
                  <a:srgbClr val="444445"/>
                </a:solidFill>
                <a:latin typeface="Metropolis" panose="00000500000000000000" pitchFamily="50" charset="0"/>
                <a:cs typeface="Metropolis" panose="020B0604020202020204" charset="0"/>
              </a:endParaRPr>
            </a:p>
            <a:p>
              <a:pPr algn="ctr">
                <a:lnSpc>
                  <a:spcPts val="1045"/>
                </a:lnSpc>
              </a:pPr>
              <a:r>
                <a:rPr lang="en-US" sz="750" dirty="0">
                  <a:solidFill>
                    <a:srgbClr val="444445"/>
                  </a:solidFill>
                  <a:latin typeface="Metropolis" panose="00000500000000000000" pitchFamily="50" charset="0"/>
                  <a:cs typeface="Metropolis" panose="020B0604020202020204" charset="0"/>
                </a:rPr>
                <a:t>Powering healthcare transactions at scale including $6 billion in insurance claims &amp; patients' receivables​</a:t>
              </a:r>
            </a:p>
            <a:p>
              <a:pPr algn="ctr">
                <a:lnSpc>
                  <a:spcPts val="1045"/>
                </a:lnSpc>
              </a:pPr>
              <a:endParaRPr lang="en-US" sz="950" dirty="0">
                <a:solidFill>
                  <a:srgbClr val="444445"/>
                </a:solidFill>
                <a:latin typeface="Metropolis" panose="00000500000000000000" pitchFamily="50" charset="0"/>
                <a:cs typeface="Metropolis" panose="020B0604020202020204" charset="0"/>
              </a:endParaRPr>
            </a:p>
          </p:txBody>
        </p:sp>
      </p:grpSp>
      <p:grpSp>
        <p:nvGrpSpPr>
          <p:cNvPr id="5" name="Group 5"/>
          <p:cNvGrpSpPr/>
          <p:nvPr/>
        </p:nvGrpSpPr>
        <p:grpSpPr>
          <a:xfrm>
            <a:off x="4639551" y="2672193"/>
            <a:ext cx="1838327" cy="1807391"/>
            <a:chOff x="0" y="119"/>
            <a:chExt cx="968337" cy="952041"/>
          </a:xfrm>
        </p:grpSpPr>
        <p:sp>
          <p:nvSpPr>
            <p:cNvPr id="6" name="Freeform 6"/>
            <p:cNvSpPr/>
            <p:nvPr/>
          </p:nvSpPr>
          <p:spPr>
            <a:xfrm>
              <a:off x="0" y="10688"/>
              <a:ext cx="968337" cy="900006"/>
            </a:xfrm>
            <a:custGeom>
              <a:avLst/>
              <a:gdLst/>
              <a:ahLst/>
              <a:cxnLst/>
              <a:rect l="l" t="t" r="r" b="b"/>
              <a:pathLst>
                <a:path w="968337" h="1062439">
                  <a:moveTo>
                    <a:pt x="107391" y="0"/>
                  </a:moveTo>
                  <a:lnTo>
                    <a:pt x="860946" y="0"/>
                  </a:lnTo>
                  <a:cubicBezTo>
                    <a:pt x="889428" y="0"/>
                    <a:pt x="916743" y="11314"/>
                    <a:pt x="936883" y="31454"/>
                  </a:cubicBezTo>
                  <a:cubicBezTo>
                    <a:pt x="957022" y="51594"/>
                    <a:pt x="968337" y="78909"/>
                    <a:pt x="968337" y="107391"/>
                  </a:cubicBezTo>
                  <a:lnTo>
                    <a:pt x="968337" y="955048"/>
                  </a:lnTo>
                  <a:cubicBezTo>
                    <a:pt x="968337" y="983530"/>
                    <a:pt x="957022" y="1010845"/>
                    <a:pt x="936883" y="1030985"/>
                  </a:cubicBezTo>
                  <a:cubicBezTo>
                    <a:pt x="916743" y="1051124"/>
                    <a:pt x="889428" y="1062439"/>
                    <a:pt x="860946" y="1062439"/>
                  </a:cubicBezTo>
                  <a:lnTo>
                    <a:pt x="107391" y="1062439"/>
                  </a:lnTo>
                  <a:cubicBezTo>
                    <a:pt x="78909" y="1062439"/>
                    <a:pt x="51594" y="1051124"/>
                    <a:pt x="31454" y="1030985"/>
                  </a:cubicBezTo>
                  <a:cubicBezTo>
                    <a:pt x="11314" y="1010845"/>
                    <a:pt x="0" y="983530"/>
                    <a:pt x="0" y="955048"/>
                  </a:cubicBezTo>
                  <a:lnTo>
                    <a:pt x="0" y="107391"/>
                  </a:lnTo>
                  <a:cubicBezTo>
                    <a:pt x="0" y="78909"/>
                    <a:pt x="11314" y="51594"/>
                    <a:pt x="31454" y="31454"/>
                  </a:cubicBezTo>
                  <a:cubicBezTo>
                    <a:pt x="51594" y="11314"/>
                    <a:pt x="78909" y="0"/>
                    <a:pt x="107391" y="0"/>
                  </a:cubicBezTo>
                  <a:close/>
                </a:path>
              </a:pathLst>
            </a:custGeom>
            <a:solidFill>
              <a:srgbClr val="E8F6FD"/>
            </a:solidFill>
            <a:effectLst>
              <a:outerShdw blurRad="50800" dist="38100" dir="5400000" algn="t" rotWithShape="0">
                <a:prstClr val="black">
                  <a:alpha val="40000"/>
                </a:prstClr>
              </a:outerShdw>
            </a:effectLst>
          </p:spPr>
        </p:sp>
        <p:sp>
          <p:nvSpPr>
            <p:cNvPr id="7" name="TextBox 7"/>
            <p:cNvSpPr txBox="1"/>
            <p:nvPr/>
          </p:nvSpPr>
          <p:spPr>
            <a:xfrm>
              <a:off x="0" y="119"/>
              <a:ext cx="968022" cy="952041"/>
            </a:xfrm>
            <a:prstGeom prst="rect">
              <a:avLst/>
            </a:prstGeom>
          </p:spPr>
          <p:txBody>
            <a:bodyPr lIns="25400" tIns="25400" rIns="25400" bIns="25400" rtlCol="0" anchor="ctr"/>
            <a:lstStyle/>
            <a:p>
              <a:pPr algn="ctr">
                <a:lnSpc>
                  <a:spcPts val="1155"/>
                </a:lnSpc>
              </a:pPr>
              <a:endParaRPr sz="700" dirty="0">
                <a:latin typeface="Metropolis" panose="00000500000000000000" pitchFamily="50" charset="0"/>
                <a:cs typeface="Metropolis" panose="020B0604020202020204" charset="0"/>
              </a:endParaRPr>
            </a:p>
            <a:p>
              <a:pPr algn="ctr">
                <a:lnSpc>
                  <a:spcPts val="1155"/>
                </a:lnSpc>
              </a:pPr>
              <a:endParaRPr sz="700" dirty="0">
                <a:latin typeface="Metropolis" panose="00000500000000000000" pitchFamily="50" charset="0"/>
                <a:cs typeface="Metropolis" panose="020B0604020202020204" charset="0"/>
              </a:endParaRPr>
            </a:p>
            <a:p>
              <a:pPr algn="ctr">
                <a:lnSpc>
                  <a:spcPts val="1155"/>
                </a:lnSpc>
              </a:pPr>
              <a:endParaRPr sz="700" dirty="0">
                <a:latin typeface="Metropolis" panose="00000500000000000000" pitchFamily="50" charset="0"/>
                <a:cs typeface="Metropolis" panose="020B0604020202020204" charset="0"/>
              </a:endParaRPr>
            </a:p>
            <a:p>
              <a:pPr algn="ctr">
                <a:lnSpc>
                  <a:spcPts val="1375"/>
                </a:lnSpc>
              </a:pPr>
              <a:r>
                <a:rPr lang="en-US" sz="1200" dirty="0">
                  <a:solidFill>
                    <a:srgbClr val="289AD6"/>
                  </a:solidFill>
                  <a:latin typeface="Metropolis Extra Bold" panose="00000900000000000000" pitchFamily="50" charset="0"/>
                  <a:cs typeface="Metropolis" panose="020B0604020202020204" charset="0"/>
                </a:rPr>
                <a:t>40,000 Providers</a:t>
              </a:r>
            </a:p>
            <a:p>
              <a:pPr algn="ctr">
                <a:lnSpc>
                  <a:spcPts val="1045"/>
                </a:lnSpc>
              </a:pPr>
              <a:endParaRPr lang="en-US" sz="800" dirty="0">
                <a:solidFill>
                  <a:srgbClr val="444445"/>
                </a:solidFill>
                <a:latin typeface="Metropolis" panose="00000500000000000000" pitchFamily="50" charset="0"/>
                <a:cs typeface="Metropolis" panose="020B0604020202020204" charset="0"/>
              </a:endParaRPr>
            </a:p>
            <a:p>
              <a:pPr algn="ctr">
                <a:lnSpc>
                  <a:spcPts val="1045"/>
                </a:lnSpc>
              </a:pPr>
              <a:r>
                <a:rPr lang="en-US" sz="750" dirty="0">
                  <a:solidFill>
                    <a:srgbClr val="444445"/>
                  </a:solidFill>
                  <a:latin typeface="Metropolis" panose="00000500000000000000" pitchFamily="50" charset="0"/>
                  <a:cs typeface="Metropolis" panose="020B0604020202020204" charset="0"/>
                </a:rPr>
                <a:t>Approx. 40,000 providers leverage our products and services in 80 medical </a:t>
              </a:r>
            </a:p>
            <a:p>
              <a:pPr algn="ctr">
                <a:lnSpc>
                  <a:spcPts val="1045"/>
                </a:lnSpc>
              </a:pPr>
              <a:r>
                <a:rPr lang="en-US" sz="750" dirty="0">
                  <a:solidFill>
                    <a:srgbClr val="444445"/>
                  </a:solidFill>
                  <a:latin typeface="Metropolis" panose="00000500000000000000" pitchFamily="50" charset="0"/>
                  <a:cs typeface="Metropolis" panose="020B0604020202020204" charset="0"/>
                </a:rPr>
                <a:t>specialties​</a:t>
              </a:r>
            </a:p>
          </p:txBody>
        </p:sp>
      </p:grpSp>
      <p:grpSp>
        <p:nvGrpSpPr>
          <p:cNvPr id="8" name="Group 8"/>
          <p:cNvGrpSpPr/>
          <p:nvPr/>
        </p:nvGrpSpPr>
        <p:grpSpPr>
          <a:xfrm>
            <a:off x="2576951" y="2692255"/>
            <a:ext cx="1855588" cy="1807390"/>
            <a:chOff x="0" y="26405"/>
            <a:chExt cx="977429" cy="952041"/>
          </a:xfrm>
        </p:grpSpPr>
        <p:sp>
          <p:nvSpPr>
            <p:cNvPr id="9" name="Freeform 9"/>
            <p:cNvSpPr/>
            <p:nvPr/>
          </p:nvSpPr>
          <p:spPr>
            <a:xfrm>
              <a:off x="0" y="26405"/>
              <a:ext cx="968337" cy="900006"/>
            </a:xfrm>
            <a:custGeom>
              <a:avLst/>
              <a:gdLst/>
              <a:ahLst/>
              <a:cxnLst/>
              <a:rect l="l" t="t" r="r" b="b"/>
              <a:pathLst>
                <a:path w="968337" h="1062439">
                  <a:moveTo>
                    <a:pt x="107391" y="0"/>
                  </a:moveTo>
                  <a:lnTo>
                    <a:pt x="860946" y="0"/>
                  </a:lnTo>
                  <a:cubicBezTo>
                    <a:pt x="889428" y="0"/>
                    <a:pt x="916743" y="11314"/>
                    <a:pt x="936883" y="31454"/>
                  </a:cubicBezTo>
                  <a:cubicBezTo>
                    <a:pt x="957022" y="51594"/>
                    <a:pt x="968337" y="78909"/>
                    <a:pt x="968337" y="107391"/>
                  </a:cubicBezTo>
                  <a:lnTo>
                    <a:pt x="968337" y="955048"/>
                  </a:lnTo>
                  <a:cubicBezTo>
                    <a:pt x="968337" y="983530"/>
                    <a:pt x="957022" y="1010845"/>
                    <a:pt x="936883" y="1030985"/>
                  </a:cubicBezTo>
                  <a:cubicBezTo>
                    <a:pt x="916743" y="1051124"/>
                    <a:pt x="889428" y="1062439"/>
                    <a:pt x="860946" y="1062439"/>
                  </a:cubicBezTo>
                  <a:lnTo>
                    <a:pt x="107391" y="1062439"/>
                  </a:lnTo>
                  <a:cubicBezTo>
                    <a:pt x="78909" y="1062439"/>
                    <a:pt x="51594" y="1051124"/>
                    <a:pt x="31454" y="1030985"/>
                  </a:cubicBezTo>
                  <a:cubicBezTo>
                    <a:pt x="11314" y="1010845"/>
                    <a:pt x="0" y="983530"/>
                    <a:pt x="0" y="955048"/>
                  </a:cubicBezTo>
                  <a:lnTo>
                    <a:pt x="0" y="107391"/>
                  </a:lnTo>
                  <a:cubicBezTo>
                    <a:pt x="0" y="78909"/>
                    <a:pt x="11314" y="51594"/>
                    <a:pt x="31454" y="31454"/>
                  </a:cubicBezTo>
                  <a:cubicBezTo>
                    <a:pt x="51594" y="11314"/>
                    <a:pt x="78909" y="0"/>
                    <a:pt x="107391" y="0"/>
                  </a:cubicBezTo>
                  <a:close/>
                </a:path>
              </a:pathLst>
            </a:custGeom>
            <a:solidFill>
              <a:srgbClr val="289AD6"/>
            </a:solidFill>
            <a:effectLst>
              <a:outerShdw blurRad="50800" dist="38100" dir="5400000" algn="t" rotWithShape="0">
                <a:srgbClr val="444445">
                  <a:alpha val="40000"/>
                </a:srgbClr>
              </a:outerShdw>
            </a:effectLst>
          </p:spPr>
        </p:sp>
        <p:sp>
          <p:nvSpPr>
            <p:cNvPr id="10" name="TextBox 10"/>
            <p:cNvSpPr txBox="1"/>
            <p:nvPr/>
          </p:nvSpPr>
          <p:spPr>
            <a:xfrm>
              <a:off x="0" y="26405"/>
              <a:ext cx="977429" cy="952041"/>
            </a:xfrm>
            <a:prstGeom prst="rect">
              <a:avLst/>
            </a:prstGeom>
          </p:spPr>
          <p:txBody>
            <a:bodyPr lIns="25400" tIns="25400" rIns="25400" bIns="25400" rtlCol="0" anchor="ctr"/>
            <a:lstStyle/>
            <a:p>
              <a:pPr algn="ctr">
                <a:lnSpc>
                  <a:spcPts val="1155"/>
                </a:lnSpc>
              </a:pPr>
              <a:endParaRPr sz="700" dirty="0">
                <a:latin typeface="Metropolis" panose="00000500000000000000" pitchFamily="50" charset="0"/>
                <a:cs typeface="Metropolis" panose="020B0604020202020204" charset="0"/>
              </a:endParaRPr>
            </a:p>
            <a:p>
              <a:pPr algn="ctr">
                <a:lnSpc>
                  <a:spcPts val="1155"/>
                </a:lnSpc>
              </a:pPr>
              <a:endParaRPr sz="700" dirty="0">
                <a:latin typeface="Metropolis" panose="00000500000000000000" pitchFamily="50" charset="0"/>
                <a:cs typeface="Metropolis" panose="020B0604020202020204" charset="0"/>
              </a:endParaRPr>
            </a:p>
            <a:p>
              <a:pPr algn="ctr">
                <a:lnSpc>
                  <a:spcPts val="1155"/>
                </a:lnSpc>
              </a:pPr>
              <a:endParaRPr sz="700" dirty="0">
                <a:latin typeface="Metropolis" panose="00000500000000000000" pitchFamily="50" charset="0"/>
                <a:cs typeface="Metropolis" panose="020B0604020202020204" charset="0"/>
              </a:endParaRPr>
            </a:p>
            <a:p>
              <a:pPr algn="ctr">
                <a:lnSpc>
                  <a:spcPts val="1375"/>
                </a:lnSpc>
              </a:pPr>
              <a:r>
                <a:rPr lang="en-US" sz="1200" dirty="0">
                  <a:solidFill>
                    <a:schemeClr val="bg1"/>
                  </a:solidFill>
                  <a:latin typeface="Metropolis Extra Bold" panose="00000900000000000000" pitchFamily="50" charset="0"/>
                  <a:cs typeface="Metropolis" panose="020B0604020202020204" charset="0"/>
                </a:rPr>
                <a:t>3,800 Employees</a:t>
              </a:r>
            </a:p>
            <a:p>
              <a:pPr algn="ctr">
                <a:lnSpc>
                  <a:spcPts val="1045"/>
                </a:lnSpc>
              </a:pPr>
              <a:endParaRPr lang="en-US" sz="800" dirty="0">
                <a:solidFill>
                  <a:srgbClr val="FFFFFF"/>
                </a:solidFill>
                <a:latin typeface="Metropolis" panose="00000500000000000000" pitchFamily="50" charset="0"/>
                <a:cs typeface="Metropolis" panose="020B0604020202020204" charset="0"/>
              </a:endParaRPr>
            </a:p>
            <a:p>
              <a:pPr algn="ctr">
                <a:lnSpc>
                  <a:spcPts val="1045"/>
                </a:lnSpc>
              </a:pPr>
              <a:r>
                <a:rPr lang="en-US" sz="750" dirty="0">
                  <a:solidFill>
                    <a:srgbClr val="FFFFFF"/>
                  </a:solidFill>
                  <a:latin typeface="Metropolis" panose="00000500000000000000" pitchFamily="50" charset="0"/>
                  <a:cs typeface="Metropolis" panose="020B0604020202020204" charset="0"/>
                </a:rPr>
                <a:t>3,800 global employees with more than 400 research and development and information technology staff members​</a:t>
              </a:r>
            </a:p>
          </p:txBody>
        </p:sp>
      </p:grpSp>
      <p:grpSp>
        <p:nvGrpSpPr>
          <p:cNvPr id="12" name="Group 12"/>
          <p:cNvGrpSpPr/>
          <p:nvPr/>
        </p:nvGrpSpPr>
        <p:grpSpPr>
          <a:xfrm>
            <a:off x="6687718" y="514350"/>
            <a:ext cx="1838327" cy="1708829"/>
            <a:chOff x="0" y="0"/>
            <a:chExt cx="968337" cy="900124"/>
          </a:xfrm>
        </p:grpSpPr>
        <p:sp>
          <p:nvSpPr>
            <p:cNvPr id="13" name="Freeform 13"/>
            <p:cNvSpPr/>
            <p:nvPr/>
          </p:nvSpPr>
          <p:spPr>
            <a:xfrm>
              <a:off x="0" y="0"/>
              <a:ext cx="968337" cy="900124"/>
            </a:xfrm>
            <a:custGeom>
              <a:avLst/>
              <a:gdLst/>
              <a:ahLst/>
              <a:cxnLst/>
              <a:rect l="l" t="t" r="r" b="b"/>
              <a:pathLst>
                <a:path w="968337" h="1062439">
                  <a:moveTo>
                    <a:pt x="107391" y="0"/>
                  </a:moveTo>
                  <a:lnTo>
                    <a:pt x="860946" y="0"/>
                  </a:lnTo>
                  <a:cubicBezTo>
                    <a:pt x="889428" y="0"/>
                    <a:pt x="916743" y="11314"/>
                    <a:pt x="936883" y="31454"/>
                  </a:cubicBezTo>
                  <a:cubicBezTo>
                    <a:pt x="957022" y="51594"/>
                    <a:pt x="968337" y="78909"/>
                    <a:pt x="968337" y="107391"/>
                  </a:cubicBezTo>
                  <a:lnTo>
                    <a:pt x="968337" y="955048"/>
                  </a:lnTo>
                  <a:cubicBezTo>
                    <a:pt x="968337" y="983530"/>
                    <a:pt x="957022" y="1010845"/>
                    <a:pt x="936883" y="1030985"/>
                  </a:cubicBezTo>
                  <a:cubicBezTo>
                    <a:pt x="916743" y="1051124"/>
                    <a:pt x="889428" y="1062439"/>
                    <a:pt x="860946" y="1062439"/>
                  </a:cubicBezTo>
                  <a:lnTo>
                    <a:pt x="107391" y="1062439"/>
                  </a:lnTo>
                  <a:cubicBezTo>
                    <a:pt x="78909" y="1062439"/>
                    <a:pt x="51594" y="1051124"/>
                    <a:pt x="31454" y="1030985"/>
                  </a:cubicBezTo>
                  <a:cubicBezTo>
                    <a:pt x="11314" y="1010845"/>
                    <a:pt x="0" y="983530"/>
                    <a:pt x="0" y="955048"/>
                  </a:cubicBezTo>
                  <a:lnTo>
                    <a:pt x="0" y="107391"/>
                  </a:lnTo>
                  <a:cubicBezTo>
                    <a:pt x="0" y="78909"/>
                    <a:pt x="11314" y="51594"/>
                    <a:pt x="31454" y="31454"/>
                  </a:cubicBezTo>
                  <a:cubicBezTo>
                    <a:pt x="51594" y="11314"/>
                    <a:pt x="78909" y="0"/>
                    <a:pt x="107391" y="0"/>
                  </a:cubicBezTo>
                  <a:close/>
                </a:path>
              </a:pathLst>
            </a:custGeom>
            <a:solidFill>
              <a:srgbClr val="E8F6FD"/>
            </a:solidFill>
            <a:effectLst>
              <a:outerShdw blurRad="50800" dist="38100" dir="5400000" algn="t" rotWithShape="0">
                <a:srgbClr val="444445">
                  <a:alpha val="40000"/>
                </a:srgbClr>
              </a:outerShdw>
            </a:effectLst>
          </p:spPr>
        </p:sp>
        <p:sp>
          <p:nvSpPr>
            <p:cNvPr id="14" name="TextBox 14"/>
            <p:cNvSpPr txBox="1"/>
            <p:nvPr/>
          </p:nvSpPr>
          <p:spPr>
            <a:xfrm>
              <a:off x="0" y="8740"/>
              <a:ext cx="949207" cy="891384"/>
            </a:xfrm>
            <a:prstGeom prst="rect">
              <a:avLst/>
            </a:prstGeom>
          </p:spPr>
          <p:txBody>
            <a:bodyPr lIns="25400" tIns="25400" rIns="25400" bIns="25400" rtlCol="0" anchor="ctr"/>
            <a:lstStyle/>
            <a:p>
              <a:pPr algn="ctr">
                <a:lnSpc>
                  <a:spcPts val="1155"/>
                </a:lnSpc>
              </a:pPr>
              <a:endParaRPr sz="700" dirty="0">
                <a:latin typeface="Metropolis" panose="00000500000000000000" pitchFamily="50" charset="0"/>
                <a:cs typeface="Metropolis" panose="020B0604020202020204" charset="0"/>
              </a:endParaRPr>
            </a:p>
            <a:p>
              <a:pPr algn="ctr">
                <a:lnSpc>
                  <a:spcPts val="1155"/>
                </a:lnSpc>
              </a:pPr>
              <a:endParaRPr sz="700" dirty="0">
                <a:latin typeface="Metropolis" panose="00000500000000000000" pitchFamily="50" charset="0"/>
                <a:cs typeface="Metropolis" panose="020B0604020202020204" charset="0"/>
              </a:endParaRPr>
            </a:p>
            <a:p>
              <a:pPr algn="ctr">
                <a:lnSpc>
                  <a:spcPts val="1155"/>
                </a:lnSpc>
              </a:pPr>
              <a:endParaRPr sz="700" dirty="0">
                <a:latin typeface="Metropolis" panose="00000500000000000000" pitchFamily="50" charset="0"/>
                <a:cs typeface="Metropolis" panose="020B0604020202020204" charset="0"/>
              </a:endParaRPr>
            </a:p>
            <a:p>
              <a:pPr algn="ctr">
                <a:lnSpc>
                  <a:spcPts val="1375"/>
                </a:lnSpc>
              </a:pPr>
              <a:endParaRPr sz="700" dirty="0">
                <a:latin typeface="Metropolis" panose="00000500000000000000" pitchFamily="50" charset="0"/>
                <a:cs typeface="Metropolis" panose="020B0604020202020204" charset="0"/>
              </a:endParaRPr>
            </a:p>
            <a:p>
              <a:pPr algn="ctr">
                <a:lnSpc>
                  <a:spcPts val="1375"/>
                </a:lnSpc>
              </a:pPr>
              <a:r>
                <a:rPr lang="en-US" sz="1200" dirty="0">
                  <a:solidFill>
                    <a:srgbClr val="289AD6"/>
                  </a:solidFill>
                  <a:latin typeface="Metropolis Extra Bold" panose="00000900000000000000" pitchFamily="50" charset="0"/>
                  <a:cs typeface="Metropolis" panose="020B0604020202020204" charset="0"/>
                </a:rPr>
                <a:t>Industry Leaders</a:t>
              </a:r>
            </a:p>
            <a:p>
              <a:pPr algn="ctr">
                <a:lnSpc>
                  <a:spcPts val="1045"/>
                </a:lnSpc>
              </a:pPr>
              <a:endParaRPr lang="en-US" sz="800" dirty="0">
                <a:solidFill>
                  <a:srgbClr val="444445"/>
                </a:solidFill>
                <a:latin typeface="Metropolis" panose="00000500000000000000" pitchFamily="50" charset="0"/>
                <a:cs typeface="Metropolis" panose="020B0604020202020204" charset="0"/>
              </a:endParaRPr>
            </a:p>
            <a:p>
              <a:pPr algn="ctr">
                <a:lnSpc>
                  <a:spcPts val="1045"/>
                </a:lnSpc>
              </a:pPr>
              <a:r>
                <a:rPr lang="en-US" sz="750" dirty="0">
                  <a:solidFill>
                    <a:srgbClr val="444445"/>
                  </a:solidFill>
                  <a:latin typeface="Metropolis" panose="00000500000000000000" pitchFamily="50" charset="0"/>
                  <a:cs typeface="Metropolis" panose="020B0604020202020204" charset="0"/>
                </a:rPr>
                <a:t>Industry leading software platforms across clinical, financial and patient </a:t>
              </a:r>
            </a:p>
            <a:p>
              <a:pPr algn="ctr">
                <a:lnSpc>
                  <a:spcPts val="1045"/>
                </a:lnSpc>
              </a:pPr>
              <a:r>
                <a:rPr lang="en-US" sz="750" dirty="0">
                  <a:solidFill>
                    <a:srgbClr val="444445"/>
                  </a:solidFill>
                  <a:latin typeface="Metropolis" panose="00000500000000000000" pitchFamily="50" charset="0"/>
                  <a:cs typeface="Metropolis" panose="020B0604020202020204" charset="0"/>
                </a:rPr>
                <a:t>experience​</a:t>
              </a:r>
            </a:p>
            <a:p>
              <a:pPr algn="ctr">
                <a:lnSpc>
                  <a:spcPts val="1045"/>
                </a:lnSpc>
              </a:pPr>
              <a:endParaRPr lang="en-US" sz="950" dirty="0">
                <a:solidFill>
                  <a:srgbClr val="444445"/>
                </a:solidFill>
                <a:latin typeface="Metropolis" panose="00000500000000000000" pitchFamily="50" charset="0"/>
                <a:cs typeface="Metropolis" panose="020B0604020202020204" charset="0"/>
              </a:endParaRPr>
            </a:p>
          </p:txBody>
        </p:sp>
      </p:grpSp>
      <p:sp>
        <p:nvSpPr>
          <p:cNvPr id="15" name="TextBox 15"/>
          <p:cNvSpPr txBox="1"/>
          <p:nvPr/>
        </p:nvSpPr>
        <p:spPr>
          <a:xfrm>
            <a:off x="185447" y="643857"/>
            <a:ext cx="4005553" cy="365934"/>
          </a:xfrm>
          <a:prstGeom prst="rect">
            <a:avLst/>
          </a:prstGeom>
        </p:spPr>
        <p:txBody>
          <a:bodyPr wrap="square" lIns="0" tIns="0" rIns="0" bIns="0" rtlCol="0" anchor="t">
            <a:spAutoFit/>
          </a:bodyPr>
          <a:lstStyle/>
          <a:p>
            <a:pPr algn="r">
              <a:lnSpc>
                <a:spcPts val="2990"/>
              </a:lnSpc>
              <a:spcBef>
                <a:spcPct val="0"/>
              </a:spcBef>
            </a:pPr>
            <a:r>
              <a:rPr lang="en-US" sz="2400" b="1" dirty="0">
                <a:solidFill>
                  <a:srgbClr val="289AD6"/>
                </a:solidFill>
                <a:latin typeface="Metropolis" panose="00000500000000000000" pitchFamily="50" charset="0"/>
                <a:cs typeface="Metropolis" panose="020B0604020202020204" charset="0"/>
              </a:rPr>
              <a:t> at-a-Glance</a:t>
            </a:r>
            <a:r>
              <a:rPr lang="en-US" sz="2400" dirty="0">
                <a:solidFill>
                  <a:srgbClr val="289AD6"/>
                </a:solidFill>
                <a:latin typeface="Metropolis" panose="00000500000000000000" pitchFamily="50" charset="0"/>
                <a:cs typeface="Metropolis" panose="020B0604020202020204" charset="0"/>
              </a:rPr>
              <a:t>​</a:t>
            </a:r>
          </a:p>
        </p:txBody>
      </p:sp>
      <p:grpSp>
        <p:nvGrpSpPr>
          <p:cNvPr id="16" name="Group 16"/>
          <p:cNvGrpSpPr/>
          <p:nvPr/>
        </p:nvGrpSpPr>
        <p:grpSpPr>
          <a:xfrm>
            <a:off x="4630697" y="525272"/>
            <a:ext cx="1846583" cy="1697907"/>
            <a:chOff x="-4664" y="5753"/>
            <a:chExt cx="972686" cy="894371"/>
          </a:xfrm>
        </p:grpSpPr>
        <p:sp>
          <p:nvSpPr>
            <p:cNvPr id="17" name="Freeform 17"/>
            <p:cNvSpPr/>
            <p:nvPr/>
          </p:nvSpPr>
          <p:spPr>
            <a:xfrm>
              <a:off x="-4664" y="5753"/>
              <a:ext cx="968337" cy="894371"/>
            </a:xfrm>
            <a:custGeom>
              <a:avLst/>
              <a:gdLst/>
              <a:ahLst/>
              <a:cxnLst/>
              <a:rect l="l" t="t" r="r" b="b"/>
              <a:pathLst>
                <a:path w="968337" h="1062439">
                  <a:moveTo>
                    <a:pt x="107391" y="0"/>
                  </a:moveTo>
                  <a:lnTo>
                    <a:pt x="860946" y="0"/>
                  </a:lnTo>
                  <a:cubicBezTo>
                    <a:pt x="889428" y="0"/>
                    <a:pt x="916743" y="11314"/>
                    <a:pt x="936883" y="31454"/>
                  </a:cubicBezTo>
                  <a:cubicBezTo>
                    <a:pt x="957022" y="51594"/>
                    <a:pt x="968337" y="78909"/>
                    <a:pt x="968337" y="107391"/>
                  </a:cubicBezTo>
                  <a:lnTo>
                    <a:pt x="968337" y="955048"/>
                  </a:lnTo>
                  <a:cubicBezTo>
                    <a:pt x="968337" y="983530"/>
                    <a:pt x="957022" y="1010845"/>
                    <a:pt x="936883" y="1030985"/>
                  </a:cubicBezTo>
                  <a:cubicBezTo>
                    <a:pt x="916743" y="1051124"/>
                    <a:pt x="889428" y="1062439"/>
                    <a:pt x="860946" y="1062439"/>
                  </a:cubicBezTo>
                  <a:lnTo>
                    <a:pt x="107391" y="1062439"/>
                  </a:lnTo>
                  <a:cubicBezTo>
                    <a:pt x="78909" y="1062439"/>
                    <a:pt x="51594" y="1051124"/>
                    <a:pt x="31454" y="1030985"/>
                  </a:cubicBezTo>
                  <a:cubicBezTo>
                    <a:pt x="11314" y="1010845"/>
                    <a:pt x="0" y="983530"/>
                    <a:pt x="0" y="955048"/>
                  </a:cubicBezTo>
                  <a:lnTo>
                    <a:pt x="0" y="107391"/>
                  </a:lnTo>
                  <a:cubicBezTo>
                    <a:pt x="0" y="78909"/>
                    <a:pt x="11314" y="51594"/>
                    <a:pt x="31454" y="31454"/>
                  </a:cubicBezTo>
                  <a:cubicBezTo>
                    <a:pt x="51594" y="11314"/>
                    <a:pt x="78909" y="0"/>
                    <a:pt x="107391" y="0"/>
                  </a:cubicBezTo>
                  <a:close/>
                </a:path>
              </a:pathLst>
            </a:custGeom>
            <a:solidFill>
              <a:srgbClr val="E8F6FD"/>
            </a:solidFill>
            <a:effectLst>
              <a:outerShdw blurRad="50800" dist="38100" dir="5400000" algn="t" rotWithShape="0">
                <a:srgbClr val="444445">
                  <a:alpha val="40000"/>
                </a:srgbClr>
              </a:outerShdw>
            </a:effectLst>
          </p:spPr>
        </p:sp>
        <p:sp>
          <p:nvSpPr>
            <p:cNvPr id="18" name="TextBox 18"/>
            <p:cNvSpPr txBox="1"/>
            <p:nvPr/>
          </p:nvSpPr>
          <p:spPr>
            <a:xfrm>
              <a:off x="0" y="78784"/>
              <a:ext cx="968022" cy="821340"/>
            </a:xfrm>
            <a:prstGeom prst="rect">
              <a:avLst/>
            </a:prstGeom>
          </p:spPr>
          <p:txBody>
            <a:bodyPr lIns="25400" tIns="25400" rIns="25400" bIns="25400" rtlCol="0" anchor="ctr"/>
            <a:lstStyle/>
            <a:p>
              <a:pPr algn="ctr">
                <a:lnSpc>
                  <a:spcPts val="1155"/>
                </a:lnSpc>
              </a:pPr>
              <a:endParaRPr sz="700" dirty="0">
                <a:latin typeface="Metropolis" panose="00000500000000000000" pitchFamily="50" charset="0"/>
                <a:cs typeface="Metropolis" panose="020B0604020202020204" charset="0"/>
              </a:endParaRPr>
            </a:p>
            <a:p>
              <a:pPr algn="ctr">
                <a:lnSpc>
                  <a:spcPts val="1155"/>
                </a:lnSpc>
              </a:pPr>
              <a:endParaRPr sz="700" dirty="0">
                <a:latin typeface="Metropolis" panose="00000500000000000000" pitchFamily="50" charset="0"/>
                <a:cs typeface="Metropolis" panose="020B0604020202020204" charset="0"/>
              </a:endParaRPr>
            </a:p>
            <a:p>
              <a:pPr algn="ctr">
                <a:lnSpc>
                  <a:spcPts val="1155"/>
                </a:lnSpc>
              </a:pPr>
              <a:endParaRPr sz="700" dirty="0">
                <a:latin typeface="Metropolis" panose="00000500000000000000" pitchFamily="50" charset="0"/>
                <a:cs typeface="Metropolis" panose="020B0604020202020204" charset="0"/>
              </a:endParaRPr>
            </a:p>
            <a:p>
              <a:pPr algn="ctr">
                <a:lnSpc>
                  <a:spcPts val="1375"/>
                </a:lnSpc>
              </a:pPr>
              <a:r>
                <a:rPr lang="en-US" sz="1200" dirty="0">
                  <a:solidFill>
                    <a:srgbClr val="289AD6"/>
                  </a:solidFill>
                  <a:latin typeface="Metropolis Extra Bold" panose="00000900000000000000" pitchFamily="50" charset="0"/>
                  <a:cs typeface="Metropolis" panose="020B0604020202020204" charset="0"/>
                </a:rPr>
                <a:t>Initial Public Offering</a:t>
              </a:r>
            </a:p>
            <a:p>
              <a:pPr algn="ctr">
                <a:lnSpc>
                  <a:spcPts val="1045"/>
                </a:lnSpc>
              </a:pPr>
              <a:endParaRPr lang="en-US" sz="800" dirty="0">
                <a:solidFill>
                  <a:srgbClr val="444445"/>
                </a:solidFill>
                <a:latin typeface="Metropolis" panose="00000500000000000000" pitchFamily="50" charset="0"/>
                <a:cs typeface="Metropolis" panose="020B0604020202020204" charset="0"/>
              </a:endParaRPr>
            </a:p>
            <a:p>
              <a:pPr algn="ctr">
                <a:lnSpc>
                  <a:spcPts val="1045"/>
                </a:lnSpc>
              </a:pPr>
              <a:r>
                <a:rPr lang="en-US" sz="750" dirty="0">
                  <a:solidFill>
                    <a:srgbClr val="444445"/>
                  </a:solidFill>
                  <a:latin typeface="Metropolis" panose="00000500000000000000" pitchFamily="50" charset="0"/>
                  <a:cs typeface="Metropolis" panose="020B0604020202020204" charset="0"/>
                </a:rPr>
                <a:t>CareCloud was founded in </a:t>
              </a:r>
            </a:p>
            <a:p>
              <a:pPr algn="ctr">
                <a:lnSpc>
                  <a:spcPts val="1045"/>
                </a:lnSpc>
              </a:pPr>
              <a:r>
                <a:rPr lang="en-US" sz="750" dirty="0">
                  <a:solidFill>
                    <a:srgbClr val="444445"/>
                  </a:solidFill>
                  <a:latin typeface="Metropolis" panose="00000500000000000000" pitchFamily="50" charset="0"/>
                  <a:cs typeface="Metropolis" panose="020B0604020202020204" charset="0"/>
                </a:rPr>
                <a:t>2000, IPO in 2014​</a:t>
              </a:r>
            </a:p>
            <a:p>
              <a:pPr algn="ctr"/>
              <a:endParaRPr lang="en-US" sz="400" dirty="0">
                <a:solidFill>
                  <a:srgbClr val="444445"/>
                </a:solidFill>
                <a:latin typeface="Metropolis" panose="00000500000000000000" pitchFamily="50" charset="0"/>
                <a:cs typeface="Metropolis" panose="020B0604020202020204" charset="0"/>
              </a:endParaRPr>
            </a:p>
            <a:p>
              <a:pPr algn="ctr">
                <a:lnSpc>
                  <a:spcPts val="1045"/>
                </a:lnSpc>
              </a:pPr>
              <a:r>
                <a:rPr lang="en-US" sz="800" dirty="0">
                  <a:solidFill>
                    <a:srgbClr val="444445"/>
                  </a:solidFill>
                  <a:latin typeface="Metropolis Extra Bold" panose="00000900000000000000" pitchFamily="50" charset="0"/>
                  <a:cs typeface="Metropolis" panose="020B0604020202020204" charset="0"/>
                </a:rPr>
                <a:t>NASDAQ: CCLD</a:t>
              </a:r>
            </a:p>
          </p:txBody>
        </p:sp>
      </p:grpSp>
      <p:pic>
        <p:nvPicPr>
          <p:cNvPr id="19" name="Picture 1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301401" y="737220"/>
            <a:ext cx="496921" cy="498167"/>
          </a:xfrm>
          <a:prstGeom prst="rect">
            <a:avLst/>
          </a:prstGeom>
        </p:spPr>
      </p:pic>
      <p:pic>
        <p:nvPicPr>
          <p:cNvPr id="20" name="Picture 2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345811" y="824323"/>
            <a:ext cx="522139" cy="308715"/>
          </a:xfrm>
          <a:prstGeom prst="rect">
            <a:avLst/>
          </a:prstGeom>
        </p:spPr>
      </p:pic>
      <p:pic>
        <p:nvPicPr>
          <p:cNvPr id="21" name="Picture 2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76510" y="2926097"/>
            <a:ext cx="531269" cy="403100"/>
          </a:xfrm>
          <a:prstGeom prst="rect">
            <a:avLst/>
          </a:prstGeom>
        </p:spPr>
      </p:pic>
      <p:pic>
        <p:nvPicPr>
          <p:cNvPr id="22" name="Picture 22"/>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213045" y="2955179"/>
            <a:ext cx="583400" cy="344936"/>
          </a:xfrm>
          <a:prstGeom prst="rect">
            <a:avLst/>
          </a:prstGeom>
        </p:spPr>
      </p:pic>
      <p:pic>
        <p:nvPicPr>
          <p:cNvPr id="23" name="Picture 23"/>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5367440" y="2873288"/>
            <a:ext cx="364840" cy="508717"/>
          </a:xfrm>
          <a:prstGeom prst="rect">
            <a:avLst/>
          </a:prstGeom>
        </p:spPr>
      </p:pic>
      <p:grpSp>
        <p:nvGrpSpPr>
          <p:cNvPr id="24" name="Group 24"/>
          <p:cNvGrpSpPr/>
          <p:nvPr/>
        </p:nvGrpSpPr>
        <p:grpSpPr>
          <a:xfrm>
            <a:off x="6652930" y="2669138"/>
            <a:ext cx="1838327" cy="1830505"/>
            <a:chOff x="0" y="14228"/>
            <a:chExt cx="968337" cy="964217"/>
          </a:xfrm>
        </p:grpSpPr>
        <p:sp>
          <p:nvSpPr>
            <p:cNvPr id="25" name="Freeform 25"/>
            <p:cNvSpPr/>
            <p:nvPr/>
          </p:nvSpPr>
          <p:spPr>
            <a:xfrm>
              <a:off x="0" y="26406"/>
              <a:ext cx="968337" cy="900125"/>
            </a:xfrm>
            <a:custGeom>
              <a:avLst/>
              <a:gdLst/>
              <a:ahLst/>
              <a:cxnLst/>
              <a:rect l="l" t="t" r="r" b="b"/>
              <a:pathLst>
                <a:path w="968337" h="1062439">
                  <a:moveTo>
                    <a:pt x="107391" y="0"/>
                  </a:moveTo>
                  <a:lnTo>
                    <a:pt x="860946" y="0"/>
                  </a:lnTo>
                  <a:cubicBezTo>
                    <a:pt x="889428" y="0"/>
                    <a:pt x="916743" y="11314"/>
                    <a:pt x="936883" y="31454"/>
                  </a:cubicBezTo>
                  <a:cubicBezTo>
                    <a:pt x="957022" y="51594"/>
                    <a:pt x="968337" y="78909"/>
                    <a:pt x="968337" y="107391"/>
                  </a:cubicBezTo>
                  <a:lnTo>
                    <a:pt x="968337" y="955048"/>
                  </a:lnTo>
                  <a:cubicBezTo>
                    <a:pt x="968337" y="983530"/>
                    <a:pt x="957022" y="1010845"/>
                    <a:pt x="936883" y="1030985"/>
                  </a:cubicBezTo>
                  <a:cubicBezTo>
                    <a:pt x="916743" y="1051124"/>
                    <a:pt x="889428" y="1062439"/>
                    <a:pt x="860946" y="1062439"/>
                  </a:cubicBezTo>
                  <a:lnTo>
                    <a:pt x="107391" y="1062439"/>
                  </a:lnTo>
                  <a:cubicBezTo>
                    <a:pt x="78909" y="1062439"/>
                    <a:pt x="51594" y="1051124"/>
                    <a:pt x="31454" y="1030985"/>
                  </a:cubicBezTo>
                  <a:cubicBezTo>
                    <a:pt x="11314" y="1010845"/>
                    <a:pt x="0" y="983530"/>
                    <a:pt x="0" y="955048"/>
                  </a:cubicBezTo>
                  <a:lnTo>
                    <a:pt x="0" y="107391"/>
                  </a:lnTo>
                  <a:cubicBezTo>
                    <a:pt x="0" y="78909"/>
                    <a:pt x="11314" y="51594"/>
                    <a:pt x="31454" y="31454"/>
                  </a:cubicBezTo>
                  <a:cubicBezTo>
                    <a:pt x="51594" y="11314"/>
                    <a:pt x="78909" y="0"/>
                    <a:pt x="107391" y="0"/>
                  </a:cubicBezTo>
                  <a:close/>
                </a:path>
              </a:pathLst>
            </a:custGeom>
            <a:solidFill>
              <a:srgbClr val="444445"/>
            </a:solidFill>
            <a:effectLst>
              <a:outerShdw blurRad="50800" dist="38100" dir="5400000" algn="t" rotWithShape="0">
                <a:prstClr val="black">
                  <a:alpha val="40000"/>
                </a:prstClr>
              </a:outerShdw>
            </a:effectLst>
          </p:spPr>
        </p:sp>
        <p:sp>
          <p:nvSpPr>
            <p:cNvPr id="26" name="TextBox 26"/>
            <p:cNvSpPr txBox="1"/>
            <p:nvPr/>
          </p:nvSpPr>
          <p:spPr>
            <a:xfrm>
              <a:off x="0" y="14228"/>
              <a:ext cx="968023" cy="964217"/>
            </a:xfrm>
            <a:prstGeom prst="rect">
              <a:avLst/>
            </a:prstGeom>
            <a:effectLst>
              <a:outerShdw blurRad="50800" dist="38100" dir="5400000" algn="t" rotWithShape="0">
                <a:prstClr val="black">
                  <a:alpha val="40000"/>
                </a:prstClr>
              </a:outerShdw>
            </a:effectLst>
          </p:spPr>
          <p:txBody>
            <a:bodyPr lIns="25400" tIns="25400" rIns="25400" bIns="25400" rtlCol="0" anchor="ctr"/>
            <a:lstStyle/>
            <a:p>
              <a:pPr algn="ctr">
                <a:lnSpc>
                  <a:spcPts val="1155"/>
                </a:lnSpc>
              </a:pPr>
              <a:endParaRPr sz="700" dirty="0">
                <a:latin typeface="Metropolis" panose="00000500000000000000" pitchFamily="50" charset="0"/>
                <a:cs typeface="Metropolis" panose="020B0604020202020204" charset="0"/>
              </a:endParaRPr>
            </a:p>
            <a:p>
              <a:pPr algn="ctr">
                <a:lnSpc>
                  <a:spcPts val="1155"/>
                </a:lnSpc>
              </a:pPr>
              <a:endParaRPr sz="700" dirty="0">
                <a:latin typeface="Metropolis" panose="00000500000000000000" pitchFamily="50" charset="0"/>
                <a:cs typeface="Metropolis" panose="020B0604020202020204" charset="0"/>
              </a:endParaRPr>
            </a:p>
            <a:p>
              <a:pPr algn="ctr">
                <a:lnSpc>
                  <a:spcPts val="1155"/>
                </a:lnSpc>
              </a:pPr>
              <a:endParaRPr sz="700" dirty="0">
                <a:latin typeface="Metropolis" panose="00000500000000000000" pitchFamily="50" charset="0"/>
                <a:cs typeface="Metropolis" panose="020B0604020202020204" charset="0"/>
              </a:endParaRPr>
            </a:p>
            <a:p>
              <a:pPr algn="ctr">
                <a:lnSpc>
                  <a:spcPts val="1375"/>
                </a:lnSpc>
              </a:pPr>
              <a:r>
                <a:rPr lang="en-US" sz="1200" dirty="0">
                  <a:solidFill>
                    <a:srgbClr val="FFFFFF"/>
                  </a:solidFill>
                  <a:latin typeface="Metropolis Extra Bold" panose="00000900000000000000" pitchFamily="50" charset="0"/>
                  <a:cs typeface="Metropolis" panose="020B0604020202020204" charset="0"/>
                </a:rPr>
                <a:t>2,600 Medical </a:t>
              </a:r>
            </a:p>
            <a:p>
              <a:pPr algn="ctr">
                <a:lnSpc>
                  <a:spcPts val="1375"/>
                </a:lnSpc>
              </a:pPr>
              <a:r>
                <a:rPr lang="en-US" sz="1200" dirty="0">
                  <a:solidFill>
                    <a:srgbClr val="FFFFFF"/>
                  </a:solidFill>
                  <a:latin typeface="Metropolis Extra Bold" panose="00000900000000000000" pitchFamily="50" charset="0"/>
                  <a:cs typeface="Metropolis" panose="020B0604020202020204" charset="0"/>
                </a:rPr>
                <a:t>Practices</a:t>
              </a:r>
            </a:p>
            <a:p>
              <a:pPr algn="ctr">
                <a:lnSpc>
                  <a:spcPts val="1045"/>
                </a:lnSpc>
              </a:pPr>
              <a:endParaRPr lang="en-US" sz="800" dirty="0">
                <a:solidFill>
                  <a:srgbClr val="FFFFFF"/>
                </a:solidFill>
                <a:latin typeface="Metropolis" panose="00000500000000000000" pitchFamily="50" charset="0"/>
                <a:cs typeface="Metropolis" panose="020B0604020202020204" charset="0"/>
              </a:endParaRPr>
            </a:p>
            <a:p>
              <a:pPr algn="ctr">
                <a:lnSpc>
                  <a:spcPts val="1045"/>
                </a:lnSpc>
              </a:pPr>
              <a:r>
                <a:rPr lang="en-US" sz="750" dirty="0">
                  <a:solidFill>
                    <a:srgbClr val="FFFFFF"/>
                  </a:solidFill>
                  <a:latin typeface="Metropolis" panose="00000500000000000000" pitchFamily="50" charset="0"/>
                  <a:cs typeface="Metropolis" panose="020B0604020202020204" charset="0"/>
                </a:rPr>
                <a:t>Serving more than 2,600 large &amp; small medical practices, hospitals and health systems in all 50 states</a:t>
              </a:r>
            </a:p>
          </p:txBody>
        </p:sp>
      </p:grpSp>
      <p:pic>
        <p:nvPicPr>
          <p:cNvPr id="27" name="Picture 27"/>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7367271" y="2921873"/>
            <a:ext cx="442903" cy="401029"/>
          </a:xfrm>
          <a:prstGeom prst="rect">
            <a:avLst/>
          </a:prstGeom>
        </p:spPr>
      </p:pic>
      <p:pic>
        <p:nvPicPr>
          <p:cNvPr id="28" name="Picture 28"/>
          <p:cNvPicPr>
            <a:picLocks noChangeAspect="1"/>
          </p:cNvPicPr>
          <p:nvPr/>
        </p:nvPicPr>
        <p:blipFill>
          <a:blip r:embed="rId15"/>
          <a:srcRect/>
          <a:stretch>
            <a:fillRect/>
          </a:stretch>
        </p:blipFill>
        <p:spPr>
          <a:xfrm>
            <a:off x="551755" y="408963"/>
            <a:ext cx="1929800" cy="615894"/>
          </a:xfrm>
          <a:prstGeom prst="rect">
            <a:avLst/>
          </a:prstGeom>
        </p:spPr>
      </p:pic>
      <p:sp>
        <p:nvSpPr>
          <p:cNvPr id="29" name="TextBox 29"/>
          <p:cNvSpPr txBox="1"/>
          <p:nvPr/>
        </p:nvSpPr>
        <p:spPr>
          <a:xfrm>
            <a:off x="533400" y="1074974"/>
            <a:ext cx="3896310" cy="1549078"/>
          </a:xfrm>
          <a:prstGeom prst="rect">
            <a:avLst/>
          </a:prstGeom>
        </p:spPr>
        <p:txBody>
          <a:bodyPr lIns="0" tIns="0" rIns="0" bIns="0" rtlCol="0" anchor="t">
            <a:spAutoFit/>
          </a:bodyPr>
          <a:lstStyle/>
          <a:p>
            <a:pPr>
              <a:lnSpc>
                <a:spcPts val="1426"/>
              </a:lnSpc>
            </a:pPr>
            <a:r>
              <a:rPr lang="en-US" sz="850" dirty="0">
                <a:solidFill>
                  <a:schemeClr val="tx2"/>
                </a:solidFill>
                <a:latin typeface="Metropolis Extra Bold" panose="00000900000000000000" pitchFamily="50" charset="0"/>
                <a:cs typeface="Metropolis" panose="020B0604020202020204" charset="0"/>
              </a:rPr>
              <a:t>CareCloud </a:t>
            </a:r>
            <a:r>
              <a:rPr lang="en-US" sz="850" dirty="0">
                <a:solidFill>
                  <a:srgbClr val="444445"/>
                </a:solidFill>
                <a:latin typeface="Metropolis Extra Bold" panose="00000900000000000000" pitchFamily="50" charset="0"/>
                <a:cs typeface="Metropolis" panose="020B0604020202020204" charset="0"/>
              </a:rPr>
              <a:t>provides technology-enabled revenue cycle management and a full suite of cloud-based solutions that help clients increase financial and operational performance, streamline clinical workflows and improve the patient experience. </a:t>
            </a:r>
          </a:p>
          <a:p>
            <a:endParaRPr lang="en-US" sz="850" dirty="0">
              <a:solidFill>
                <a:srgbClr val="444445"/>
              </a:solidFill>
              <a:latin typeface="Metropolis" panose="00000500000000000000" pitchFamily="50" charset="0"/>
              <a:cs typeface="Metropolis" panose="020B0604020202020204" charset="0"/>
            </a:endParaRPr>
          </a:p>
          <a:p>
            <a:pPr>
              <a:lnSpc>
                <a:spcPts val="1426"/>
              </a:lnSpc>
            </a:pPr>
            <a:r>
              <a:rPr lang="en-US" sz="850" dirty="0">
                <a:solidFill>
                  <a:srgbClr val="444445"/>
                </a:solidFill>
                <a:latin typeface="Metropolis" panose="00000500000000000000" pitchFamily="50" charset="0"/>
                <a:cs typeface="Metropolis" panose="020B0604020202020204" charset="0"/>
              </a:rPr>
              <a:t>Our portfolio includes revenue cycle management (RCM), practice management (PM), electronic health records (EHR), patient experience management (PXM), ​business intelligence, digital health, as well as premier HIT consulting and on-demand staffing.</a:t>
            </a:r>
          </a:p>
        </p:txBody>
      </p:sp>
      <p:sp>
        <p:nvSpPr>
          <p:cNvPr id="34" name="Slide Number Placeholder 3">
            <a:extLst>
              <a:ext uri="{FF2B5EF4-FFF2-40B4-BE49-F238E27FC236}">
                <a16:creationId xmlns:a16="http://schemas.microsoft.com/office/drawing/2014/main" id="{E46E5A1F-CC11-8D20-FBFC-58400865AF37}"/>
              </a:ext>
            </a:extLst>
          </p:cNvPr>
          <p:cNvSpPr txBox="1">
            <a:spLocks/>
          </p:cNvSpPr>
          <p:nvPr/>
        </p:nvSpPr>
        <p:spPr>
          <a:xfrm>
            <a:off x="6814304" y="4823655"/>
            <a:ext cx="2057400" cy="274637"/>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B6F15528-21DE-4FAA-801E-634DDDAF4B2B}" type="slidenum">
              <a:rPr lang="en-US" sz="750" smtClean="0">
                <a:solidFill>
                  <a:srgbClr val="939394"/>
                </a:solidFill>
                <a:latin typeface="Metropolis" panose="00000500000000000000" pitchFamily="50" charset="0"/>
              </a:rPr>
              <a:pPr algn="r"/>
              <a:t>11</a:t>
            </a:fld>
            <a:endParaRPr lang="en-US" sz="750" dirty="0">
              <a:solidFill>
                <a:srgbClr val="939394"/>
              </a:solidFill>
              <a:latin typeface="Metropolis" panose="00000500000000000000" pitchFamily="50" charset="0"/>
            </a:endParaRPr>
          </a:p>
        </p:txBody>
      </p:sp>
    </p:spTree>
    <p:extLst>
      <p:ext uri="{BB962C8B-B14F-4D97-AF65-F5344CB8AC3E}">
        <p14:creationId xmlns:p14="http://schemas.microsoft.com/office/powerpoint/2010/main" val="3124933342"/>
      </p:ext>
    </p:extLst>
  </p:cSld>
  <p:clrMapOvr>
    <a:masterClrMapping/>
  </p:clrMapOvr>
  <p:transition spd="med">
    <p:pull/>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Title 35">
            <a:extLst>
              <a:ext uri="{FF2B5EF4-FFF2-40B4-BE49-F238E27FC236}">
                <a16:creationId xmlns:a16="http://schemas.microsoft.com/office/drawing/2014/main" id="{84CF9E97-EBCD-2CF2-9AAC-188F9118680F}"/>
              </a:ext>
            </a:extLst>
          </p:cNvPr>
          <p:cNvSpPr>
            <a:spLocks noGrp="1"/>
          </p:cNvSpPr>
          <p:nvPr>
            <p:ph type="title"/>
          </p:nvPr>
        </p:nvSpPr>
        <p:spPr/>
        <p:txBody>
          <a:bodyPr/>
          <a:lstStyle/>
          <a:p>
            <a:r>
              <a:rPr lang="en-US" dirty="0"/>
              <a:t>Our Growth History</a:t>
            </a:r>
          </a:p>
        </p:txBody>
      </p:sp>
      <p:cxnSp>
        <p:nvCxnSpPr>
          <p:cNvPr id="35" name="Straight Connector 34">
            <a:extLst>
              <a:ext uri="{FF2B5EF4-FFF2-40B4-BE49-F238E27FC236}">
                <a16:creationId xmlns:a16="http://schemas.microsoft.com/office/drawing/2014/main" id="{C7F1DD5E-9855-B008-D744-7265B1A41BDE}"/>
              </a:ext>
            </a:extLst>
          </p:cNvPr>
          <p:cNvCxnSpPr/>
          <p:nvPr/>
        </p:nvCxnSpPr>
        <p:spPr>
          <a:xfrm>
            <a:off x="0" y="0"/>
            <a:ext cx="4572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grpSp>
        <p:nvGrpSpPr>
          <p:cNvPr id="2" name="Group 2"/>
          <p:cNvGrpSpPr/>
          <p:nvPr/>
        </p:nvGrpSpPr>
        <p:grpSpPr>
          <a:xfrm>
            <a:off x="1801066" y="1749233"/>
            <a:ext cx="6988556" cy="2038491"/>
            <a:chOff x="0" y="0"/>
            <a:chExt cx="18636148" cy="5435976"/>
          </a:xfrm>
        </p:grpSpPr>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flipV="1">
              <a:off x="7368171" y="0"/>
              <a:ext cx="9185177" cy="3949626"/>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0"/>
              <a:ext cx="9185177" cy="3949626"/>
            </a:xfrm>
            <a:prstGeom prst="rect">
              <a:avLst/>
            </a:prstGeom>
          </p:spPr>
        </p:pic>
        <p:grpSp>
          <p:nvGrpSpPr>
            <p:cNvPr id="5" name="Group 5"/>
            <p:cNvGrpSpPr/>
            <p:nvPr/>
          </p:nvGrpSpPr>
          <p:grpSpPr>
            <a:xfrm>
              <a:off x="14521348" y="1321176"/>
              <a:ext cx="4114800" cy="4114800"/>
              <a:chOff x="0" y="0"/>
              <a:chExt cx="812800" cy="812800"/>
            </a:xfrm>
          </p:grpSpPr>
          <p:sp>
            <p:nvSpPr>
              <p:cNvPr id="6" name="Freeform 6"/>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FFFFFF"/>
              </a:solidFill>
            </p:spPr>
          </p:sp>
          <p:sp>
            <p:nvSpPr>
              <p:cNvPr id="7" name="TextBox 7"/>
              <p:cNvSpPr txBox="1"/>
              <p:nvPr/>
            </p:nvSpPr>
            <p:spPr>
              <a:xfrm>
                <a:off x="0" y="9525"/>
                <a:ext cx="812800" cy="803275"/>
              </a:xfrm>
              <a:prstGeom prst="rect">
                <a:avLst/>
              </a:prstGeom>
            </p:spPr>
            <p:txBody>
              <a:bodyPr lIns="25400" tIns="25400" rIns="25400" bIns="25400" rtlCol="0" anchor="ctr"/>
              <a:lstStyle/>
              <a:p>
                <a:pPr algn="ctr">
                  <a:lnSpc>
                    <a:spcPts val="1155"/>
                  </a:lnSpc>
                </a:pPr>
                <a:endParaRPr sz="700" dirty="0"/>
              </a:p>
            </p:txBody>
          </p:sp>
        </p:grpSp>
      </p:grpSp>
      <p:grpSp>
        <p:nvGrpSpPr>
          <p:cNvPr id="8" name="Group 8"/>
          <p:cNvGrpSpPr/>
          <p:nvPr/>
        </p:nvGrpSpPr>
        <p:grpSpPr>
          <a:xfrm>
            <a:off x="965001" y="717526"/>
            <a:ext cx="1275159" cy="1329787"/>
            <a:chOff x="0" y="0"/>
            <a:chExt cx="671689" cy="700464"/>
          </a:xfrm>
        </p:grpSpPr>
        <p:sp>
          <p:nvSpPr>
            <p:cNvPr id="9" name="Freeform 9"/>
            <p:cNvSpPr/>
            <p:nvPr/>
          </p:nvSpPr>
          <p:spPr>
            <a:xfrm>
              <a:off x="0" y="0"/>
              <a:ext cx="671104" cy="700464"/>
            </a:xfrm>
            <a:custGeom>
              <a:avLst/>
              <a:gdLst/>
              <a:ahLst/>
              <a:cxnLst/>
              <a:rect l="l" t="t" r="r" b="b"/>
              <a:pathLst>
                <a:path w="671104" h="700464">
                  <a:moveTo>
                    <a:pt x="154954" y="0"/>
                  </a:moveTo>
                  <a:lnTo>
                    <a:pt x="516150" y="0"/>
                  </a:lnTo>
                  <a:cubicBezTo>
                    <a:pt x="601728" y="0"/>
                    <a:pt x="671104" y="69375"/>
                    <a:pt x="671104" y="154954"/>
                  </a:cubicBezTo>
                  <a:lnTo>
                    <a:pt x="671104" y="545510"/>
                  </a:lnTo>
                  <a:cubicBezTo>
                    <a:pt x="671104" y="631089"/>
                    <a:pt x="601728" y="700464"/>
                    <a:pt x="516150" y="700464"/>
                  </a:cubicBezTo>
                  <a:lnTo>
                    <a:pt x="154954" y="700464"/>
                  </a:lnTo>
                  <a:cubicBezTo>
                    <a:pt x="69375" y="700464"/>
                    <a:pt x="0" y="631089"/>
                    <a:pt x="0" y="545510"/>
                  </a:cubicBezTo>
                  <a:lnTo>
                    <a:pt x="0" y="154954"/>
                  </a:lnTo>
                  <a:cubicBezTo>
                    <a:pt x="0" y="69375"/>
                    <a:pt x="69375" y="0"/>
                    <a:pt x="154954" y="0"/>
                  </a:cubicBezTo>
                  <a:close/>
                </a:path>
              </a:pathLst>
            </a:custGeom>
            <a:solidFill>
              <a:srgbClr val="289AD6"/>
            </a:solidFill>
            <a:ln w="66675">
              <a:solidFill>
                <a:srgbClr val="289AD6"/>
              </a:solidFill>
            </a:ln>
            <a:effectLst>
              <a:outerShdw blurRad="50800" dist="38100" dir="5400000" algn="t" rotWithShape="0">
                <a:prstClr val="black">
                  <a:alpha val="40000"/>
                </a:prstClr>
              </a:outerShdw>
            </a:effectLst>
          </p:spPr>
        </p:sp>
        <p:sp>
          <p:nvSpPr>
            <p:cNvPr id="10" name="TextBox 10"/>
            <p:cNvSpPr txBox="1"/>
            <p:nvPr/>
          </p:nvSpPr>
          <p:spPr>
            <a:xfrm>
              <a:off x="0" y="118"/>
              <a:ext cx="671689" cy="699793"/>
            </a:xfrm>
            <a:prstGeom prst="rect">
              <a:avLst/>
            </a:prstGeom>
          </p:spPr>
          <p:txBody>
            <a:bodyPr lIns="25400" tIns="25400" rIns="25400" bIns="25400" rtlCol="0" anchor="ctr"/>
            <a:lstStyle/>
            <a:p>
              <a:pPr algn="ctr">
                <a:lnSpc>
                  <a:spcPts val="1155"/>
                </a:lnSpc>
              </a:pPr>
              <a:endParaRPr sz="700" dirty="0">
                <a:latin typeface="Metropolis" panose="00000500000000000000" pitchFamily="50" charset="0"/>
                <a:cs typeface="Metropolis" panose="020B0604020202020204" charset="0"/>
              </a:endParaRPr>
            </a:p>
            <a:p>
              <a:pPr algn="ctr">
                <a:lnSpc>
                  <a:spcPts val="1375"/>
                </a:lnSpc>
              </a:pPr>
              <a:endParaRPr lang="en-US" sz="1250" b="1" dirty="0">
                <a:solidFill>
                  <a:srgbClr val="FFFFFF"/>
                </a:solidFill>
                <a:latin typeface="Metropolis" panose="00000500000000000000" pitchFamily="50" charset="0"/>
                <a:cs typeface="Metropolis" panose="020B0604020202020204" charset="0"/>
              </a:endParaRPr>
            </a:p>
            <a:p>
              <a:pPr algn="ctr">
                <a:lnSpc>
                  <a:spcPts val="1375"/>
                </a:lnSpc>
              </a:pPr>
              <a:r>
                <a:rPr lang="en-US" sz="1250" dirty="0">
                  <a:solidFill>
                    <a:srgbClr val="FFFFFF"/>
                  </a:solidFill>
                  <a:latin typeface="Metropolis Extra Bold" panose="00000900000000000000" pitchFamily="50" charset="0"/>
                  <a:cs typeface="Metropolis" panose="020B0604020202020204" charset="0"/>
                </a:rPr>
                <a:t>Jul. 2014</a:t>
              </a:r>
            </a:p>
            <a:p>
              <a:pPr algn="ctr">
                <a:lnSpc>
                  <a:spcPts val="1045"/>
                </a:lnSpc>
              </a:pPr>
              <a:r>
                <a:rPr lang="en-US" sz="900" dirty="0">
                  <a:solidFill>
                    <a:srgbClr val="FFFFFF"/>
                  </a:solidFill>
                  <a:latin typeface="Metropolis" panose="00000500000000000000" pitchFamily="50" charset="0"/>
                  <a:cs typeface="Metropolis" panose="020B0604020202020204" charset="0"/>
                </a:rPr>
                <a:t>Initial public offering and three acquisitions</a:t>
              </a:r>
            </a:p>
            <a:p>
              <a:pPr algn="ctr">
                <a:lnSpc>
                  <a:spcPts val="1045"/>
                </a:lnSpc>
              </a:pPr>
              <a:endParaRPr lang="en-US" sz="950" dirty="0">
                <a:solidFill>
                  <a:srgbClr val="FFFFFF"/>
                </a:solidFill>
                <a:latin typeface="Metropolis" panose="00000500000000000000" pitchFamily="50" charset="0"/>
                <a:cs typeface="Metropolis" panose="020B0604020202020204" charset="0"/>
              </a:endParaRPr>
            </a:p>
          </p:txBody>
        </p:sp>
      </p:grpSp>
      <p:grpSp>
        <p:nvGrpSpPr>
          <p:cNvPr id="11" name="Group 11"/>
          <p:cNvGrpSpPr/>
          <p:nvPr/>
        </p:nvGrpSpPr>
        <p:grpSpPr>
          <a:xfrm>
            <a:off x="2414946" y="838551"/>
            <a:ext cx="1213536" cy="1208762"/>
            <a:chOff x="0" y="0"/>
            <a:chExt cx="639229" cy="636714"/>
          </a:xfrm>
        </p:grpSpPr>
        <p:sp>
          <p:nvSpPr>
            <p:cNvPr id="12" name="Freeform 12"/>
            <p:cNvSpPr/>
            <p:nvPr/>
          </p:nvSpPr>
          <p:spPr>
            <a:xfrm>
              <a:off x="0" y="0"/>
              <a:ext cx="639229" cy="636714"/>
            </a:xfrm>
            <a:custGeom>
              <a:avLst/>
              <a:gdLst/>
              <a:ahLst/>
              <a:cxnLst/>
              <a:rect l="l" t="t" r="r" b="b"/>
              <a:pathLst>
                <a:path w="639229" h="636714">
                  <a:moveTo>
                    <a:pt x="162681" y="0"/>
                  </a:moveTo>
                  <a:lnTo>
                    <a:pt x="476548" y="0"/>
                  </a:lnTo>
                  <a:cubicBezTo>
                    <a:pt x="566394" y="0"/>
                    <a:pt x="639229" y="72835"/>
                    <a:pt x="639229" y="162681"/>
                  </a:cubicBezTo>
                  <a:lnTo>
                    <a:pt x="639229" y="474033"/>
                  </a:lnTo>
                  <a:cubicBezTo>
                    <a:pt x="639229" y="517179"/>
                    <a:pt x="622089" y="558557"/>
                    <a:pt x="591581" y="589066"/>
                  </a:cubicBezTo>
                  <a:cubicBezTo>
                    <a:pt x="561072" y="619575"/>
                    <a:pt x="519694" y="636714"/>
                    <a:pt x="476548" y="636714"/>
                  </a:cubicBezTo>
                  <a:lnTo>
                    <a:pt x="162681" y="636714"/>
                  </a:lnTo>
                  <a:cubicBezTo>
                    <a:pt x="72835" y="636714"/>
                    <a:pt x="0" y="563879"/>
                    <a:pt x="0" y="474033"/>
                  </a:cubicBezTo>
                  <a:lnTo>
                    <a:pt x="0" y="162681"/>
                  </a:lnTo>
                  <a:cubicBezTo>
                    <a:pt x="0" y="72835"/>
                    <a:pt x="72835" y="0"/>
                    <a:pt x="162681" y="0"/>
                  </a:cubicBezTo>
                  <a:close/>
                </a:path>
              </a:pathLst>
            </a:custGeom>
            <a:solidFill>
              <a:srgbClr val="E8F6FD"/>
            </a:solidFill>
            <a:ln w="66675">
              <a:solidFill>
                <a:srgbClr val="E8F6FD"/>
              </a:solidFill>
            </a:ln>
            <a:effectLst>
              <a:outerShdw blurRad="50800" dist="38100" dir="5400000" algn="t" rotWithShape="0">
                <a:prstClr val="black">
                  <a:alpha val="40000"/>
                </a:prstClr>
              </a:outerShdw>
            </a:effectLst>
          </p:spPr>
        </p:sp>
        <p:sp>
          <p:nvSpPr>
            <p:cNvPr id="13" name="TextBox 13"/>
            <p:cNvSpPr txBox="1"/>
            <p:nvPr/>
          </p:nvSpPr>
          <p:spPr>
            <a:xfrm>
              <a:off x="0" y="19050"/>
              <a:ext cx="638763" cy="610306"/>
            </a:xfrm>
            <a:prstGeom prst="rect">
              <a:avLst/>
            </a:prstGeom>
          </p:spPr>
          <p:txBody>
            <a:bodyPr lIns="25400" tIns="25400" rIns="25400" bIns="25400" rtlCol="0" anchor="ctr"/>
            <a:lstStyle/>
            <a:p>
              <a:pPr algn="ctr">
                <a:lnSpc>
                  <a:spcPts val="1375"/>
                </a:lnSpc>
              </a:pPr>
              <a:endParaRPr lang="en-US" sz="1250" b="1" dirty="0">
                <a:solidFill>
                  <a:srgbClr val="289AD6"/>
                </a:solidFill>
                <a:latin typeface="Metropolis" panose="00000500000000000000" pitchFamily="50" charset="0"/>
                <a:cs typeface="Metropolis" panose="020B0604020202020204" charset="0"/>
              </a:endParaRPr>
            </a:p>
            <a:p>
              <a:pPr algn="ctr">
                <a:lnSpc>
                  <a:spcPts val="1375"/>
                </a:lnSpc>
              </a:pPr>
              <a:r>
                <a:rPr lang="en-US" sz="1250" dirty="0">
                  <a:solidFill>
                    <a:srgbClr val="289AD6"/>
                  </a:solidFill>
                  <a:latin typeface="Metropolis Extra Bold" panose="00000900000000000000" pitchFamily="50" charset="0"/>
                  <a:cs typeface="Metropolis" panose="020B0604020202020204" charset="0"/>
                </a:rPr>
                <a:t>Oct. 2016</a:t>
              </a:r>
            </a:p>
            <a:p>
              <a:pPr algn="ctr">
                <a:lnSpc>
                  <a:spcPts val="1045"/>
                </a:lnSpc>
              </a:pPr>
              <a:r>
                <a:rPr lang="en-US" sz="900" dirty="0">
                  <a:solidFill>
                    <a:srgbClr val="444445"/>
                  </a:solidFill>
                  <a:latin typeface="Metropolis" panose="00000500000000000000" pitchFamily="50" charset="0"/>
                  <a:cs typeface="Metropolis" panose="020B0604020202020204" charset="0"/>
                </a:rPr>
                <a:t>Acquired MediGain, LLC</a:t>
              </a:r>
            </a:p>
          </p:txBody>
        </p:sp>
      </p:grpSp>
      <p:grpSp>
        <p:nvGrpSpPr>
          <p:cNvPr id="14" name="Group 14"/>
          <p:cNvGrpSpPr/>
          <p:nvPr/>
        </p:nvGrpSpPr>
        <p:grpSpPr>
          <a:xfrm>
            <a:off x="3890419" y="831586"/>
            <a:ext cx="1221582" cy="1208762"/>
            <a:chOff x="0" y="0"/>
            <a:chExt cx="643467" cy="636714"/>
          </a:xfrm>
        </p:grpSpPr>
        <p:sp>
          <p:nvSpPr>
            <p:cNvPr id="15" name="Freeform 15"/>
            <p:cNvSpPr/>
            <p:nvPr/>
          </p:nvSpPr>
          <p:spPr>
            <a:xfrm>
              <a:off x="0" y="0"/>
              <a:ext cx="639229" cy="636714"/>
            </a:xfrm>
            <a:custGeom>
              <a:avLst/>
              <a:gdLst/>
              <a:ahLst/>
              <a:cxnLst/>
              <a:rect l="l" t="t" r="r" b="b"/>
              <a:pathLst>
                <a:path w="639229" h="636714">
                  <a:moveTo>
                    <a:pt x="162681" y="0"/>
                  </a:moveTo>
                  <a:lnTo>
                    <a:pt x="476548" y="0"/>
                  </a:lnTo>
                  <a:cubicBezTo>
                    <a:pt x="566394" y="0"/>
                    <a:pt x="639229" y="72835"/>
                    <a:pt x="639229" y="162681"/>
                  </a:cubicBezTo>
                  <a:lnTo>
                    <a:pt x="639229" y="474033"/>
                  </a:lnTo>
                  <a:cubicBezTo>
                    <a:pt x="639229" y="517179"/>
                    <a:pt x="622089" y="558557"/>
                    <a:pt x="591581" y="589066"/>
                  </a:cubicBezTo>
                  <a:cubicBezTo>
                    <a:pt x="561072" y="619575"/>
                    <a:pt x="519694" y="636714"/>
                    <a:pt x="476548" y="636714"/>
                  </a:cubicBezTo>
                  <a:lnTo>
                    <a:pt x="162681" y="636714"/>
                  </a:lnTo>
                  <a:cubicBezTo>
                    <a:pt x="72835" y="636714"/>
                    <a:pt x="0" y="563879"/>
                    <a:pt x="0" y="474033"/>
                  </a:cubicBezTo>
                  <a:lnTo>
                    <a:pt x="0" y="162681"/>
                  </a:lnTo>
                  <a:cubicBezTo>
                    <a:pt x="0" y="72835"/>
                    <a:pt x="72835" y="0"/>
                    <a:pt x="162681" y="0"/>
                  </a:cubicBezTo>
                  <a:close/>
                </a:path>
              </a:pathLst>
            </a:custGeom>
            <a:solidFill>
              <a:srgbClr val="E8F6FD"/>
            </a:solidFill>
            <a:ln w="66675">
              <a:solidFill>
                <a:srgbClr val="E8F6FD"/>
              </a:solidFill>
            </a:ln>
            <a:effectLst>
              <a:outerShdw blurRad="50800" dist="38100" dir="5400000" algn="t" rotWithShape="0">
                <a:prstClr val="black">
                  <a:alpha val="40000"/>
                </a:prstClr>
              </a:outerShdw>
            </a:effectLst>
          </p:spPr>
        </p:sp>
        <p:sp>
          <p:nvSpPr>
            <p:cNvPr id="16" name="TextBox 16"/>
            <p:cNvSpPr txBox="1"/>
            <p:nvPr/>
          </p:nvSpPr>
          <p:spPr>
            <a:xfrm>
              <a:off x="0" y="117"/>
              <a:ext cx="643467" cy="633941"/>
            </a:xfrm>
            <a:prstGeom prst="rect">
              <a:avLst/>
            </a:prstGeom>
          </p:spPr>
          <p:txBody>
            <a:bodyPr lIns="25400" tIns="25400" rIns="25400" bIns="25400" rtlCol="0" anchor="ctr"/>
            <a:lstStyle/>
            <a:p>
              <a:pPr algn="ctr">
                <a:lnSpc>
                  <a:spcPts val="1155"/>
                </a:lnSpc>
              </a:pPr>
              <a:endParaRPr sz="700" dirty="0">
                <a:latin typeface="Metropolis" panose="00000500000000000000" pitchFamily="50" charset="0"/>
                <a:cs typeface="Metropolis" panose="020B0604020202020204" charset="0"/>
              </a:endParaRPr>
            </a:p>
            <a:p>
              <a:pPr algn="ctr">
                <a:lnSpc>
                  <a:spcPts val="1375"/>
                </a:lnSpc>
              </a:pPr>
              <a:r>
                <a:rPr lang="en-US" sz="1250" dirty="0">
                  <a:solidFill>
                    <a:srgbClr val="289AD6"/>
                  </a:solidFill>
                  <a:latin typeface="Metropolis Extra Bold" panose="00000900000000000000" pitchFamily="50" charset="0"/>
                  <a:cs typeface="Metropolis" panose="020B0604020202020204" charset="0"/>
                </a:rPr>
                <a:t>Jul. 2018</a:t>
              </a:r>
            </a:p>
            <a:p>
              <a:pPr algn="ctr">
                <a:lnSpc>
                  <a:spcPts val="1045"/>
                </a:lnSpc>
              </a:pPr>
              <a:r>
                <a:rPr lang="en-US" sz="900" dirty="0">
                  <a:solidFill>
                    <a:srgbClr val="444445"/>
                  </a:solidFill>
                  <a:latin typeface="Metropolis" panose="00000500000000000000" pitchFamily="50" charset="0"/>
                  <a:cs typeface="Metropolis" panose="020B0604020202020204" charset="0"/>
                </a:rPr>
                <a:t>Acquired </a:t>
              </a:r>
            </a:p>
            <a:p>
              <a:pPr algn="ctr">
                <a:lnSpc>
                  <a:spcPts val="1045"/>
                </a:lnSpc>
              </a:pPr>
              <a:r>
                <a:rPr lang="en-US" sz="900" dirty="0">
                  <a:solidFill>
                    <a:srgbClr val="444445"/>
                  </a:solidFill>
                  <a:latin typeface="Metropolis" panose="00000500000000000000" pitchFamily="50" charset="0"/>
                  <a:cs typeface="Metropolis" panose="020B0604020202020204" charset="0"/>
                </a:rPr>
                <a:t>Orion Healthcorp, Inc.</a:t>
              </a:r>
            </a:p>
          </p:txBody>
        </p:sp>
      </p:grpSp>
      <p:grpSp>
        <p:nvGrpSpPr>
          <p:cNvPr id="17" name="Group 17"/>
          <p:cNvGrpSpPr/>
          <p:nvPr/>
        </p:nvGrpSpPr>
        <p:grpSpPr>
          <a:xfrm>
            <a:off x="5388049" y="649557"/>
            <a:ext cx="1435893" cy="1400177"/>
            <a:chOff x="0" y="0"/>
            <a:chExt cx="756355" cy="737541"/>
          </a:xfrm>
        </p:grpSpPr>
        <p:sp>
          <p:nvSpPr>
            <p:cNvPr id="18" name="Freeform 18"/>
            <p:cNvSpPr/>
            <p:nvPr/>
          </p:nvSpPr>
          <p:spPr>
            <a:xfrm>
              <a:off x="0" y="0"/>
              <a:ext cx="753963" cy="732597"/>
            </a:xfrm>
            <a:custGeom>
              <a:avLst/>
              <a:gdLst/>
              <a:ahLst/>
              <a:cxnLst/>
              <a:rect l="l" t="t" r="r" b="b"/>
              <a:pathLst>
                <a:path w="753963" h="732597">
                  <a:moveTo>
                    <a:pt x="137925" y="0"/>
                  </a:moveTo>
                  <a:lnTo>
                    <a:pt x="616038" y="0"/>
                  </a:lnTo>
                  <a:cubicBezTo>
                    <a:pt x="692212" y="0"/>
                    <a:pt x="753963" y="61751"/>
                    <a:pt x="753963" y="137925"/>
                  </a:cubicBezTo>
                  <a:lnTo>
                    <a:pt x="753963" y="594673"/>
                  </a:lnTo>
                  <a:cubicBezTo>
                    <a:pt x="753963" y="631252"/>
                    <a:pt x="739432" y="666334"/>
                    <a:pt x="713566" y="692200"/>
                  </a:cubicBezTo>
                  <a:cubicBezTo>
                    <a:pt x="687700" y="718066"/>
                    <a:pt x="652618" y="732597"/>
                    <a:pt x="616038" y="732597"/>
                  </a:cubicBezTo>
                  <a:lnTo>
                    <a:pt x="137925" y="732597"/>
                  </a:lnTo>
                  <a:cubicBezTo>
                    <a:pt x="101345" y="732597"/>
                    <a:pt x="66263" y="718066"/>
                    <a:pt x="40397" y="692200"/>
                  </a:cubicBezTo>
                  <a:cubicBezTo>
                    <a:pt x="14531" y="666334"/>
                    <a:pt x="0" y="631252"/>
                    <a:pt x="0" y="594673"/>
                  </a:cubicBezTo>
                  <a:lnTo>
                    <a:pt x="0" y="137925"/>
                  </a:lnTo>
                  <a:cubicBezTo>
                    <a:pt x="0" y="101345"/>
                    <a:pt x="14531" y="66263"/>
                    <a:pt x="40397" y="40397"/>
                  </a:cubicBezTo>
                  <a:cubicBezTo>
                    <a:pt x="66263" y="14531"/>
                    <a:pt x="101345" y="0"/>
                    <a:pt x="137925" y="0"/>
                  </a:cubicBezTo>
                  <a:close/>
                </a:path>
              </a:pathLst>
            </a:custGeom>
            <a:solidFill>
              <a:srgbClr val="289AD6"/>
            </a:solidFill>
            <a:ln w="66675">
              <a:solidFill>
                <a:srgbClr val="289AD6"/>
              </a:solidFill>
            </a:ln>
            <a:effectLst>
              <a:outerShdw blurRad="50800" dist="38100" dir="5400000" algn="t" rotWithShape="0">
                <a:prstClr val="black">
                  <a:alpha val="40000"/>
                </a:prstClr>
              </a:outerShdw>
            </a:effectLst>
          </p:spPr>
        </p:sp>
        <p:sp>
          <p:nvSpPr>
            <p:cNvPr id="19" name="TextBox 19"/>
            <p:cNvSpPr txBox="1"/>
            <p:nvPr/>
          </p:nvSpPr>
          <p:spPr>
            <a:xfrm>
              <a:off x="0" y="19050"/>
              <a:ext cx="756355" cy="718491"/>
            </a:xfrm>
            <a:prstGeom prst="rect">
              <a:avLst/>
            </a:prstGeom>
          </p:spPr>
          <p:txBody>
            <a:bodyPr lIns="25400" tIns="25400" rIns="25400" bIns="25400" rtlCol="0" anchor="ctr"/>
            <a:lstStyle/>
            <a:p>
              <a:pPr algn="ctr"/>
              <a:endParaRPr lang="en-US" sz="800" b="1" dirty="0">
                <a:solidFill>
                  <a:srgbClr val="FFFFFF"/>
                </a:solidFill>
                <a:latin typeface="Metropolis" panose="00000500000000000000" pitchFamily="50" charset="0"/>
                <a:cs typeface="Metropolis" panose="020B0604020202020204" charset="0"/>
              </a:endParaRPr>
            </a:p>
            <a:p>
              <a:pPr algn="ctr">
                <a:lnSpc>
                  <a:spcPts val="1375"/>
                </a:lnSpc>
              </a:pPr>
              <a:endParaRPr lang="en-US" sz="1250" b="1" dirty="0">
                <a:solidFill>
                  <a:srgbClr val="FFFFFF"/>
                </a:solidFill>
                <a:latin typeface="Metropolis" panose="00000500000000000000" pitchFamily="50" charset="0"/>
                <a:cs typeface="Metropolis" panose="020B0604020202020204" charset="0"/>
              </a:endParaRPr>
            </a:p>
            <a:p>
              <a:pPr algn="ctr">
                <a:lnSpc>
                  <a:spcPts val="1375"/>
                </a:lnSpc>
              </a:pPr>
              <a:r>
                <a:rPr lang="en-US" sz="1250" dirty="0">
                  <a:solidFill>
                    <a:srgbClr val="FFFFFF"/>
                  </a:solidFill>
                  <a:latin typeface="Metropolis Extra Bold" panose="00000900000000000000" pitchFamily="50" charset="0"/>
                  <a:cs typeface="Metropolis" panose="020B0604020202020204" charset="0"/>
                </a:rPr>
                <a:t>Jan. 2020</a:t>
              </a:r>
            </a:p>
            <a:p>
              <a:pPr algn="ctr">
                <a:lnSpc>
                  <a:spcPts val="1045"/>
                </a:lnSpc>
              </a:pPr>
              <a:r>
                <a:rPr lang="en-US" sz="900" spc="28" dirty="0">
                  <a:solidFill>
                    <a:srgbClr val="FFFFFF"/>
                  </a:solidFill>
                  <a:latin typeface="Metropolis" panose="00000500000000000000" pitchFamily="50" charset="0"/>
                  <a:cs typeface="Metropolis" panose="020B0604020202020204" charset="0"/>
                </a:rPr>
                <a:t>Acquired </a:t>
              </a:r>
            </a:p>
            <a:p>
              <a:pPr algn="ctr">
                <a:lnSpc>
                  <a:spcPts val="1045"/>
                </a:lnSpc>
              </a:pPr>
              <a:r>
                <a:rPr lang="en-US" sz="900" spc="28" dirty="0">
                  <a:solidFill>
                    <a:srgbClr val="FFFFFF"/>
                  </a:solidFill>
                  <a:latin typeface="Metropolis" panose="00000500000000000000" pitchFamily="50" charset="0"/>
                  <a:cs typeface="Metropolis" panose="020B0604020202020204" charset="0"/>
                </a:rPr>
                <a:t>CareCloud Corporation</a:t>
              </a:r>
            </a:p>
            <a:p>
              <a:pPr algn="ctr">
                <a:lnSpc>
                  <a:spcPts val="1045"/>
                </a:lnSpc>
              </a:pPr>
              <a:r>
                <a:rPr lang="en-US" sz="900" spc="28" dirty="0">
                  <a:solidFill>
                    <a:srgbClr val="FFFFFF"/>
                  </a:solidFill>
                  <a:latin typeface="Metropolis" panose="00000500000000000000" pitchFamily="50" charset="0"/>
                  <a:cs typeface="Metropolis" panose="020B0604020202020204" charset="0"/>
                </a:rPr>
                <a:t> &amp; expanded our EHR capabilities</a:t>
              </a:r>
            </a:p>
            <a:p>
              <a:pPr algn="ctr">
                <a:lnSpc>
                  <a:spcPts val="1045"/>
                </a:lnSpc>
              </a:pPr>
              <a:endParaRPr lang="en-US" sz="950" spc="28" dirty="0">
                <a:solidFill>
                  <a:srgbClr val="FFFFFF"/>
                </a:solidFill>
                <a:latin typeface="Metropolis" panose="00000500000000000000" pitchFamily="50" charset="0"/>
                <a:cs typeface="Metropolis" panose="020B0604020202020204" charset="0"/>
              </a:endParaRPr>
            </a:p>
          </p:txBody>
        </p:sp>
      </p:grpSp>
      <p:grpSp>
        <p:nvGrpSpPr>
          <p:cNvPr id="20" name="Group 20"/>
          <p:cNvGrpSpPr/>
          <p:nvPr/>
        </p:nvGrpSpPr>
        <p:grpSpPr>
          <a:xfrm>
            <a:off x="6931997" y="532035"/>
            <a:ext cx="1466320" cy="1525192"/>
            <a:chOff x="0" y="0"/>
            <a:chExt cx="772382" cy="803393"/>
          </a:xfrm>
        </p:grpSpPr>
        <p:sp>
          <p:nvSpPr>
            <p:cNvPr id="21" name="Freeform 21"/>
            <p:cNvSpPr/>
            <p:nvPr/>
          </p:nvSpPr>
          <p:spPr>
            <a:xfrm>
              <a:off x="0" y="0"/>
              <a:ext cx="772382" cy="798171"/>
            </a:xfrm>
            <a:custGeom>
              <a:avLst/>
              <a:gdLst/>
              <a:ahLst/>
              <a:cxnLst/>
              <a:rect l="l" t="t" r="r" b="b"/>
              <a:pathLst>
                <a:path w="772382" h="798171">
                  <a:moveTo>
                    <a:pt x="134636" y="0"/>
                  </a:moveTo>
                  <a:lnTo>
                    <a:pt x="637747" y="0"/>
                  </a:lnTo>
                  <a:cubicBezTo>
                    <a:pt x="673454" y="0"/>
                    <a:pt x="707699" y="14185"/>
                    <a:pt x="732948" y="39434"/>
                  </a:cubicBezTo>
                  <a:cubicBezTo>
                    <a:pt x="758197" y="64683"/>
                    <a:pt x="772382" y="98928"/>
                    <a:pt x="772382" y="134636"/>
                  </a:cubicBezTo>
                  <a:lnTo>
                    <a:pt x="772382" y="663536"/>
                  </a:lnTo>
                  <a:cubicBezTo>
                    <a:pt x="772382" y="737893"/>
                    <a:pt x="712104" y="798171"/>
                    <a:pt x="637747" y="798171"/>
                  </a:cubicBezTo>
                  <a:lnTo>
                    <a:pt x="134636" y="798171"/>
                  </a:lnTo>
                  <a:cubicBezTo>
                    <a:pt x="98928" y="798171"/>
                    <a:pt x="64683" y="783986"/>
                    <a:pt x="39434" y="758737"/>
                  </a:cubicBezTo>
                  <a:cubicBezTo>
                    <a:pt x="14185" y="733488"/>
                    <a:pt x="0" y="699243"/>
                    <a:pt x="0" y="663536"/>
                  </a:cubicBezTo>
                  <a:lnTo>
                    <a:pt x="0" y="134636"/>
                  </a:lnTo>
                  <a:cubicBezTo>
                    <a:pt x="0" y="60278"/>
                    <a:pt x="60278" y="0"/>
                    <a:pt x="134636" y="0"/>
                  </a:cubicBezTo>
                  <a:close/>
                </a:path>
              </a:pathLst>
            </a:custGeom>
            <a:solidFill>
              <a:srgbClr val="289AD6"/>
            </a:solidFill>
            <a:ln w="66675">
              <a:solidFill>
                <a:srgbClr val="289AD6"/>
              </a:solidFill>
            </a:ln>
            <a:effectLst>
              <a:outerShdw blurRad="50800" dist="38100" dir="5400000" algn="t" rotWithShape="0">
                <a:prstClr val="black">
                  <a:alpha val="40000"/>
                </a:prstClr>
              </a:outerShdw>
            </a:effectLst>
          </p:spPr>
        </p:sp>
        <p:sp>
          <p:nvSpPr>
            <p:cNvPr id="22" name="TextBox 22"/>
            <p:cNvSpPr txBox="1"/>
            <p:nvPr/>
          </p:nvSpPr>
          <p:spPr>
            <a:xfrm>
              <a:off x="0" y="19050"/>
              <a:ext cx="761059" cy="784343"/>
            </a:xfrm>
            <a:prstGeom prst="rect">
              <a:avLst/>
            </a:prstGeom>
          </p:spPr>
          <p:txBody>
            <a:bodyPr lIns="25400" tIns="25400" rIns="25400" bIns="25400" rtlCol="0" anchor="ctr"/>
            <a:lstStyle/>
            <a:p>
              <a:pPr algn="ctr">
                <a:lnSpc>
                  <a:spcPts val="1375"/>
                </a:lnSpc>
              </a:pPr>
              <a:endParaRPr sz="700" dirty="0">
                <a:latin typeface="Metropolis" panose="00000500000000000000" pitchFamily="50" charset="0"/>
                <a:cs typeface="Metropolis" panose="020B0604020202020204" charset="0"/>
              </a:endParaRPr>
            </a:p>
            <a:p>
              <a:pPr algn="ctr">
                <a:lnSpc>
                  <a:spcPts val="1375"/>
                </a:lnSpc>
              </a:pPr>
              <a:endParaRPr lang="en-US" sz="1250" b="1" dirty="0">
                <a:solidFill>
                  <a:srgbClr val="FFFFFF"/>
                </a:solidFill>
                <a:latin typeface="Metropolis" panose="00000500000000000000" pitchFamily="50" charset="0"/>
                <a:cs typeface="Metropolis" panose="020B0604020202020204" charset="0"/>
              </a:endParaRPr>
            </a:p>
            <a:p>
              <a:pPr algn="ctr">
                <a:lnSpc>
                  <a:spcPts val="1375"/>
                </a:lnSpc>
              </a:pPr>
              <a:r>
                <a:rPr lang="en-US" sz="1250" dirty="0">
                  <a:solidFill>
                    <a:srgbClr val="FFFFFF"/>
                  </a:solidFill>
                  <a:latin typeface="Metropolis Extra Bold" panose="00000900000000000000" pitchFamily="50" charset="0"/>
                  <a:cs typeface="Metropolis" panose="020B0604020202020204" charset="0"/>
                </a:rPr>
                <a:t>Jun. 2021</a:t>
              </a:r>
            </a:p>
            <a:p>
              <a:pPr algn="ctr">
                <a:lnSpc>
                  <a:spcPts val="1045"/>
                </a:lnSpc>
              </a:pPr>
              <a:r>
                <a:rPr lang="en-US" sz="900" spc="28" dirty="0">
                  <a:solidFill>
                    <a:srgbClr val="FFFFFF"/>
                  </a:solidFill>
                  <a:latin typeface="Metropolis" panose="00000500000000000000" pitchFamily="50" charset="0"/>
                  <a:cs typeface="Metropolis" panose="020B0604020202020204" charset="0"/>
                </a:rPr>
                <a:t>Acquired </a:t>
              </a:r>
            </a:p>
            <a:p>
              <a:pPr algn="ctr">
                <a:lnSpc>
                  <a:spcPts val="1045"/>
                </a:lnSpc>
              </a:pPr>
              <a:r>
                <a:rPr lang="en-US" sz="900" spc="28" dirty="0">
                  <a:solidFill>
                    <a:srgbClr val="FFFFFF"/>
                  </a:solidFill>
                  <a:latin typeface="Metropolis" panose="00000500000000000000" pitchFamily="50" charset="0"/>
                  <a:cs typeface="Metropolis" panose="020B0604020202020204" charset="0"/>
                </a:rPr>
                <a:t>MedMatica Consulting Associates, Inc. &amp; </a:t>
              </a:r>
            </a:p>
            <a:p>
              <a:pPr algn="ctr">
                <a:lnSpc>
                  <a:spcPts val="1045"/>
                </a:lnSpc>
              </a:pPr>
              <a:r>
                <a:rPr lang="en-US" sz="900" spc="28" dirty="0">
                  <a:solidFill>
                    <a:srgbClr val="FFFFFF"/>
                  </a:solidFill>
                  <a:latin typeface="Metropolis" panose="00000500000000000000" pitchFamily="50" charset="0"/>
                  <a:cs typeface="Metropolis" panose="020B0604020202020204" charset="0"/>
                </a:rPr>
                <a:t>Santa Rosa Staffing &amp;</a:t>
              </a:r>
            </a:p>
            <a:p>
              <a:pPr algn="ctr">
                <a:lnSpc>
                  <a:spcPts val="1045"/>
                </a:lnSpc>
              </a:pPr>
              <a:r>
                <a:rPr lang="en-US" sz="900" spc="28" dirty="0">
                  <a:solidFill>
                    <a:srgbClr val="FFFFFF"/>
                  </a:solidFill>
                  <a:latin typeface="Metropolis" panose="00000500000000000000" pitchFamily="50" charset="0"/>
                  <a:cs typeface="Metropolis" panose="020B0604020202020204" charset="0"/>
                </a:rPr>
                <a:t>expanded </a:t>
              </a:r>
            </a:p>
            <a:p>
              <a:pPr algn="ctr">
                <a:lnSpc>
                  <a:spcPts val="1045"/>
                </a:lnSpc>
              </a:pPr>
              <a:r>
                <a:rPr lang="en-US" sz="900" spc="28" dirty="0">
                  <a:solidFill>
                    <a:srgbClr val="FFFFFF"/>
                  </a:solidFill>
                  <a:latin typeface="Metropolis" panose="00000500000000000000" pitchFamily="50" charset="0"/>
                  <a:cs typeface="Metropolis" panose="020B0604020202020204" charset="0"/>
                </a:rPr>
                <a:t>solutions to hospitals</a:t>
              </a:r>
            </a:p>
            <a:p>
              <a:pPr algn="ctr">
                <a:lnSpc>
                  <a:spcPts val="1045"/>
                </a:lnSpc>
              </a:pPr>
              <a:endParaRPr lang="en-US" sz="950" spc="28" dirty="0">
                <a:solidFill>
                  <a:srgbClr val="FFFFFF"/>
                </a:solidFill>
                <a:latin typeface="Metropolis" panose="00000500000000000000" pitchFamily="50" charset="0"/>
                <a:cs typeface="Metropolis" panose="020B0604020202020204" charset="0"/>
              </a:endParaRPr>
            </a:p>
            <a:p>
              <a:pPr algn="ctr">
                <a:lnSpc>
                  <a:spcPts val="1045"/>
                </a:lnSpc>
              </a:pPr>
              <a:endParaRPr lang="en-US" sz="950" spc="28" dirty="0">
                <a:solidFill>
                  <a:srgbClr val="FFFFFF"/>
                </a:solidFill>
                <a:latin typeface="Metropolis" panose="00000500000000000000" pitchFamily="50" charset="0"/>
                <a:cs typeface="Metropolis" panose="020B0604020202020204" charset="0"/>
              </a:endParaRPr>
            </a:p>
          </p:txBody>
        </p:sp>
      </p:grpSp>
      <p:grpSp>
        <p:nvGrpSpPr>
          <p:cNvPr id="23" name="Group 23"/>
          <p:cNvGrpSpPr/>
          <p:nvPr/>
        </p:nvGrpSpPr>
        <p:grpSpPr>
          <a:xfrm>
            <a:off x="1686208" y="2931820"/>
            <a:ext cx="1213536" cy="1212652"/>
            <a:chOff x="0" y="0"/>
            <a:chExt cx="639229" cy="638763"/>
          </a:xfrm>
        </p:grpSpPr>
        <p:sp>
          <p:nvSpPr>
            <p:cNvPr id="24" name="Freeform 24"/>
            <p:cNvSpPr/>
            <p:nvPr/>
          </p:nvSpPr>
          <p:spPr>
            <a:xfrm>
              <a:off x="0" y="0"/>
              <a:ext cx="639229" cy="636714"/>
            </a:xfrm>
            <a:custGeom>
              <a:avLst/>
              <a:gdLst/>
              <a:ahLst/>
              <a:cxnLst/>
              <a:rect l="l" t="t" r="r" b="b"/>
              <a:pathLst>
                <a:path w="639229" h="636714">
                  <a:moveTo>
                    <a:pt x="162681" y="0"/>
                  </a:moveTo>
                  <a:lnTo>
                    <a:pt x="476548" y="0"/>
                  </a:lnTo>
                  <a:cubicBezTo>
                    <a:pt x="566394" y="0"/>
                    <a:pt x="639229" y="72835"/>
                    <a:pt x="639229" y="162681"/>
                  </a:cubicBezTo>
                  <a:lnTo>
                    <a:pt x="639229" y="474033"/>
                  </a:lnTo>
                  <a:cubicBezTo>
                    <a:pt x="639229" y="517179"/>
                    <a:pt x="622089" y="558557"/>
                    <a:pt x="591581" y="589066"/>
                  </a:cubicBezTo>
                  <a:cubicBezTo>
                    <a:pt x="561072" y="619575"/>
                    <a:pt x="519694" y="636714"/>
                    <a:pt x="476548" y="636714"/>
                  </a:cubicBezTo>
                  <a:lnTo>
                    <a:pt x="162681" y="636714"/>
                  </a:lnTo>
                  <a:cubicBezTo>
                    <a:pt x="72835" y="636714"/>
                    <a:pt x="0" y="563879"/>
                    <a:pt x="0" y="474033"/>
                  </a:cubicBezTo>
                  <a:lnTo>
                    <a:pt x="0" y="162681"/>
                  </a:lnTo>
                  <a:cubicBezTo>
                    <a:pt x="0" y="72835"/>
                    <a:pt x="72835" y="0"/>
                    <a:pt x="162681" y="0"/>
                  </a:cubicBezTo>
                  <a:close/>
                </a:path>
              </a:pathLst>
            </a:custGeom>
            <a:solidFill>
              <a:srgbClr val="E8F6FD"/>
            </a:solidFill>
            <a:ln w="66675">
              <a:solidFill>
                <a:srgbClr val="E8F6FD"/>
              </a:solidFill>
            </a:ln>
            <a:effectLst>
              <a:outerShdw blurRad="50800" dist="38100" dir="5400000" algn="t" rotWithShape="0">
                <a:prstClr val="black">
                  <a:alpha val="40000"/>
                </a:prstClr>
              </a:outerShdw>
            </a:effectLst>
          </p:spPr>
        </p:sp>
        <p:sp>
          <p:nvSpPr>
            <p:cNvPr id="25" name="TextBox 25"/>
            <p:cNvSpPr txBox="1"/>
            <p:nvPr/>
          </p:nvSpPr>
          <p:spPr>
            <a:xfrm>
              <a:off x="0" y="118"/>
              <a:ext cx="638763" cy="638645"/>
            </a:xfrm>
            <a:prstGeom prst="rect">
              <a:avLst/>
            </a:prstGeom>
          </p:spPr>
          <p:txBody>
            <a:bodyPr lIns="25400" tIns="25400" rIns="25400" bIns="25400" rtlCol="0" anchor="ctr"/>
            <a:lstStyle/>
            <a:p>
              <a:pPr algn="ctr">
                <a:lnSpc>
                  <a:spcPts val="1155"/>
                </a:lnSpc>
              </a:pPr>
              <a:endParaRPr sz="700" dirty="0">
                <a:latin typeface="Metropolis" panose="00000500000000000000" pitchFamily="50" charset="0"/>
                <a:cs typeface="Metropolis" panose="020B0604020202020204" charset="0"/>
              </a:endParaRPr>
            </a:p>
            <a:p>
              <a:pPr algn="ctr">
                <a:lnSpc>
                  <a:spcPts val="1375"/>
                </a:lnSpc>
              </a:pPr>
              <a:r>
                <a:rPr lang="en-US" sz="1250" dirty="0">
                  <a:solidFill>
                    <a:srgbClr val="289AD6"/>
                  </a:solidFill>
                  <a:latin typeface="Metropolis Extra Bold" panose="00000900000000000000" pitchFamily="50" charset="0"/>
                  <a:cs typeface="Metropolis" panose="020B0604020202020204" charset="0"/>
                </a:rPr>
                <a:t>Nov. 2014-</a:t>
              </a:r>
            </a:p>
            <a:p>
              <a:pPr algn="ctr">
                <a:lnSpc>
                  <a:spcPts val="1375"/>
                </a:lnSpc>
              </a:pPr>
              <a:r>
                <a:rPr lang="en-US" sz="1250" dirty="0">
                  <a:solidFill>
                    <a:srgbClr val="289AD6"/>
                  </a:solidFill>
                  <a:latin typeface="Metropolis Extra Bold" panose="00000900000000000000" pitchFamily="50" charset="0"/>
                  <a:cs typeface="Metropolis" panose="020B0604020202020204" charset="0"/>
                </a:rPr>
                <a:t>Jul. 2016</a:t>
              </a:r>
            </a:p>
            <a:p>
              <a:pPr algn="ctr">
                <a:lnSpc>
                  <a:spcPts val="1045"/>
                </a:lnSpc>
              </a:pPr>
              <a:r>
                <a:rPr lang="en-US" sz="900" dirty="0">
                  <a:solidFill>
                    <a:srgbClr val="444445"/>
                  </a:solidFill>
                  <a:latin typeface="Metropolis" panose="00000500000000000000" pitchFamily="50" charset="0"/>
                  <a:cs typeface="Metropolis" panose="020B0604020202020204" charset="0"/>
                </a:rPr>
                <a:t>Acquired seven different RCM companies</a:t>
              </a:r>
            </a:p>
          </p:txBody>
        </p:sp>
      </p:grpSp>
      <p:grpSp>
        <p:nvGrpSpPr>
          <p:cNvPr id="26" name="Group 26"/>
          <p:cNvGrpSpPr/>
          <p:nvPr/>
        </p:nvGrpSpPr>
        <p:grpSpPr>
          <a:xfrm>
            <a:off x="3096594" y="2931820"/>
            <a:ext cx="1213536" cy="1212652"/>
            <a:chOff x="0" y="0"/>
            <a:chExt cx="639229" cy="638763"/>
          </a:xfrm>
        </p:grpSpPr>
        <p:sp>
          <p:nvSpPr>
            <p:cNvPr id="27" name="Freeform 27"/>
            <p:cNvSpPr/>
            <p:nvPr/>
          </p:nvSpPr>
          <p:spPr>
            <a:xfrm>
              <a:off x="0" y="0"/>
              <a:ext cx="639229" cy="636714"/>
            </a:xfrm>
            <a:custGeom>
              <a:avLst/>
              <a:gdLst/>
              <a:ahLst/>
              <a:cxnLst/>
              <a:rect l="l" t="t" r="r" b="b"/>
              <a:pathLst>
                <a:path w="639229" h="636714">
                  <a:moveTo>
                    <a:pt x="162681" y="0"/>
                  </a:moveTo>
                  <a:lnTo>
                    <a:pt x="476548" y="0"/>
                  </a:lnTo>
                  <a:cubicBezTo>
                    <a:pt x="566394" y="0"/>
                    <a:pt x="639229" y="72835"/>
                    <a:pt x="639229" y="162681"/>
                  </a:cubicBezTo>
                  <a:lnTo>
                    <a:pt x="639229" y="474033"/>
                  </a:lnTo>
                  <a:cubicBezTo>
                    <a:pt x="639229" y="517179"/>
                    <a:pt x="622089" y="558557"/>
                    <a:pt x="591581" y="589066"/>
                  </a:cubicBezTo>
                  <a:cubicBezTo>
                    <a:pt x="561072" y="619575"/>
                    <a:pt x="519694" y="636714"/>
                    <a:pt x="476548" y="636714"/>
                  </a:cubicBezTo>
                  <a:lnTo>
                    <a:pt x="162681" y="636714"/>
                  </a:lnTo>
                  <a:cubicBezTo>
                    <a:pt x="72835" y="636714"/>
                    <a:pt x="0" y="563879"/>
                    <a:pt x="0" y="474033"/>
                  </a:cubicBezTo>
                  <a:lnTo>
                    <a:pt x="0" y="162681"/>
                  </a:lnTo>
                  <a:cubicBezTo>
                    <a:pt x="0" y="72835"/>
                    <a:pt x="72835" y="0"/>
                    <a:pt x="162681" y="0"/>
                  </a:cubicBezTo>
                  <a:close/>
                </a:path>
              </a:pathLst>
            </a:custGeom>
            <a:solidFill>
              <a:srgbClr val="E8F6FD"/>
            </a:solidFill>
            <a:ln w="66675">
              <a:solidFill>
                <a:srgbClr val="E8F6FD"/>
              </a:solidFill>
            </a:ln>
            <a:effectLst>
              <a:outerShdw blurRad="50800" dist="38100" dir="5400000" algn="t" rotWithShape="0">
                <a:prstClr val="black">
                  <a:alpha val="40000"/>
                </a:prstClr>
              </a:outerShdw>
            </a:effectLst>
          </p:spPr>
        </p:sp>
        <p:sp>
          <p:nvSpPr>
            <p:cNvPr id="28" name="TextBox 28"/>
            <p:cNvSpPr txBox="1"/>
            <p:nvPr/>
          </p:nvSpPr>
          <p:spPr>
            <a:xfrm>
              <a:off x="0" y="118"/>
              <a:ext cx="638763" cy="638645"/>
            </a:xfrm>
            <a:prstGeom prst="rect">
              <a:avLst/>
            </a:prstGeom>
          </p:spPr>
          <p:txBody>
            <a:bodyPr lIns="25400" tIns="25400" rIns="25400" bIns="25400" rtlCol="0" anchor="ctr"/>
            <a:lstStyle/>
            <a:p>
              <a:pPr algn="ctr">
                <a:lnSpc>
                  <a:spcPts val="1155"/>
                </a:lnSpc>
              </a:pPr>
              <a:endParaRPr sz="700" dirty="0">
                <a:latin typeface="Metropolis" panose="00000500000000000000" pitchFamily="50" charset="0"/>
                <a:cs typeface="Metropolis" panose="020B0604020202020204" charset="0"/>
              </a:endParaRPr>
            </a:p>
            <a:p>
              <a:pPr algn="ctr">
                <a:lnSpc>
                  <a:spcPts val="1375"/>
                </a:lnSpc>
              </a:pPr>
              <a:r>
                <a:rPr lang="en-US" sz="1250" dirty="0">
                  <a:solidFill>
                    <a:srgbClr val="289AD6"/>
                  </a:solidFill>
                  <a:latin typeface="Metropolis Extra Bold" panose="00000900000000000000" pitchFamily="50" charset="0"/>
                  <a:cs typeface="Metropolis" panose="020B0604020202020204" charset="0"/>
                </a:rPr>
                <a:t>Jul. 2017</a:t>
              </a:r>
            </a:p>
            <a:p>
              <a:pPr algn="ctr">
                <a:lnSpc>
                  <a:spcPts val="1045"/>
                </a:lnSpc>
              </a:pPr>
              <a:r>
                <a:rPr lang="en-US" sz="900" dirty="0">
                  <a:solidFill>
                    <a:srgbClr val="444445"/>
                  </a:solidFill>
                  <a:latin typeface="Metropolis" panose="00000500000000000000" pitchFamily="50" charset="0"/>
                  <a:cs typeface="Metropolis" panose="020B0604020202020204" charset="0"/>
                </a:rPr>
                <a:t>Acquired Washington Medical Billing, LLC</a:t>
              </a:r>
            </a:p>
          </p:txBody>
        </p:sp>
      </p:grpSp>
      <p:grpSp>
        <p:nvGrpSpPr>
          <p:cNvPr id="29" name="Group 29"/>
          <p:cNvGrpSpPr/>
          <p:nvPr/>
        </p:nvGrpSpPr>
        <p:grpSpPr>
          <a:xfrm>
            <a:off x="4497187" y="2931820"/>
            <a:ext cx="1221582" cy="1212652"/>
            <a:chOff x="0" y="0"/>
            <a:chExt cx="643467" cy="638763"/>
          </a:xfrm>
        </p:grpSpPr>
        <p:sp>
          <p:nvSpPr>
            <p:cNvPr id="30" name="Freeform 30"/>
            <p:cNvSpPr/>
            <p:nvPr/>
          </p:nvSpPr>
          <p:spPr>
            <a:xfrm>
              <a:off x="0" y="0"/>
              <a:ext cx="639229" cy="636714"/>
            </a:xfrm>
            <a:custGeom>
              <a:avLst/>
              <a:gdLst/>
              <a:ahLst/>
              <a:cxnLst/>
              <a:rect l="l" t="t" r="r" b="b"/>
              <a:pathLst>
                <a:path w="639229" h="636714">
                  <a:moveTo>
                    <a:pt x="162681" y="0"/>
                  </a:moveTo>
                  <a:lnTo>
                    <a:pt x="476548" y="0"/>
                  </a:lnTo>
                  <a:cubicBezTo>
                    <a:pt x="566394" y="0"/>
                    <a:pt x="639229" y="72835"/>
                    <a:pt x="639229" y="162681"/>
                  </a:cubicBezTo>
                  <a:lnTo>
                    <a:pt x="639229" y="474033"/>
                  </a:lnTo>
                  <a:cubicBezTo>
                    <a:pt x="639229" y="517179"/>
                    <a:pt x="622089" y="558557"/>
                    <a:pt x="591581" y="589066"/>
                  </a:cubicBezTo>
                  <a:cubicBezTo>
                    <a:pt x="561072" y="619575"/>
                    <a:pt x="519694" y="636714"/>
                    <a:pt x="476548" y="636714"/>
                  </a:cubicBezTo>
                  <a:lnTo>
                    <a:pt x="162681" y="636714"/>
                  </a:lnTo>
                  <a:cubicBezTo>
                    <a:pt x="72835" y="636714"/>
                    <a:pt x="0" y="563879"/>
                    <a:pt x="0" y="474033"/>
                  </a:cubicBezTo>
                  <a:lnTo>
                    <a:pt x="0" y="162681"/>
                  </a:lnTo>
                  <a:cubicBezTo>
                    <a:pt x="0" y="72835"/>
                    <a:pt x="72835" y="0"/>
                    <a:pt x="162681" y="0"/>
                  </a:cubicBezTo>
                  <a:close/>
                </a:path>
              </a:pathLst>
            </a:custGeom>
            <a:solidFill>
              <a:srgbClr val="E8F6FD"/>
            </a:solidFill>
            <a:ln w="66675">
              <a:solidFill>
                <a:srgbClr val="E8F6FD"/>
              </a:solidFill>
            </a:ln>
            <a:effectLst>
              <a:outerShdw blurRad="50800" dist="38100" dir="5400000" algn="t" rotWithShape="0">
                <a:prstClr val="black">
                  <a:alpha val="40000"/>
                </a:prstClr>
              </a:outerShdw>
            </a:effectLst>
          </p:spPr>
        </p:sp>
        <p:sp>
          <p:nvSpPr>
            <p:cNvPr id="31" name="TextBox 31"/>
            <p:cNvSpPr txBox="1"/>
            <p:nvPr/>
          </p:nvSpPr>
          <p:spPr>
            <a:xfrm>
              <a:off x="0" y="118"/>
              <a:ext cx="643467" cy="638645"/>
            </a:xfrm>
            <a:prstGeom prst="rect">
              <a:avLst/>
            </a:prstGeom>
          </p:spPr>
          <p:txBody>
            <a:bodyPr lIns="25400" tIns="25400" rIns="25400" bIns="25400" rtlCol="0" anchor="ctr"/>
            <a:lstStyle/>
            <a:p>
              <a:pPr algn="ctr">
                <a:lnSpc>
                  <a:spcPts val="1155"/>
                </a:lnSpc>
              </a:pPr>
              <a:endParaRPr sz="700" dirty="0">
                <a:latin typeface="Metropolis" panose="00000500000000000000" pitchFamily="50" charset="0"/>
                <a:cs typeface="Metropolis" panose="020B0604020202020204" charset="0"/>
              </a:endParaRPr>
            </a:p>
            <a:p>
              <a:pPr algn="ctr">
                <a:lnSpc>
                  <a:spcPts val="1375"/>
                </a:lnSpc>
              </a:pPr>
              <a:r>
                <a:rPr lang="en-US" sz="1250" dirty="0">
                  <a:solidFill>
                    <a:srgbClr val="289AD6"/>
                  </a:solidFill>
                  <a:latin typeface="Metropolis Extra Bold" panose="00000900000000000000" pitchFamily="50" charset="0"/>
                  <a:cs typeface="Metropolis" panose="020B0604020202020204" charset="0"/>
                </a:rPr>
                <a:t>Apr. 2019</a:t>
              </a:r>
            </a:p>
            <a:p>
              <a:pPr algn="ctr">
                <a:lnSpc>
                  <a:spcPts val="1045"/>
                </a:lnSpc>
              </a:pPr>
              <a:r>
                <a:rPr lang="en-US" sz="900" dirty="0">
                  <a:solidFill>
                    <a:srgbClr val="444445"/>
                  </a:solidFill>
                  <a:latin typeface="Metropolis" panose="00000500000000000000" pitchFamily="50" charset="0"/>
                  <a:cs typeface="Metropolis" panose="020B0604020202020204" charset="0"/>
                </a:rPr>
                <a:t>Acquired Etransmedia Technology, Inc.</a:t>
              </a:r>
            </a:p>
          </p:txBody>
        </p:sp>
      </p:grpSp>
      <p:grpSp>
        <p:nvGrpSpPr>
          <p:cNvPr id="32" name="Group 32"/>
          <p:cNvGrpSpPr/>
          <p:nvPr/>
        </p:nvGrpSpPr>
        <p:grpSpPr>
          <a:xfrm>
            <a:off x="6051279" y="2931820"/>
            <a:ext cx="1507331" cy="1401856"/>
            <a:chOff x="0" y="0"/>
            <a:chExt cx="793985" cy="738426"/>
          </a:xfrm>
        </p:grpSpPr>
        <p:sp>
          <p:nvSpPr>
            <p:cNvPr id="33" name="Freeform 33"/>
            <p:cNvSpPr/>
            <p:nvPr/>
          </p:nvSpPr>
          <p:spPr>
            <a:xfrm>
              <a:off x="0" y="0"/>
              <a:ext cx="792336" cy="738426"/>
            </a:xfrm>
            <a:custGeom>
              <a:avLst/>
              <a:gdLst/>
              <a:ahLst/>
              <a:cxnLst/>
              <a:rect l="l" t="t" r="r" b="b"/>
              <a:pathLst>
                <a:path w="792336" h="738426">
                  <a:moveTo>
                    <a:pt x="131245" y="0"/>
                  </a:moveTo>
                  <a:lnTo>
                    <a:pt x="661091" y="0"/>
                  </a:lnTo>
                  <a:cubicBezTo>
                    <a:pt x="695899" y="0"/>
                    <a:pt x="729282" y="13828"/>
                    <a:pt x="753895" y="38441"/>
                  </a:cubicBezTo>
                  <a:cubicBezTo>
                    <a:pt x="778508" y="63054"/>
                    <a:pt x="792336" y="96437"/>
                    <a:pt x="792336" y="131245"/>
                  </a:cubicBezTo>
                  <a:lnTo>
                    <a:pt x="792336" y="607181"/>
                  </a:lnTo>
                  <a:cubicBezTo>
                    <a:pt x="792336" y="679665"/>
                    <a:pt x="733576" y="738426"/>
                    <a:pt x="661091" y="738426"/>
                  </a:cubicBezTo>
                  <a:lnTo>
                    <a:pt x="131245" y="738426"/>
                  </a:lnTo>
                  <a:cubicBezTo>
                    <a:pt x="58760" y="738426"/>
                    <a:pt x="0" y="679665"/>
                    <a:pt x="0" y="607181"/>
                  </a:cubicBezTo>
                  <a:lnTo>
                    <a:pt x="0" y="131245"/>
                  </a:lnTo>
                  <a:cubicBezTo>
                    <a:pt x="0" y="58760"/>
                    <a:pt x="58760" y="0"/>
                    <a:pt x="131245" y="0"/>
                  </a:cubicBezTo>
                  <a:close/>
                </a:path>
              </a:pathLst>
            </a:custGeom>
            <a:solidFill>
              <a:srgbClr val="289AD6"/>
            </a:solidFill>
            <a:ln w="66675">
              <a:solidFill>
                <a:srgbClr val="289AD6"/>
              </a:solidFill>
            </a:ln>
            <a:effectLst>
              <a:outerShdw blurRad="50800" dist="38100" dir="5400000" algn="t" rotWithShape="0">
                <a:prstClr val="black">
                  <a:alpha val="40000"/>
                </a:prstClr>
              </a:outerShdw>
            </a:effectLst>
          </p:spPr>
        </p:sp>
        <p:sp>
          <p:nvSpPr>
            <p:cNvPr id="34" name="TextBox 34"/>
            <p:cNvSpPr txBox="1"/>
            <p:nvPr/>
          </p:nvSpPr>
          <p:spPr>
            <a:xfrm>
              <a:off x="0" y="118"/>
              <a:ext cx="793985" cy="732719"/>
            </a:xfrm>
            <a:prstGeom prst="rect">
              <a:avLst/>
            </a:prstGeom>
          </p:spPr>
          <p:txBody>
            <a:bodyPr lIns="25400" tIns="25400" rIns="25400" bIns="25400" rtlCol="0" anchor="ctr"/>
            <a:lstStyle/>
            <a:p>
              <a:pPr algn="ctr">
                <a:lnSpc>
                  <a:spcPts val="1155"/>
                </a:lnSpc>
              </a:pPr>
              <a:endParaRPr sz="700" dirty="0">
                <a:latin typeface="Metropolis" panose="00000500000000000000" pitchFamily="50" charset="0"/>
                <a:cs typeface="Metropolis" panose="020B0604020202020204" charset="0"/>
              </a:endParaRPr>
            </a:p>
            <a:p>
              <a:pPr algn="ctr">
                <a:lnSpc>
                  <a:spcPts val="1375"/>
                </a:lnSpc>
              </a:pPr>
              <a:endParaRPr lang="en-US" sz="1250" b="1" dirty="0">
                <a:solidFill>
                  <a:srgbClr val="FFFFFF"/>
                </a:solidFill>
                <a:latin typeface="Metropolis" panose="00000500000000000000" pitchFamily="50" charset="0"/>
                <a:cs typeface="Metropolis" panose="020B0604020202020204" charset="0"/>
              </a:endParaRPr>
            </a:p>
            <a:p>
              <a:pPr algn="ctr">
                <a:lnSpc>
                  <a:spcPts val="1375"/>
                </a:lnSpc>
              </a:pPr>
              <a:r>
                <a:rPr lang="en-US" sz="1250" dirty="0">
                  <a:solidFill>
                    <a:srgbClr val="FFFFFF"/>
                  </a:solidFill>
                  <a:latin typeface="Metropolis Extra Bold" panose="00000900000000000000" pitchFamily="50" charset="0"/>
                  <a:cs typeface="Metropolis" panose="020B0604020202020204" charset="0"/>
                </a:rPr>
                <a:t>Jun. 2020</a:t>
              </a:r>
            </a:p>
            <a:p>
              <a:pPr algn="ctr">
                <a:lnSpc>
                  <a:spcPts val="1045"/>
                </a:lnSpc>
              </a:pPr>
              <a:r>
                <a:rPr lang="en-US" sz="900" spc="28" dirty="0">
                  <a:solidFill>
                    <a:srgbClr val="FFFFFF"/>
                  </a:solidFill>
                  <a:latin typeface="Metropolis" panose="00000500000000000000" pitchFamily="50" charset="0"/>
                  <a:cs typeface="Metropolis" panose="020B0604020202020204" charset="0"/>
                </a:rPr>
                <a:t>Acquired Meridian Billing Management Co. and added world-class </a:t>
              </a:r>
            </a:p>
            <a:p>
              <a:pPr algn="ctr">
                <a:lnSpc>
                  <a:spcPts val="1045"/>
                </a:lnSpc>
              </a:pPr>
              <a:r>
                <a:rPr lang="en-US" sz="900" spc="28" dirty="0">
                  <a:solidFill>
                    <a:srgbClr val="FFFFFF"/>
                  </a:solidFill>
                  <a:latin typeface="Metropolis" panose="00000500000000000000" pitchFamily="50" charset="0"/>
                  <a:cs typeface="Metropolis" panose="020B0604020202020204" charset="0"/>
                </a:rPr>
                <a:t>BI and RPA solutions</a:t>
              </a:r>
            </a:p>
            <a:p>
              <a:pPr algn="ctr">
                <a:lnSpc>
                  <a:spcPts val="1045"/>
                </a:lnSpc>
              </a:pPr>
              <a:endParaRPr lang="en-US" sz="950" spc="28" dirty="0">
                <a:solidFill>
                  <a:srgbClr val="FFFFFF"/>
                </a:solidFill>
                <a:latin typeface="Metropolis" panose="00000500000000000000" pitchFamily="50" charset="0"/>
                <a:cs typeface="Metropolis" panose="020B0604020202020204" charset="0"/>
              </a:endParaRPr>
            </a:p>
          </p:txBody>
        </p:sp>
      </p:grpSp>
      <p:pic>
        <p:nvPicPr>
          <p:cNvPr id="37" name="Picture 36">
            <a:extLst>
              <a:ext uri="{FF2B5EF4-FFF2-40B4-BE49-F238E27FC236}">
                <a16:creationId xmlns:a16="http://schemas.microsoft.com/office/drawing/2014/main" id="{E3B160CC-FD1E-1B32-C7A5-8A2827451D8F}"/>
              </a:ext>
            </a:extLst>
          </p:cNvPr>
          <p:cNvPicPr>
            <a:picLocks noChangeAspect="1"/>
          </p:cNvPicPr>
          <p:nvPr/>
        </p:nvPicPr>
        <p:blipFill>
          <a:blip r:embed="rId7"/>
          <a:stretch>
            <a:fillRect/>
          </a:stretch>
        </p:blipFill>
        <p:spPr>
          <a:xfrm>
            <a:off x="1435109" y="775157"/>
            <a:ext cx="328675" cy="343330"/>
          </a:xfrm>
          <a:prstGeom prst="rect">
            <a:avLst/>
          </a:prstGeom>
        </p:spPr>
      </p:pic>
      <p:pic>
        <p:nvPicPr>
          <p:cNvPr id="41" name="Picture 40">
            <a:extLst>
              <a:ext uri="{FF2B5EF4-FFF2-40B4-BE49-F238E27FC236}">
                <a16:creationId xmlns:a16="http://schemas.microsoft.com/office/drawing/2014/main" id="{53A8CF8D-A64D-0CCA-53E6-7B59DCC2B1C3}"/>
              </a:ext>
            </a:extLst>
          </p:cNvPr>
          <p:cNvPicPr>
            <a:picLocks noChangeAspect="1"/>
          </p:cNvPicPr>
          <p:nvPr/>
        </p:nvPicPr>
        <p:blipFill rotWithShape="1">
          <a:blip r:embed="rId8">
            <a:clrChange>
              <a:clrFrom>
                <a:srgbClr val="FFFFFF"/>
              </a:clrFrom>
              <a:clrTo>
                <a:srgbClr val="FFFFFF">
                  <a:alpha val="0"/>
                </a:srgbClr>
              </a:clrTo>
            </a:clrChange>
          </a:blip>
          <a:srcRect r="23798" b="45690"/>
          <a:stretch/>
        </p:blipFill>
        <p:spPr>
          <a:xfrm>
            <a:off x="6268180" y="3010230"/>
            <a:ext cx="1010262" cy="293346"/>
          </a:xfrm>
          <a:prstGeom prst="rect">
            <a:avLst/>
          </a:prstGeom>
        </p:spPr>
      </p:pic>
      <p:pic>
        <p:nvPicPr>
          <p:cNvPr id="42" name="Picture 41">
            <a:extLst>
              <a:ext uri="{FF2B5EF4-FFF2-40B4-BE49-F238E27FC236}">
                <a16:creationId xmlns:a16="http://schemas.microsoft.com/office/drawing/2014/main" id="{373D50F3-3F6C-F7C5-569B-073E3BF1FBF7}"/>
              </a:ext>
            </a:extLst>
          </p:cNvPr>
          <p:cNvPicPr>
            <a:picLocks noChangeAspect="1"/>
          </p:cNvPicPr>
          <p:nvPr/>
        </p:nvPicPr>
        <p:blipFill>
          <a:blip r:embed="rId9"/>
          <a:stretch>
            <a:fillRect/>
          </a:stretch>
        </p:blipFill>
        <p:spPr>
          <a:xfrm>
            <a:off x="7280088" y="599644"/>
            <a:ext cx="770138" cy="172812"/>
          </a:xfrm>
          <a:prstGeom prst="rect">
            <a:avLst/>
          </a:prstGeom>
        </p:spPr>
      </p:pic>
      <p:pic>
        <p:nvPicPr>
          <p:cNvPr id="44" name="Picture 43">
            <a:extLst>
              <a:ext uri="{FF2B5EF4-FFF2-40B4-BE49-F238E27FC236}">
                <a16:creationId xmlns:a16="http://schemas.microsoft.com/office/drawing/2014/main" id="{8AAE63C0-8B21-F89B-E7EB-BBEE47B38D59}"/>
              </a:ext>
            </a:extLst>
          </p:cNvPr>
          <p:cNvPicPr>
            <a:picLocks noChangeAspect="1"/>
          </p:cNvPicPr>
          <p:nvPr/>
        </p:nvPicPr>
        <p:blipFill>
          <a:blip r:embed="rId10">
            <a:clrChange>
              <a:clrFrom>
                <a:srgbClr val="FFFFFF"/>
              </a:clrFrom>
              <a:clrTo>
                <a:srgbClr val="FFFFFF">
                  <a:alpha val="0"/>
                </a:srgbClr>
              </a:clrTo>
            </a:clrChange>
            <a:biLevel thresh="25000"/>
            <a:extLst>
              <a:ext uri="{28A0092B-C50C-407E-A947-70E740481C1C}">
                <a14:useLocalDpi xmlns:a14="http://schemas.microsoft.com/office/drawing/2010/main" val="0"/>
              </a:ext>
            </a:extLst>
          </a:blip>
          <a:stretch>
            <a:fillRect/>
          </a:stretch>
        </p:blipFill>
        <p:spPr>
          <a:xfrm>
            <a:off x="5622052" y="670269"/>
            <a:ext cx="973649" cy="256858"/>
          </a:xfrm>
          <a:prstGeom prst="rect">
            <a:avLst/>
          </a:prstGeom>
        </p:spPr>
      </p:pic>
      <p:pic>
        <p:nvPicPr>
          <p:cNvPr id="45" name="Picture 2" descr="MediGain Company Profile: Acquisition &amp; Investors | PitchBook">
            <a:extLst>
              <a:ext uri="{FF2B5EF4-FFF2-40B4-BE49-F238E27FC236}">
                <a16:creationId xmlns:a16="http://schemas.microsoft.com/office/drawing/2014/main" id="{DF8FCE36-ADB1-9E61-DF5C-D17EEC440ECA}"/>
              </a:ext>
            </a:extLst>
          </p:cNvPr>
          <p:cNvPicPr>
            <a:picLocks noChangeAspect="1" noChangeArrowheads="1"/>
          </p:cNvPicPr>
          <p:nvPr/>
        </p:nvPicPr>
        <p:blipFill rotWithShape="1">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t="39218" b="32502"/>
          <a:stretch/>
        </p:blipFill>
        <p:spPr bwMode="auto">
          <a:xfrm>
            <a:off x="2568551" y="937747"/>
            <a:ext cx="905439" cy="256056"/>
          </a:xfrm>
          <a:prstGeom prst="rect">
            <a:avLst/>
          </a:prstGeom>
          <a:noFill/>
          <a:extLst>
            <a:ext uri="{909E8E84-426E-40DD-AFC4-6F175D3DCCD1}">
              <a14:hiddenFill xmlns:a14="http://schemas.microsoft.com/office/drawing/2010/main">
                <a:solidFill>
                  <a:srgbClr val="FFFFFF"/>
                </a:solidFill>
              </a14:hiddenFill>
            </a:ext>
          </a:extLst>
        </p:spPr>
      </p:pic>
      <p:sp>
        <p:nvSpPr>
          <p:cNvPr id="46" name="Slide Number Placeholder 3">
            <a:extLst>
              <a:ext uri="{FF2B5EF4-FFF2-40B4-BE49-F238E27FC236}">
                <a16:creationId xmlns:a16="http://schemas.microsoft.com/office/drawing/2014/main" id="{B98442C8-82C6-DD6F-B43B-4595E8F022C3}"/>
              </a:ext>
            </a:extLst>
          </p:cNvPr>
          <p:cNvSpPr txBox="1">
            <a:spLocks/>
          </p:cNvSpPr>
          <p:nvPr/>
        </p:nvSpPr>
        <p:spPr>
          <a:xfrm>
            <a:off x="6814304" y="4823655"/>
            <a:ext cx="2057400" cy="274637"/>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B6F15528-21DE-4FAA-801E-634DDDAF4B2B}" type="slidenum">
              <a:rPr lang="en-US" sz="750" smtClean="0">
                <a:solidFill>
                  <a:srgbClr val="939394"/>
                </a:solidFill>
                <a:latin typeface="Metropolis" panose="00000500000000000000" pitchFamily="50" charset="0"/>
              </a:rPr>
              <a:pPr algn="r"/>
              <a:t>12</a:t>
            </a:fld>
            <a:endParaRPr lang="en-US" sz="750" dirty="0">
              <a:solidFill>
                <a:srgbClr val="939394"/>
              </a:solidFill>
              <a:latin typeface="Metropolis" panose="00000500000000000000" pitchFamily="50" charset="0"/>
            </a:endParaRPr>
          </a:p>
        </p:txBody>
      </p:sp>
      <p:pic>
        <p:nvPicPr>
          <p:cNvPr id="1026" name="Picture 2" descr="Orion HealthCorp,Inc - Crunchbase Company Profile &amp; Funding">
            <a:extLst>
              <a:ext uri="{FF2B5EF4-FFF2-40B4-BE49-F238E27FC236}">
                <a16:creationId xmlns:a16="http://schemas.microsoft.com/office/drawing/2014/main" id="{C99177AF-45A1-325A-2620-5F4FF7B4B475}"/>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29816" t="31227" r="28545" b="26551"/>
          <a:stretch/>
        </p:blipFill>
        <p:spPr bwMode="auto">
          <a:xfrm>
            <a:off x="4310507" y="874716"/>
            <a:ext cx="373360" cy="3785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ashington Medical Billing, A Division of MTBC | Home">
            <a:extLst>
              <a:ext uri="{FF2B5EF4-FFF2-40B4-BE49-F238E27FC236}">
                <a16:creationId xmlns:a16="http://schemas.microsoft.com/office/drawing/2014/main" id="{25F5495C-B4E9-4ABC-6E93-BDFD5AC1C349}"/>
              </a:ext>
            </a:extLst>
          </p:cNvPr>
          <p:cNvPicPr>
            <a:picLocks noChangeAspect="1" noChangeArrowheads="1"/>
          </p:cNvPicPr>
          <p:nvPr/>
        </p:nvPicPr>
        <p:blipFill rotWithShape="1">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b="16711"/>
          <a:stretch/>
        </p:blipFill>
        <p:spPr bwMode="auto">
          <a:xfrm>
            <a:off x="3343133" y="3042619"/>
            <a:ext cx="719571" cy="28721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octorsXL Merges with Etransmedia to Expand National Footprint and Solution  and Service Portfolio">
            <a:extLst>
              <a:ext uri="{FF2B5EF4-FFF2-40B4-BE49-F238E27FC236}">
                <a16:creationId xmlns:a16="http://schemas.microsoft.com/office/drawing/2014/main" id="{B008FBCE-9200-B185-D453-EFB6665E087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792427" y="3025240"/>
            <a:ext cx="637206" cy="31235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pull/>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A283F64-9E23-27F8-7854-0226945612AB}"/>
              </a:ext>
            </a:extLst>
          </p:cNvPr>
          <p:cNvSpPr>
            <a:spLocks noGrp="1"/>
          </p:cNvSpPr>
          <p:nvPr>
            <p:ph type="sldNum" sz="quarter" idx="12"/>
          </p:nvPr>
        </p:nvSpPr>
        <p:spPr/>
        <p:txBody>
          <a:bodyPr/>
          <a:lstStyle/>
          <a:p>
            <a:fld id="{B6F15528-21DE-4FAA-801E-634DDDAF4B2B}" type="slidenum">
              <a:rPr lang="en-US" smtClean="0"/>
              <a:pPr/>
              <a:t>13</a:t>
            </a:fld>
            <a:endParaRPr lang="en-US" dirty="0"/>
          </a:p>
        </p:txBody>
      </p:sp>
      <p:pic>
        <p:nvPicPr>
          <p:cNvPr id="4" name="Picture 3">
            <a:extLst>
              <a:ext uri="{FF2B5EF4-FFF2-40B4-BE49-F238E27FC236}">
                <a16:creationId xmlns:a16="http://schemas.microsoft.com/office/drawing/2014/main" id="{C24AE32C-4A13-AE5A-71E1-B314DE1A6723}"/>
              </a:ext>
            </a:extLst>
          </p:cNvPr>
          <p:cNvPicPr>
            <a:picLocks noChangeAspect="1"/>
          </p:cNvPicPr>
          <p:nvPr/>
        </p:nvPicPr>
        <p:blipFill rotWithShape="1">
          <a:blip r:embed="rId3"/>
          <a:srcRect t="33896" r="40433" b="15173"/>
          <a:stretch/>
        </p:blipFill>
        <p:spPr>
          <a:xfrm>
            <a:off x="118183" y="-1"/>
            <a:ext cx="9025817" cy="5143500"/>
          </a:xfrm>
          <a:prstGeom prst="rect">
            <a:avLst/>
          </a:prstGeom>
        </p:spPr>
      </p:pic>
      <p:pic>
        <p:nvPicPr>
          <p:cNvPr id="5" name="Picture 3">
            <a:extLst>
              <a:ext uri="{FF2B5EF4-FFF2-40B4-BE49-F238E27FC236}">
                <a16:creationId xmlns:a16="http://schemas.microsoft.com/office/drawing/2014/main" id="{E47035E1-1B68-BE78-12F2-C9B841BCD29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50982"/>
          <a:stretch>
            <a:fillRect/>
          </a:stretch>
        </p:blipFill>
        <p:spPr>
          <a:xfrm rot="5400000">
            <a:off x="885553" y="-885554"/>
            <a:ext cx="5143500" cy="6914606"/>
          </a:xfrm>
          <a:prstGeom prst="rect">
            <a:avLst/>
          </a:prstGeom>
        </p:spPr>
      </p:pic>
      <p:pic>
        <p:nvPicPr>
          <p:cNvPr id="16" name="Picture 10">
            <a:extLst>
              <a:ext uri="{FF2B5EF4-FFF2-40B4-BE49-F238E27FC236}">
                <a16:creationId xmlns:a16="http://schemas.microsoft.com/office/drawing/2014/main" id="{DF4F435C-8492-15E9-84BA-E6920E4028F2}"/>
              </a:ext>
            </a:extLst>
          </p:cNvPr>
          <p:cNvPicPr>
            <a:picLocks noChangeAspect="1"/>
          </p:cNvPicPr>
          <p:nvPr/>
        </p:nvPicPr>
        <p:blipFill>
          <a:blip r:embed="rId6"/>
          <a:srcRect/>
          <a:stretch>
            <a:fillRect/>
          </a:stretch>
        </p:blipFill>
        <p:spPr>
          <a:xfrm>
            <a:off x="6095875" y="3950221"/>
            <a:ext cx="2617051" cy="835229"/>
          </a:xfrm>
          <a:prstGeom prst="rect">
            <a:avLst/>
          </a:prstGeom>
        </p:spPr>
      </p:pic>
      <p:sp>
        <p:nvSpPr>
          <p:cNvPr id="20" name="TextBox 8">
            <a:extLst>
              <a:ext uri="{FF2B5EF4-FFF2-40B4-BE49-F238E27FC236}">
                <a16:creationId xmlns:a16="http://schemas.microsoft.com/office/drawing/2014/main" id="{54CE2A0D-8809-ACF4-1688-E967DB84E77A}"/>
              </a:ext>
            </a:extLst>
          </p:cNvPr>
          <p:cNvSpPr txBox="1"/>
          <p:nvPr/>
        </p:nvSpPr>
        <p:spPr>
          <a:xfrm>
            <a:off x="645795" y="3724925"/>
            <a:ext cx="3966210" cy="460254"/>
          </a:xfrm>
          <a:prstGeom prst="rect">
            <a:avLst/>
          </a:prstGeom>
        </p:spPr>
        <p:txBody>
          <a:bodyPr lIns="0" tIns="0" rIns="0" bIns="0" rtlCol="0" anchor="t">
            <a:spAutoFit/>
          </a:bodyPr>
          <a:lstStyle/>
          <a:p>
            <a:pPr>
              <a:lnSpc>
                <a:spcPts val="3878"/>
              </a:lnSpc>
              <a:spcBef>
                <a:spcPct val="0"/>
              </a:spcBef>
            </a:pPr>
            <a:r>
              <a:rPr lang="en-US" sz="2700" spc="28" dirty="0">
                <a:solidFill>
                  <a:srgbClr val="289AD6"/>
                </a:solidFill>
                <a:latin typeface="Metropolis Extra Bold" panose="00000900000000000000" pitchFamily="50" charset="0"/>
                <a:cs typeface="Metropolis" panose="020B0604020202020204" charset="0"/>
              </a:rPr>
              <a:t>Mahmud Haq</a:t>
            </a:r>
          </a:p>
        </p:txBody>
      </p:sp>
      <p:sp>
        <p:nvSpPr>
          <p:cNvPr id="21" name="TextBox 9">
            <a:extLst>
              <a:ext uri="{FF2B5EF4-FFF2-40B4-BE49-F238E27FC236}">
                <a16:creationId xmlns:a16="http://schemas.microsoft.com/office/drawing/2014/main" id="{6A4F1769-F248-DF53-1CCC-B70DE898DE4C}"/>
              </a:ext>
            </a:extLst>
          </p:cNvPr>
          <p:cNvSpPr txBox="1"/>
          <p:nvPr/>
        </p:nvSpPr>
        <p:spPr>
          <a:xfrm>
            <a:off x="645795" y="4122562"/>
            <a:ext cx="3966210" cy="319639"/>
          </a:xfrm>
          <a:prstGeom prst="rect">
            <a:avLst/>
          </a:prstGeom>
        </p:spPr>
        <p:txBody>
          <a:bodyPr lIns="0" tIns="0" rIns="0" bIns="0" rtlCol="0" anchor="t">
            <a:spAutoFit/>
          </a:bodyPr>
          <a:lstStyle/>
          <a:p>
            <a:pPr>
              <a:lnSpc>
                <a:spcPts val="2688"/>
              </a:lnSpc>
              <a:spcBef>
                <a:spcPct val="0"/>
              </a:spcBef>
            </a:pPr>
            <a:r>
              <a:rPr lang="en-US" sz="1900" spc="38" dirty="0">
                <a:solidFill>
                  <a:srgbClr val="1C191A"/>
                </a:solidFill>
                <a:latin typeface="Metropolis" panose="00000500000000000000" pitchFamily="50" charset="0"/>
                <a:cs typeface="Metropolis" panose="020B0604020202020204" charset="0"/>
              </a:rPr>
              <a:t>Founder, CareCloud</a:t>
            </a:r>
          </a:p>
        </p:txBody>
      </p:sp>
      <p:pic>
        <p:nvPicPr>
          <p:cNvPr id="26" name="Picture 25">
            <a:extLst>
              <a:ext uri="{FF2B5EF4-FFF2-40B4-BE49-F238E27FC236}">
                <a16:creationId xmlns:a16="http://schemas.microsoft.com/office/drawing/2014/main" id="{29E43EF5-37BE-5519-87FE-4C1BCA0D0610}"/>
              </a:ext>
            </a:extLst>
          </p:cNvPr>
          <p:cNvPicPr>
            <a:picLocks noChangeAspect="1"/>
          </p:cNvPicPr>
          <p:nvPr/>
        </p:nvPicPr>
        <p:blipFill rotWithShape="1">
          <a:blip r:embed="rId7"/>
          <a:srcRect l="20161"/>
          <a:stretch/>
        </p:blipFill>
        <p:spPr>
          <a:xfrm>
            <a:off x="0" y="514295"/>
            <a:ext cx="1265534" cy="1188823"/>
          </a:xfrm>
          <a:prstGeom prst="rect">
            <a:avLst/>
          </a:prstGeom>
        </p:spPr>
      </p:pic>
      <p:sp>
        <p:nvSpPr>
          <p:cNvPr id="25" name="TextBox 7">
            <a:extLst>
              <a:ext uri="{FF2B5EF4-FFF2-40B4-BE49-F238E27FC236}">
                <a16:creationId xmlns:a16="http://schemas.microsoft.com/office/drawing/2014/main" id="{0507E7B7-8314-A539-0561-7121E1AF4BA1}"/>
              </a:ext>
            </a:extLst>
          </p:cNvPr>
          <p:cNvSpPr txBox="1"/>
          <p:nvPr/>
        </p:nvSpPr>
        <p:spPr>
          <a:xfrm>
            <a:off x="640080" y="1032686"/>
            <a:ext cx="4810125" cy="2444259"/>
          </a:xfrm>
          <a:prstGeom prst="rect">
            <a:avLst/>
          </a:prstGeom>
        </p:spPr>
        <p:txBody>
          <a:bodyPr lIns="0" tIns="0" rIns="0" bIns="0" rtlCol="0" anchor="t">
            <a:spAutoFit/>
          </a:bodyPr>
          <a:lstStyle/>
          <a:p>
            <a:pPr>
              <a:lnSpc>
                <a:spcPts val="2431"/>
              </a:lnSpc>
            </a:pPr>
            <a:r>
              <a:rPr lang="en-US" sz="1800" spc="-4" dirty="0">
                <a:solidFill>
                  <a:srgbClr val="1C191A"/>
                </a:solidFill>
                <a:latin typeface="Metropolis" panose="00000500000000000000" pitchFamily="50" charset="0"/>
                <a:cs typeface="Metropolis" panose="020B0604020202020204" charset="0"/>
              </a:rPr>
              <a:t>I created CareCloud as an answer to what seemed to be a formidable problem at the time. It was built from the ground up using tenacity and resilience, and it is through these virtues that CareCloud continues to thrive. The CareCloud team was and continues to be uniquely positioned to excel in the most challenging environments.</a:t>
            </a:r>
          </a:p>
        </p:txBody>
      </p:sp>
    </p:spTree>
    <p:extLst>
      <p:ext uri="{BB962C8B-B14F-4D97-AF65-F5344CB8AC3E}">
        <p14:creationId xmlns:p14="http://schemas.microsoft.com/office/powerpoint/2010/main" val="3433561991"/>
      </p:ext>
    </p:extLst>
  </p:cSld>
  <p:clrMapOvr>
    <a:masterClrMapping/>
  </p:clrMapOvr>
  <p:transition spd="med">
    <p:pull/>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Group 12"/>
          <p:cNvGrpSpPr/>
          <p:nvPr/>
        </p:nvGrpSpPr>
        <p:grpSpPr>
          <a:xfrm>
            <a:off x="3523974" y="-3541252"/>
            <a:ext cx="4220245" cy="4239161"/>
            <a:chOff x="0" y="0"/>
            <a:chExt cx="11253987" cy="11304429"/>
          </a:xfrm>
        </p:grpSpPr>
        <p:sp>
          <p:nvSpPr>
            <p:cNvPr id="13" name="Freeform 13"/>
            <p:cNvSpPr/>
            <p:nvPr/>
          </p:nvSpPr>
          <p:spPr>
            <a:xfrm>
              <a:off x="0" y="0"/>
              <a:ext cx="11253978" cy="11304397"/>
            </a:xfrm>
            <a:custGeom>
              <a:avLst/>
              <a:gdLst/>
              <a:ahLst/>
              <a:cxnLst/>
              <a:rect l="l" t="t" r="r" b="b"/>
              <a:pathLst>
                <a:path w="11253978" h="11304397">
                  <a:moveTo>
                    <a:pt x="5626989" y="0"/>
                  </a:moveTo>
                  <a:cubicBezTo>
                    <a:pt x="8738743" y="13970"/>
                    <a:pt x="11253978" y="2540381"/>
                    <a:pt x="11253978" y="5652262"/>
                  </a:cubicBezTo>
                  <a:cubicBezTo>
                    <a:pt x="11253978" y="8764143"/>
                    <a:pt x="8738743" y="11290554"/>
                    <a:pt x="5626989" y="11304397"/>
                  </a:cubicBezTo>
                  <a:cubicBezTo>
                    <a:pt x="2515235" y="11290554"/>
                    <a:pt x="0" y="8764016"/>
                    <a:pt x="0" y="5652262"/>
                  </a:cubicBezTo>
                  <a:cubicBezTo>
                    <a:pt x="0" y="2540508"/>
                    <a:pt x="2515235" y="13970"/>
                    <a:pt x="5626989" y="0"/>
                  </a:cubicBezTo>
                  <a:close/>
                </a:path>
              </a:pathLst>
            </a:custGeom>
            <a:solidFill>
              <a:srgbClr val="191919">
                <a:alpha val="9804"/>
              </a:srgbClr>
            </a:solidFill>
          </p:spPr>
        </p:sp>
      </p:grpSp>
      <p:sp>
        <p:nvSpPr>
          <p:cNvPr id="16" name="TextBox 16"/>
          <p:cNvSpPr txBox="1"/>
          <p:nvPr/>
        </p:nvSpPr>
        <p:spPr>
          <a:xfrm>
            <a:off x="334557" y="227673"/>
            <a:ext cx="8474887" cy="268407"/>
          </a:xfrm>
          <a:prstGeom prst="rect">
            <a:avLst/>
          </a:prstGeom>
        </p:spPr>
        <p:txBody>
          <a:bodyPr lIns="0" tIns="0" rIns="0" bIns="0" rtlCol="0" anchor="t">
            <a:spAutoFit/>
          </a:bodyPr>
          <a:lstStyle/>
          <a:p>
            <a:pPr>
              <a:lnSpc>
                <a:spcPts val="2160"/>
              </a:lnSpc>
            </a:pPr>
            <a:r>
              <a:rPr lang="en-US" sz="1800" dirty="0">
                <a:solidFill>
                  <a:srgbClr val="009BDE"/>
                </a:solidFill>
                <a:latin typeface="Metropolis Extra Bold" panose="00000900000000000000" pitchFamily="50" charset="0"/>
              </a:rPr>
              <a:t>Proven Leadership Team</a:t>
            </a:r>
          </a:p>
        </p:txBody>
      </p:sp>
      <p:sp>
        <p:nvSpPr>
          <p:cNvPr id="51" name="Slide Number Placeholder 3">
            <a:extLst>
              <a:ext uri="{FF2B5EF4-FFF2-40B4-BE49-F238E27FC236}">
                <a16:creationId xmlns:a16="http://schemas.microsoft.com/office/drawing/2014/main" id="{B5CED217-9B4E-DE29-372F-893C9013CE80}"/>
              </a:ext>
            </a:extLst>
          </p:cNvPr>
          <p:cNvSpPr>
            <a:spLocks noGrp="1"/>
          </p:cNvSpPr>
          <p:nvPr>
            <p:ph type="sldNum" sz="quarter" idx="12"/>
          </p:nvPr>
        </p:nvSpPr>
        <p:spPr>
          <a:xfrm>
            <a:off x="6814304" y="4794159"/>
            <a:ext cx="2057400" cy="274637"/>
          </a:xfrm>
        </p:spPr>
        <p:txBody>
          <a:bodyPr/>
          <a:lstStyle/>
          <a:p>
            <a:fld id="{B6F15528-21DE-4FAA-801E-634DDDAF4B2B}" type="slidenum">
              <a:rPr lang="en-US" sz="800" dirty="0" smtClean="0"/>
              <a:pPr/>
              <a:t>14</a:t>
            </a:fld>
            <a:endParaRPr lang="en-US" sz="800" dirty="0"/>
          </a:p>
        </p:txBody>
      </p:sp>
      <p:sp>
        <p:nvSpPr>
          <p:cNvPr id="53" name="TextBox 12">
            <a:extLst>
              <a:ext uri="{FF2B5EF4-FFF2-40B4-BE49-F238E27FC236}">
                <a16:creationId xmlns:a16="http://schemas.microsoft.com/office/drawing/2014/main" id="{10879041-5027-6F6D-2B5D-4A8324767AF5}"/>
              </a:ext>
            </a:extLst>
          </p:cNvPr>
          <p:cNvSpPr txBox="1"/>
          <p:nvPr/>
        </p:nvSpPr>
        <p:spPr>
          <a:xfrm>
            <a:off x="6109073" y="4858703"/>
            <a:ext cx="2213682" cy="142731"/>
          </a:xfrm>
          <a:prstGeom prst="rect">
            <a:avLst/>
          </a:prstGeom>
        </p:spPr>
        <p:txBody>
          <a:bodyPr lIns="0" tIns="0" rIns="0" bIns="0" rtlCol="0" anchor="t">
            <a:spAutoFit/>
          </a:bodyPr>
          <a:lstStyle/>
          <a:p>
            <a:pPr algn="r" defTabSz="457200">
              <a:lnSpc>
                <a:spcPts val="1155"/>
              </a:lnSpc>
              <a:buClrTx/>
            </a:pPr>
            <a:r>
              <a:rPr lang="en-US" sz="800" kern="1200" dirty="0">
                <a:solidFill>
                  <a:srgbClr val="58595B"/>
                </a:solidFill>
                <a:latin typeface="Metropolis" panose="00000500000000000000" pitchFamily="50" charset="0"/>
                <a:ea typeface="+mn-ea"/>
                <a:cs typeface="Metropolis" panose="020B0604020202020204" charset="0"/>
              </a:rPr>
              <a:t>© CareCloud, Inc. 2023 </a:t>
            </a:r>
          </a:p>
        </p:txBody>
      </p:sp>
      <p:pic>
        <p:nvPicPr>
          <p:cNvPr id="55" name="Picture 55" descr="Icon&#10;&#10;Description automatically generated">
            <a:extLst>
              <a:ext uri="{FF2B5EF4-FFF2-40B4-BE49-F238E27FC236}">
                <a16:creationId xmlns:a16="http://schemas.microsoft.com/office/drawing/2014/main" id="{8498343B-FC16-2226-F677-4FCBC44108E4}"/>
              </a:ext>
            </a:extLst>
          </p:cNvPr>
          <p:cNvPicPr>
            <a:picLocks noChangeAspect="1"/>
          </p:cNvPicPr>
          <p:nvPr/>
        </p:nvPicPr>
        <p:blipFill>
          <a:blip r:embed="rId2"/>
          <a:stretch>
            <a:fillRect/>
          </a:stretch>
        </p:blipFill>
        <p:spPr>
          <a:xfrm>
            <a:off x="7673487" y="-466725"/>
            <a:ext cx="1885950" cy="2647950"/>
          </a:xfrm>
          <a:prstGeom prst="rect">
            <a:avLst/>
          </a:prstGeom>
        </p:spPr>
      </p:pic>
      <p:grpSp>
        <p:nvGrpSpPr>
          <p:cNvPr id="34" name="Group 33">
            <a:extLst>
              <a:ext uri="{FF2B5EF4-FFF2-40B4-BE49-F238E27FC236}">
                <a16:creationId xmlns:a16="http://schemas.microsoft.com/office/drawing/2014/main" id="{CEED40FE-D5AD-8298-ADEF-81B71D23F68C}"/>
              </a:ext>
            </a:extLst>
          </p:cNvPr>
          <p:cNvGrpSpPr/>
          <p:nvPr/>
        </p:nvGrpSpPr>
        <p:grpSpPr>
          <a:xfrm>
            <a:off x="433190" y="898219"/>
            <a:ext cx="2065075" cy="1900756"/>
            <a:chOff x="454961" y="927247"/>
            <a:chExt cx="2065075" cy="1900756"/>
          </a:xfrm>
        </p:grpSpPr>
        <p:grpSp>
          <p:nvGrpSpPr>
            <p:cNvPr id="58" name="Group 57">
              <a:extLst>
                <a:ext uri="{FF2B5EF4-FFF2-40B4-BE49-F238E27FC236}">
                  <a16:creationId xmlns:a16="http://schemas.microsoft.com/office/drawing/2014/main" id="{7DD22505-36DB-AD09-F75A-4175C044870B}"/>
                </a:ext>
              </a:extLst>
            </p:cNvPr>
            <p:cNvGrpSpPr/>
            <p:nvPr/>
          </p:nvGrpSpPr>
          <p:grpSpPr>
            <a:xfrm>
              <a:off x="454961" y="927247"/>
              <a:ext cx="2065075" cy="1900756"/>
              <a:chOff x="454961" y="680509"/>
              <a:chExt cx="2065075" cy="1900756"/>
            </a:xfrm>
          </p:grpSpPr>
          <p:sp>
            <p:nvSpPr>
              <p:cNvPr id="14" name="TextBox 14"/>
              <p:cNvSpPr txBox="1"/>
              <p:nvPr/>
            </p:nvSpPr>
            <p:spPr>
              <a:xfrm>
                <a:off x="1240800" y="821811"/>
                <a:ext cx="1279236" cy="392415"/>
              </a:xfrm>
              <a:prstGeom prst="rect">
                <a:avLst/>
              </a:prstGeom>
            </p:spPr>
            <p:txBody>
              <a:bodyPr wrap="square" lIns="0" tIns="0" rIns="0" bIns="0" rtlCol="0" anchor="t">
                <a:spAutoFit/>
              </a:bodyPr>
              <a:lstStyle/>
              <a:p>
                <a:pPr>
                  <a:spcBef>
                    <a:spcPct val="0"/>
                  </a:spcBef>
                </a:pPr>
                <a:r>
                  <a:rPr lang="en-US" sz="1050" dirty="0">
                    <a:solidFill>
                      <a:srgbClr val="009BDE"/>
                    </a:solidFill>
                    <a:latin typeface="Metropolis Extra Bold" panose="00000900000000000000" pitchFamily="50" charset="0"/>
                  </a:rPr>
                  <a:t>Mahmud Haq</a:t>
                </a:r>
              </a:p>
              <a:p>
                <a:pPr>
                  <a:spcBef>
                    <a:spcPct val="0"/>
                  </a:spcBef>
                </a:pPr>
                <a:r>
                  <a:rPr lang="en-US" sz="750" dirty="0">
                    <a:solidFill>
                      <a:schemeClr val="tx1"/>
                    </a:solidFill>
                    <a:latin typeface="Metropolis Extra Bold" panose="00000900000000000000" pitchFamily="50" charset="0"/>
                  </a:rPr>
                  <a:t>Founder &amp; </a:t>
                </a:r>
              </a:p>
              <a:p>
                <a:pPr>
                  <a:spcBef>
                    <a:spcPct val="0"/>
                  </a:spcBef>
                </a:pPr>
                <a:r>
                  <a:rPr lang="en-US" sz="750" dirty="0">
                    <a:solidFill>
                      <a:schemeClr val="tx1"/>
                    </a:solidFill>
                    <a:latin typeface="Metropolis Extra Bold" panose="00000900000000000000" pitchFamily="50" charset="0"/>
                  </a:rPr>
                  <a:t>Executive Chairman</a:t>
                </a:r>
              </a:p>
            </p:txBody>
          </p:sp>
          <p:sp>
            <p:nvSpPr>
              <p:cNvPr id="15" name="TextBox 15"/>
              <p:cNvSpPr txBox="1"/>
              <p:nvPr/>
            </p:nvSpPr>
            <p:spPr>
              <a:xfrm>
                <a:off x="615782" y="1465575"/>
                <a:ext cx="1883664" cy="1115690"/>
              </a:xfrm>
              <a:prstGeom prst="rect">
                <a:avLst/>
              </a:prstGeom>
            </p:spPr>
            <p:txBody>
              <a:bodyPr wrap="square" lIns="0" tIns="0" rIns="0" bIns="0" rtlCol="0" anchor="t">
                <a:spAutoFit/>
              </a:bodyPr>
              <a:lstStyle/>
              <a:p>
                <a:pPr marL="57150" lvl="1" indent="-57150">
                  <a:spcAft>
                    <a:spcPts val="100"/>
                  </a:spcAft>
                  <a:buClr>
                    <a:schemeClr val="tx2"/>
                  </a:buClr>
                  <a:buSzPct val="130000"/>
                  <a:buFont typeface="Arial"/>
                  <a:buChar char="•"/>
                </a:pPr>
                <a:r>
                  <a:rPr lang="en-US" sz="700" dirty="0">
                    <a:solidFill>
                      <a:schemeClr val="tx1"/>
                    </a:solidFill>
                    <a:latin typeface="Metropolis" panose="00000500000000000000" pitchFamily="50" charset="0"/>
                  </a:rPr>
                  <a:t>Former CEO of Compass International Services (Nasdaq: CMPS); completed 14 acquisitions in 18 months, grew revenue to ~$180M run-rate, and acquired by NCO Group </a:t>
                </a:r>
              </a:p>
              <a:p>
                <a:pPr marL="57150" lvl="1" indent="-57150">
                  <a:spcAft>
                    <a:spcPts val="100"/>
                  </a:spcAft>
                  <a:buClr>
                    <a:schemeClr val="tx2"/>
                  </a:buClr>
                  <a:buSzPct val="130000"/>
                  <a:buFont typeface="Arial"/>
                  <a:buChar char="•"/>
                </a:pPr>
                <a:r>
                  <a:rPr lang="en-US" sz="700" dirty="0">
                    <a:solidFill>
                      <a:schemeClr val="tx1"/>
                    </a:solidFill>
                    <a:latin typeface="Metropolis" panose="00000500000000000000" pitchFamily="50" charset="0"/>
                  </a:rPr>
                  <a:t>Increasing senior positions at American Express</a:t>
                </a:r>
              </a:p>
              <a:p>
                <a:pPr marL="57150" lvl="1" indent="-57150">
                  <a:spcAft>
                    <a:spcPts val="100"/>
                  </a:spcAft>
                  <a:buClr>
                    <a:schemeClr val="tx2"/>
                  </a:buClr>
                  <a:buSzPct val="130000"/>
                  <a:buFont typeface="Arial"/>
                  <a:buChar char="•"/>
                </a:pPr>
                <a:r>
                  <a:rPr lang="en-US" sz="700" dirty="0">
                    <a:solidFill>
                      <a:schemeClr val="tx1"/>
                    </a:solidFill>
                    <a:latin typeface="Metropolis" panose="00000500000000000000" pitchFamily="50" charset="0"/>
                  </a:rPr>
                  <a:t>B.S., Aviation Management, Bridgewater State College</a:t>
                </a:r>
              </a:p>
              <a:p>
                <a:pPr marL="57150" lvl="1" indent="-57150">
                  <a:spcBef>
                    <a:spcPct val="0"/>
                  </a:spcBef>
                  <a:spcAft>
                    <a:spcPts val="100"/>
                  </a:spcAft>
                  <a:buClr>
                    <a:schemeClr val="tx2"/>
                  </a:buClr>
                  <a:buSzPct val="130000"/>
                  <a:buFont typeface="Arial"/>
                  <a:buChar char="•"/>
                </a:pPr>
                <a:r>
                  <a:rPr lang="en-US" sz="700" dirty="0">
                    <a:solidFill>
                      <a:schemeClr val="tx1"/>
                    </a:solidFill>
                    <a:latin typeface="Metropolis" panose="00000500000000000000" pitchFamily="50" charset="0"/>
                  </a:rPr>
                  <a:t>M.B.A., Finance, Clark University</a:t>
                </a:r>
              </a:p>
            </p:txBody>
          </p:sp>
          <p:sp>
            <p:nvSpPr>
              <p:cNvPr id="4" name="TextBox 4"/>
              <p:cNvSpPr txBox="1"/>
              <p:nvPr/>
            </p:nvSpPr>
            <p:spPr>
              <a:xfrm>
                <a:off x="610940" y="685724"/>
                <a:ext cx="520065" cy="565071"/>
              </a:xfrm>
              <a:prstGeom prst="rect">
                <a:avLst/>
              </a:prstGeom>
            </p:spPr>
            <p:txBody>
              <a:bodyPr lIns="25400" tIns="25400" rIns="25400" bIns="25400" rtlCol="0" anchor="ctr"/>
              <a:lstStyle/>
              <a:p>
                <a:pPr algn="ctr">
                  <a:lnSpc>
                    <a:spcPts val="1330"/>
                  </a:lnSpc>
                </a:pPr>
                <a:endParaRPr sz="450" dirty="0">
                  <a:latin typeface="Metropolis" panose="00000500000000000000" pitchFamily="50" charset="0"/>
                </a:endParaRPr>
              </a:p>
            </p:txBody>
          </p:sp>
          <p:grpSp>
            <p:nvGrpSpPr>
              <p:cNvPr id="21" name="Group 21"/>
              <p:cNvGrpSpPr>
                <a:grpSpLocks noChangeAspect="1"/>
              </p:cNvGrpSpPr>
              <p:nvPr/>
            </p:nvGrpSpPr>
            <p:grpSpPr>
              <a:xfrm>
                <a:off x="454961" y="680509"/>
                <a:ext cx="731523" cy="731520"/>
                <a:chOff x="-1260832" y="209993"/>
                <a:chExt cx="7800062" cy="7800039"/>
              </a:xfrm>
            </p:grpSpPr>
            <p:sp>
              <p:nvSpPr>
                <p:cNvPr id="22" name="Freeform 22"/>
                <p:cNvSpPr>
                  <a:spLocks noChangeAspect="1"/>
                </p:cNvSpPr>
                <p:nvPr/>
              </p:nvSpPr>
              <p:spPr>
                <a:xfrm>
                  <a:off x="-1260832" y="209993"/>
                  <a:ext cx="7800062" cy="7800039"/>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cstate="print">
                    <a:extLst>
                      <a:ext uri="{28A0092B-C50C-407E-A947-70E740481C1C}">
                        <a14:useLocalDpi xmlns:a14="http://schemas.microsoft.com/office/drawing/2010/main"/>
                      </a:ext>
                    </a:extLst>
                  </a:blip>
                  <a:stretch>
                    <a:fillRect/>
                  </a:stretch>
                </a:blipFill>
                <a:ln w="28575">
                  <a:solidFill>
                    <a:schemeClr val="tx2"/>
                  </a:solidFill>
                </a:ln>
              </p:spPr>
              <p:txBody>
                <a:bodyPr/>
                <a:lstStyle/>
                <a:p>
                  <a:endParaRPr lang="en-US" dirty="0"/>
                </a:p>
              </p:txBody>
            </p:sp>
          </p:grpSp>
          <p:cxnSp>
            <p:nvCxnSpPr>
              <p:cNvPr id="57" name="Straight Connector 56">
                <a:extLst>
                  <a:ext uri="{FF2B5EF4-FFF2-40B4-BE49-F238E27FC236}">
                    <a16:creationId xmlns:a16="http://schemas.microsoft.com/office/drawing/2014/main" id="{1EC627C3-C722-F3C4-92AA-0AC4B0E790A8}"/>
                  </a:ext>
                </a:extLst>
              </p:cNvPr>
              <p:cNvCxnSpPr/>
              <p:nvPr/>
            </p:nvCxnSpPr>
            <p:spPr>
              <a:xfrm>
                <a:off x="1240799" y="1199996"/>
                <a:ext cx="914400"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8" name="Straight Connector 7">
              <a:extLst>
                <a:ext uri="{FF2B5EF4-FFF2-40B4-BE49-F238E27FC236}">
                  <a16:creationId xmlns:a16="http://schemas.microsoft.com/office/drawing/2014/main" id="{678CA06E-6B61-F655-8626-36153D84662F}"/>
                </a:ext>
              </a:extLst>
            </p:cNvPr>
            <p:cNvCxnSpPr>
              <a:cxnSpLocks/>
            </p:cNvCxnSpPr>
            <p:nvPr/>
          </p:nvCxnSpPr>
          <p:spPr>
            <a:xfrm>
              <a:off x="456802" y="1199251"/>
              <a:ext cx="0" cy="1554480"/>
            </a:xfrm>
            <a:prstGeom prst="line">
              <a:avLst/>
            </a:prstGeom>
            <a:ln w="19050">
              <a:solidFill>
                <a:schemeClr val="tx2">
                  <a:alpha val="20000"/>
                </a:schemeClr>
              </a:solidFill>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A4ABE262-E2FB-224F-E8AA-5F0E808C3756}"/>
              </a:ext>
            </a:extLst>
          </p:cNvPr>
          <p:cNvGrpSpPr/>
          <p:nvPr/>
        </p:nvGrpSpPr>
        <p:grpSpPr>
          <a:xfrm>
            <a:off x="2484932" y="903370"/>
            <a:ext cx="2060376" cy="1821333"/>
            <a:chOff x="2499446" y="932398"/>
            <a:chExt cx="2060376" cy="1821333"/>
          </a:xfrm>
        </p:grpSpPr>
        <p:grpSp>
          <p:nvGrpSpPr>
            <p:cNvPr id="7" name="Group 6">
              <a:extLst>
                <a:ext uri="{FF2B5EF4-FFF2-40B4-BE49-F238E27FC236}">
                  <a16:creationId xmlns:a16="http://schemas.microsoft.com/office/drawing/2014/main" id="{691FE593-F1F5-0885-8170-72958DF91CE5}"/>
                </a:ext>
              </a:extLst>
            </p:cNvPr>
            <p:cNvGrpSpPr/>
            <p:nvPr/>
          </p:nvGrpSpPr>
          <p:grpSpPr>
            <a:xfrm>
              <a:off x="2499446" y="932398"/>
              <a:ext cx="2060376" cy="1681805"/>
              <a:chOff x="2499446" y="932398"/>
              <a:chExt cx="2060376" cy="1681805"/>
            </a:xfrm>
          </p:grpSpPr>
          <p:grpSp>
            <p:nvGrpSpPr>
              <p:cNvPr id="101" name="Group 100">
                <a:extLst>
                  <a:ext uri="{FF2B5EF4-FFF2-40B4-BE49-F238E27FC236}">
                    <a16:creationId xmlns:a16="http://schemas.microsoft.com/office/drawing/2014/main" id="{86FF3441-21C4-AF7C-7616-7AB716EDA417}"/>
                  </a:ext>
                </a:extLst>
              </p:cNvPr>
              <p:cNvGrpSpPr/>
              <p:nvPr/>
            </p:nvGrpSpPr>
            <p:grpSpPr>
              <a:xfrm>
                <a:off x="2499446" y="932398"/>
                <a:ext cx="2060376" cy="1681805"/>
                <a:chOff x="2499446" y="685660"/>
                <a:chExt cx="2060376" cy="1681805"/>
              </a:xfrm>
            </p:grpSpPr>
            <p:grpSp>
              <p:nvGrpSpPr>
                <p:cNvPr id="72" name="Group 71">
                  <a:extLst>
                    <a:ext uri="{FF2B5EF4-FFF2-40B4-BE49-F238E27FC236}">
                      <a16:creationId xmlns:a16="http://schemas.microsoft.com/office/drawing/2014/main" id="{A7BF1ACD-9309-E0A9-9B40-3A3527CC2050}"/>
                    </a:ext>
                  </a:extLst>
                </p:cNvPr>
                <p:cNvGrpSpPr/>
                <p:nvPr/>
              </p:nvGrpSpPr>
              <p:grpSpPr>
                <a:xfrm>
                  <a:off x="2645930" y="695631"/>
                  <a:ext cx="1913892" cy="1671834"/>
                  <a:chOff x="610940" y="685724"/>
                  <a:chExt cx="1913892" cy="1671834"/>
                </a:xfrm>
              </p:grpSpPr>
              <p:sp>
                <p:nvSpPr>
                  <p:cNvPr id="74" name="TextBox 14">
                    <a:extLst>
                      <a:ext uri="{FF2B5EF4-FFF2-40B4-BE49-F238E27FC236}">
                        <a16:creationId xmlns:a16="http://schemas.microsoft.com/office/drawing/2014/main" id="{5D6EBC72-C07F-E7C4-70B4-73AB1592D62D}"/>
                      </a:ext>
                    </a:extLst>
                  </p:cNvPr>
                  <p:cNvSpPr txBox="1"/>
                  <p:nvPr/>
                </p:nvSpPr>
                <p:spPr>
                  <a:xfrm>
                    <a:off x="1244672" y="811127"/>
                    <a:ext cx="1280160" cy="392415"/>
                  </a:xfrm>
                  <a:prstGeom prst="rect">
                    <a:avLst/>
                  </a:prstGeom>
                </p:spPr>
                <p:txBody>
                  <a:bodyPr wrap="square" lIns="0" tIns="0" rIns="0" bIns="0" rtlCol="0" anchor="t">
                    <a:spAutoFit/>
                  </a:bodyPr>
                  <a:lstStyle/>
                  <a:p>
                    <a:pPr>
                      <a:spcBef>
                        <a:spcPct val="0"/>
                      </a:spcBef>
                    </a:pPr>
                    <a:r>
                      <a:rPr lang="en-US" sz="1050" dirty="0">
                        <a:solidFill>
                          <a:srgbClr val="009BDE"/>
                        </a:solidFill>
                        <a:latin typeface="Metropolis Extra Bold" panose="00000900000000000000" pitchFamily="50" charset="0"/>
                      </a:rPr>
                      <a:t>A. Hadi Chaudhry</a:t>
                    </a:r>
                  </a:p>
                  <a:p>
                    <a:pPr>
                      <a:spcBef>
                        <a:spcPct val="0"/>
                      </a:spcBef>
                    </a:pPr>
                    <a:r>
                      <a:rPr lang="en-US" sz="750" dirty="0">
                        <a:solidFill>
                          <a:schemeClr val="tx1"/>
                        </a:solidFill>
                        <a:latin typeface="Metropolis Extra Bold" panose="00000900000000000000" pitchFamily="50" charset="0"/>
                      </a:rPr>
                      <a:t>President, Chief Executive</a:t>
                    </a:r>
                  </a:p>
                  <a:p>
                    <a:pPr>
                      <a:spcBef>
                        <a:spcPct val="0"/>
                      </a:spcBef>
                    </a:pPr>
                    <a:r>
                      <a:rPr lang="en-US" sz="750" dirty="0">
                        <a:solidFill>
                          <a:schemeClr val="tx1"/>
                        </a:solidFill>
                        <a:latin typeface="Metropolis Extra Bold" panose="00000900000000000000" pitchFamily="50" charset="0"/>
                      </a:rPr>
                      <a:t>Officer &amp; Director</a:t>
                    </a:r>
                  </a:p>
                </p:txBody>
              </p:sp>
              <p:sp>
                <p:nvSpPr>
                  <p:cNvPr id="76" name="TextBox 15">
                    <a:extLst>
                      <a:ext uri="{FF2B5EF4-FFF2-40B4-BE49-F238E27FC236}">
                        <a16:creationId xmlns:a16="http://schemas.microsoft.com/office/drawing/2014/main" id="{746F021D-9258-EB6A-6F12-CF556016E648}"/>
                      </a:ext>
                    </a:extLst>
                  </p:cNvPr>
                  <p:cNvSpPr txBox="1"/>
                  <p:nvPr/>
                </p:nvSpPr>
                <p:spPr>
                  <a:xfrm>
                    <a:off x="629547" y="1457312"/>
                    <a:ext cx="1883664" cy="900246"/>
                  </a:xfrm>
                  <a:prstGeom prst="rect">
                    <a:avLst/>
                  </a:prstGeom>
                </p:spPr>
                <p:txBody>
                  <a:bodyPr wrap="square" lIns="0" tIns="0" rIns="0" bIns="0" rtlCol="0" anchor="t">
                    <a:spAutoFit/>
                  </a:bodyPr>
                  <a:lstStyle/>
                  <a:p>
                    <a:pPr marL="57150" lvl="1" indent="-57150">
                      <a:spcAft>
                        <a:spcPts val="100"/>
                      </a:spcAft>
                      <a:buClr>
                        <a:schemeClr val="tx2"/>
                      </a:buClr>
                      <a:buSzPct val="130000"/>
                      <a:buFont typeface="Arial"/>
                      <a:buChar char="•"/>
                    </a:pPr>
                    <a:r>
                      <a:rPr lang="en-US" sz="700" dirty="0">
                        <a:solidFill>
                          <a:schemeClr val="tx1"/>
                        </a:solidFill>
                        <a:latin typeface="Metropolis" panose="00000500000000000000" pitchFamily="50" charset="0"/>
                      </a:rPr>
                      <a:t>Joined in 2002</a:t>
                    </a:r>
                  </a:p>
                  <a:p>
                    <a:pPr marL="57150" lvl="1" indent="-57150">
                      <a:spcAft>
                        <a:spcPts val="100"/>
                      </a:spcAft>
                      <a:buClr>
                        <a:schemeClr val="tx2"/>
                      </a:buClr>
                      <a:buSzPct val="130000"/>
                      <a:buFont typeface="Arial"/>
                      <a:buChar char="•"/>
                    </a:pPr>
                    <a:r>
                      <a:rPr lang="en-US" sz="700" dirty="0">
                        <a:solidFill>
                          <a:schemeClr val="tx1"/>
                        </a:solidFill>
                        <a:latin typeface="Metropolis" panose="00000500000000000000" pitchFamily="50" charset="0"/>
                      </a:rPr>
                      <a:t>Previously served as Manager of IT, General Manager, Chief Information Officer, and VP of Global Operations</a:t>
                    </a:r>
                  </a:p>
                  <a:p>
                    <a:pPr marL="57150" lvl="1" indent="-57150">
                      <a:spcAft>
                        <a:spcPts val="100"/>
                      </a:spcAft>
                      <a:buClr>
                        <a:schemeClr val="tx2"/>
                      </a:buClr>
                      <a:buSzPct val="130000"/>
                      <a:buFont typeface="Arial"/>
                      <a:buChar char="•"/>
                    </a:pPr>
                    <a:r>
                      <a:rPr lang="en-US" sz="700" dirty="0">
                        <a:solidFill>
                          <a:schemeClr val="tx1"/>
                        </a:solidFill>
                        <a:latin typeface="Metropolis" panose="00000500000000000000" pitchFamily="50" charset="0"/>
                      </a:rPr>
                      <a:t>Extensive healthcare IT experience, including various roles in the banking and IT sector </a:t>
                    </a:r>
                  </a:p>
                  <a:p>
                    <a:pPr marL="57150" lvl="1" indent="-57150">
                      <a:spcAft>
                        <a:spcPts val="100"/>
                      </a:spcAft>
                      <a:buClr>
                        <a:schemeClr val="tx2"/>
                      </a:buClr>
                      <a:buSzPct val="130000"/>
                      <a:buFont typeface="Arial"/>
                      <a:buChar char="•"/>
                    </a:pPr>
                    <a:r>
                      <a:rPr lang="en-US" sz="700" dirty="0">
                        <a:solidFill>
                          <a:schemeClr val="tx1"/>
                        </a:solidFill>
                        <a:latin typeface="Metropolis" panose="00000500000000000000" pitchFamily="50" charset="0"/>
                      </a:rPr>
                      <a:t>B.S., Mathematics &amp; Statistics; numerous IT certifications</a:t>
                    </a:r>
                  </a:p>
                </p:txBody>
              </p:sp>
              <p:sp>
                <p:nvSpPr>
                  <p:cNvPr id="82" name="TextBox 4">
                    <a:extLst>
                      <a:ext uri="{FF2B5EF4-FFF2-40B4-BE49-F238E27FC236}">
                        <a16:creationId xmlns:a16="http://schemas.microsoft.com/office/drawing/2014/main" id="{0AACD3F2-EF6F-7F0C-27FC-C6D137A34F3D}"/>
                      </a:ext>
                    </a:extLst>
                  </p:cNvPr>
                  <p:cNvSpPr txBox="1"/>
                  <p:nvPr/>
                </p:nvSpPr>
                <p:spPr>
                  <a:xfrm>
                    <a:off x="610940" y="685724"/>
                    <a:ext cx="520065" cy="565071"/>
                  </a:xfrm>
                  <a:prstGeom prst="rect">
                    <a:avLst/>
                  </a:prstGeom>
                </p:spPr>
                <p:txBody>
                  <a:bodyPr lIns="25400" tIns="25400" rIns="25400" bIns="25400" rtlCol="0" anchor="ctr"/>
                  <a:lstStyle/>
                  <a:p>
                    <a:pPr algn="ctr">
                      <a:lnSpc>
                        <a:spcPts val="1330"/>
                      </a:lnSpc>
                    </a:pPr>
                    <a:endParaRPr sz="450" dirty="0">
                      <a:latin typeface="Metropolis" panose="00000500000000000000" pitchFamily="50" charset="0"/>
                    </a:endParaRPr>
                  </a:p>
                </p:txBody>
              </p:sp>
            </p:grpSp>
            <p:grpSp>
              <p:nvGrpSpPr>
                <p:cNvPr id="23" name="Group 23"/>
                <p:cNvGrpSpPr>
                  <a:grpSpLocks noChangeAspect="1"/>
                </p:cNvGrpSpPr>
                <p:nvPr/>
              </p:nvGrpSpPr>
              <p:grpSpPr>
                <a:xfrm>
                  <a:off x="2499446" y="685660"/>
                  <a:ext cx="731523" cy="731520"/>
                  <a:chOff x="-1080296" y="160373"/>
                  <a:chExt cx="7815377" cy="7815354"/>
                </a:xfrm>
              </p:grpSpPr>
              <p:sp>
                <p:nvSpPr>
                  <p:cNvPr id="24" name="Freeform 24"/>
                  <p:cNvSpPr>
                    <a:spLocks noChangeAspect="1"/>
                  </p:cNvSpPr>
                  <p:nvPr/>
                </p:nvSpPr>
                <p:spPr>
                  <a:xfrm>
                    <a:off x="-1080296" y="160373"/>
                    <a:ext cx="7815377" cy="781535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cstate="print">
                      <a:extLst>
                        <a:ext uri="{28A0092B-C50C-407E-A947-70E740481C1C}">
                          <a14:useLocalDpi xmlns:a14="http://schemas.microsoft.com/office/drawing/2010/main"/>
                        </a:ext>
                      </a:extLst>
                    </a:blip>
                    <a:stretch>
                      <a:fillRect/>
                    </a:stretch>
                  </a:blipFill>
                  <a:ln w="28575">
                    <a:solidFill>
                      <a:schemeClr val="tx2"/>
                    </a:solidFill>
                  </a:ln>
                </p:spPr>
              </p:sp>
            </p:grpSp>
          </p:grpSp>
          <p:cxnSp>
            <p:nvCxnSpPr>
              <p:cNvPr id="156" name="Straight Connector 155">
                <a:extLst>
                  <a:ext uri="{FF2B5EF4-FFF2-40B4-BE49-F238E27FC236}">
                    <a16:creationId xmlns:a16="http://schemas.microsoft.com/office/drawing/2014/main" id="{19FCA622-BCFA-25E4-9376-5D94BBFDA49C}"/>
                  </a:ext>
                </a:extLst>
              </p:cNvPr>
              <p:cNvCxnSpPr/>
              <p:nvPr/>
            </p:nvCxnSpPr>
            <p:spPr>
              <a:xfrm>
                <a:off x="3285284" y="1453991"/>
                <a:ext cx="914400"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9" name="Straight Connector 8">
              <a:extLst>
                <a:ext uri="{FF2B5EF4-FFF2-40B4-BE49-F238E27FC236}">
                  <a16:creationId xmlns:a16="http://schemas.microsoft.com/office/drawing/2014/main" id="{6C8EDD92-138D-C575-2F7C-519635D892E6}"/>
                </a:ext>
              </a:extLst>
            </p:cNvPr>
            <p:cNvCxnSpPr>
              <a:cxnSpLocks/>
            </p:cNvCxnSpPr>
            <p:nvPr/>
          </p:nvCxnSpPr>
          <p:spPr>
            <a:xfrm>
              <a:off x="2506691" y="1199251"/>
              <a:ext cx="0" cy="1554480"/>
            </a:xfrm>
            <a:prstGeom prst="line">
              <a:avLst/>
            </a:prstGeom>
            <a:ln w="19050">
              <a:solidFill>
                <a:schemeClr val="tx2">
                  <a:alpha val="20000"/>
                </a:schemeClr>
              </a:solidFill>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B981D1DD-3C48-938A-9047-8E0F0B91AE4B}"/>
              </a:ext>
            </a:extLst>
          </p:cNvPr>
          <p:cNvGrpSpPr/>
          <p:nvPr/>
        </p:nvGrpSpPr>
        <p:grpSpPr>
          <a:xfrm>
            <a:off x="4554237" y="898219"/>
            <a:ext cx="2053894" cy="1826484"/>
            <a:chOff x="4554237" y="927247"/>
            <a:chExt cx="2053894" cy="1826484"/>
          </a:xfrm>
        </p:grpSpPr>
        <p:grpSp>
          <p:nvGrpSpPr>
            <p:cNvPr id="161" name="Group 160">
              <a:extLst>
                <a:ext uri="{FF2B5EF4-FFF2-40B4-BE49-F238E27FC236}">
                  <a16:creationId xmlns:a16="http://schemas.microsoft.com/office/drawing/2014/main" id="{15E3F036-4750-520C-246C-CF63706CCB00}"/>
                </a:ext>
              </a:extLst>
            </p:cNvPr>
            <p:cNvGrpSpPr/>
            <p:nvPr/>
          </p:nvGrpSpPr>
          <p:grpSpPr>
            <a:xfrm>
              <a:off x="4554237" y="927247"/>
              <a:ext cx="2053894" cy="1802718"/>
              <a:chOff x="4554237" y="680509"/>
              <a:chExt cx="2053894" cy="1802718"/>
            </a:xfrm>
          </p:grpSpPr>
          <p:grpSp>
            <p:nvGrpSpPr>
              <p:cNvPr id="103" name="Group 102">
                <a:extLst>
                  <a:ext uri="{FF2B5EF4-FFF2-40B4-BE49-F238E27FC236}">
                    <a16:creationId xmlns:a16="http://schemas.microsoft.com/office/drawing/2014/main" id="{C7D2CB8A-D6F1-A6EA-48ED-8A88E10B66BD}"/>
                  </a:ext>
                </a:extLst>
              </p:cNvPr>
              <p:cNvGrpSpPr/>
              <p:nvPr/>
            </p:nvGrpSpPr>
            <p:grpSpPr>
              <a:xfrm>
                <a:off x="4692194" y="695631"/>
                <a:ext cx="1915937" cy="1787596"/>
                <a:chOff x="610940" y="685724"/>
                <a:chExt cx="1915937" cy="1787596"/>
              </a:xfrm>
            </p:grpSpPr>
            <p:sp>
              <p:nvSpPr>
                <p:cNvPr id="106" name="TextBox 14">
                  <a:extLst>
                    <a:ext uri="{FF2B5EF4-FFF2-40B4-BE49-F238E27FC236}">
                      <a16:creationId xmlns:a16="http://schemas.microsoft.com/office/drawing/2014/main" id="{B3A5F8CF-198D-CD48-1FE7-70A09C40FBEC}"/>
                    </a:ext>
                  </a:extLst>
                </p:cNvPr>
                <p:cNvSpPr txBox="1"/>
                <p:nvPr/>
              </p:nvSpPr>
              <p:spPr>
                <a:xfrm>
                  <a:off x="1246717" y="817475"/>
                  <a:ext cx="1280160" cy="276999"/>
                </a:xfrm>
                <a:prstGeom prst="rect">
                  <a:avLst/>
                </a:prstGeom>
              </p:spPr>
              <p:txBody>
                <a:bodyPr wrap="square" lIns="0" tIns="0" rIns="0" bIns="0" rtlCol="0" anchor="t">
                  <a:spAutoFit/>
                </a:bodyPr>
                <a:lstStyle/>
                <a:p>
                  <a:pPr>
                    <a:spcBef>
                      <a:spcPct val="0"/>
                    </a:spcBef>
                  </a:pPr>
                  <a:r>
                    <a:rPr lang="en-US" sz="1050" dirty="0">
                      <a:solidFill>
                        <a:srgbClr val="009BDE"/>
                      </a:solidFill>
                      <a:latin typeface="Metropolis Extra Bold" panose="00000900000000000000" pitchFamily="50" charset="0"/>
                    </a:rPr>
                    <a:t>Bill Korn</a:t>
                  </a:r>
                </a:p>
                <a:p>
                  <a:pPr>
                    <a:spcBef>
                      <a:spcPct val="0"/>
                    </a:spcBef>
                  </a:pPr>
                  <a:r>
                    <a:rPr lang="en-US" sz="750" dirty="0">
                      <a:solidFill>
                        <a:schemeClr val="tx1"/>
                      </a:solidFill>
                      <a:latin typeface="Metropolis Extra Bold" panose="00000900000000000000" pitchFamily="50" charset="0"/>
                    </a:rPr>
                    <a:t>Chief Strategy Officer </a:t>
                  </a:r>
                </a:p>
              </p:txBody>
            </p:sp>
            <p:sp>
              <p:nvSpPr>
                <p:cNvPr id="107" name="TextBox 15">
                  <a:extLst>
                    <a:ext uri="{FF2B5EF4-FFF2-40B4-BE49-F238E27FC236}">
                      <a16:creationId xmlns:a16="http://schemas.microsoft.com/office/drawing/2014/main" id="{B6EC06CA-392A-C71F-B9AB-A569121B56B8}"/>
                    </a:ext>
                  </a:extLst>
                </p:cNvPr>
                <p:cNvSpPr txBox="1"/>
                <p:nvPr/>
              </p:nvSpPr>
              <p:spPr>
                <a:xfrm>
                  <a:off x="612368" y="1452528"/>
                  <a:ext cx="1885949" cy="1020792"/>
                </a:xfrm>
                <a:prstGeom prst="rect">
                  <a:avLst/>
                </a:prstGeom>
              </p:spPr>
              <p:txBody>
                <a:bodyPr wrap="square" lIns="0" tIns="0" rIns="0" bIns="0" rtlCol="0" anchor="t">
                  <a:spAutoFit/>
                </a:bodyPr>
                <a:lstStyle/>
                <a:p>
                  <a:pPr marL="57150" lvl="1" indent="-57150">
                    <a:spcAft>
                      <a:spcPts val="100"/>
                    </a:spcAft>
                    <a:buClr>
                      <a:schemeClr val="tx2"/>
                    </a:buClr>
                    <a:buSzPct val="130000"/>
                    <a:buFont typeface="Arial"/>
                    <a:buChar char="•"/>
                  </a:pPr>
                  <a:r>
                    <a:rPr lang="en-US" sz="700" dirty="0">
                      <a:solidFill>
                        <a:schemeClr val="tx1"/>
                      </a:solidFill>
                      <a:latin typeface="Metropolis" panose="00000500000000000000" pitchFamily="50" charset="0"/>
                    </a:rPr>
                    <a:t>Joined in 2013</a:t>
                  </a:r>
                </a:p>
                <a:p>
                  <a:pPr marL="57150" lvl="1" indent="-57150">
                    <a:spcAft>
                      <a:spcPts val="100"/>
                    </a:spcAft>
                    <a:buClr>
                      <a:schemeClr val="tx2"/>
                    </a:buClr>
                    <a:buSzPct val="130000"/>
                    <a:buFont typeface="Arial"/>
                    <a:buChar char="•"/>
                  </a:pPr>
                  <a:r>
                    <a:rPr lang="en-US" sz="700" dirty="0">
                      <a:solidFill>
                        <a:schemeClr val="tx1"/>
                      </a:solidFill>
                      <a:latin typeface="Metropolis" panose="00000500000000000000" pitchFamily="50" charset="0"/>
                    </a:rPr>
                    <a:t>Former CFO of Antenna Software (2002-2012); completed 5 acquisitions, driving 87% CAGR</a:t>
                  </a:r>
                </a:p>
                <a:p>
                  <a:pPr marL="57150" lvl="1" indent="-57150">
                    <a:spcAft>
                      <a:spcPts val="100"/>
                    </a:spcAft>
                    <a:buClr>
                      <a:schemeClr val="tx2"/>
                    </a:buClr>
                    <a:buSzPct val="130000"/>
                    <a:buFont typeface="Arial"/>
                    <a:buChar char="•"/>
                  </a:pPr>
                  <a:r>
                    <a:rPr lang="en-US" sz="700" dirty="0">
                      <a:solidFill>
                        <a:schemeClr val="tx1"/>
                      </a:solidFill>
                      <a:latin typeface="Metropolis" panose="00000500000000000000" pitchFamily="50" charset="0"/>
                    </a:rPr>
                    <a:t>Former executive at IBM (NYSE: IBM) for 10 years</a:t>
                  </a:r>
                </a:p>
                <a:p>
                  <a:pPr marL="57150" lvl="1" indent="-57150">
                    <a:spcAft>
                      <a:spcPts val="100"/>
                    </a:spcAft>
                    <a:buClr>
                      <a:schemeClr val="tx2"/>
                    </a:buClr>
                    <a:buSzPct val="130000"/>
                    <a:buFont typeface="Arial"/>
                    <a:buChar char="•"/>
                  </a:pPr>
                  <a:r>
                    <a:rPr lang="en-US" sz="700" dirty="0">
                      <a:solidFill>
                        <a:schemeClr val="tx1"/>
                      </a:solidFill>
                      <a:latin typeface="Metropolis" panose="00000500000000000000" pitchFamily="50" charset="0"/>
                    </a:rPr>
                    <a:t>A.B., Economics, magna cum laude, Harvard College</a:t>
                  </a:r>
                </a:p>
                <a:p>
                  <a:pPr marL="57150" lvl="1" indent="-57150">
                    <a:spcAft>
                      <a:spcPts val="100"/>
                    </a:spcAft>
                    <a:buClr>
                      <a:schemeClr val="tx2"/>
                    </a:buClr>
                    <a:buSzPct val="130000"/>
                    <a:buFont typeface="Arial"/>
                    <a:buChar char="•"/>
                  </a:pPr>
                  <a:r>
                    <a:rPr lang="en-US" sz="700" dirty="0">
                      <a:solidFill>
                        <a:schemeClr val="tx1"/>
                      </a:solidFill>
                      <a:latin typeface="Metropolis" panose="00000500000000000000" pitchFamily="50" charset="0"/>
                    </a:rPr>
                    <a:t>M.B.A., Harvard Business School</a:t>
                  </a:r>
                </a:p>
              </p:txBody>
            </p:sp>
            <p:sp>
              <p:nvSpPr>
                <p:cNvPr id="111" name="TextBox 4">
                  <a:extLst>
                    <a:ext uri="{FF2B5EF4-FFF2-40B4-BE49-F238E27FC236}">
                      <a16:creationId xmlns:a16="http://schemas.microsoft.com/office/drawing/2014/main" id="{52B3FA83-F5AD-2992-349C-42C507C3E14D}"/>
                    </a:ext>
                  </a:extLst>
                </p:cNvPr>
                <p:cNvSpPr txBox="1"/>
                <p:nvPr/>
              </p:nvSpPr>
              <p:spPr>
                <a:xfrm>
                  <a:off x="610940" y="685724"/>
                  <a:ext cx="520065" cy="565071"/>
                </a:xfrm>
                <a:prstGeom prst="rect">
                  <a:avLst/>
                </a:prstGeom>
              </p:spPr>
              <p:txBody>
                <a:bodyPr lIns="25400" tIns="25400" rIns="25400" bIns="25400" rtlCol="0" anchor="ctr"/>
                <a:lstStyle/>
                <a:p>
                  <a:pPr algn="ctr">
                    <a:lnSpc>
                      <a:spcPts val="1330"/>
                    </a:lnSpc>
                  </a:pPr>
                  <a:endParaRPr sz="450" dirty="0">
                    <a:latin typeface="Metropolis" panose="00000500000000000000" pitchFamily="50" charset="0"/>
                  </a:endParaRPr>
                </a:p>
              </p:txBody>
            </p:sp>
          </p:grpSp>
          <p:grpSp>
            <p:nvGrpSpPr>
              <p:cNvPr id="25" name="Group 25"/>
              <p:cNvGrpSpPr>
                <a:grpSpLocks noChangeAspect="1"/>
              </p:cNvGrpSpPr>
              <p:nvPr/>
            </p:nvGrpSpPr>
            <p:grpSpPr>
              <a:xfrm>
                <a:off x="4554237" y="680509"/>
                <a:ext cx="731520" cy="731520"/>
                <a:chOff x="-1076995" y="-70480"/>
                <a:chExt cx="7815345" cy="7815354"/>
              </a:xfrm>
            </p:grpSpPr>
            <p:sp>
              <p:nvSpPr>
                <p:cNvPr id="26" name="Freeform 26"/>
                <p:cNvSpPr>
                  <a:spLocks noChangeAspect="1"/>
                </p:cNvSpPr>
                <p:nvPr/>
              </p:nvSpPr>
              <p:spPr>
                <a:xfrm>
                  <a:off x="-1076995" y="-70480"/>
                  <a:ext cx="7815345" cy="781535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cstate="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a:ext>
                    </a:extLst>
                  </a:blip>
                  <a:stretch>
                    <a:fillRect/>
                  </a:stretch>
                </a:blipFill>
                <a:ln w="28575">
                  <a:solidFill>
                    <a:schemeClr val="tx2"/>
                  </a:solidFill>
                </a:ln>
              </p:spPr>
            </p:sp>
          </p:grpSp>
          <p:cxnSp>
            <p:nvCxnSpPr>
              <p:cNvPr id="157" name="Straight Connector 156">
                <a:extLst>
                  <a:ext uri="{FF2B5EF4-FFF2-40B4-BE49-F238E27FC236}">
                    <a16:creationId xmlns:a16="http://schemas.microsoft.com/office/drawing/2014/main" id="{0B8240FB-92F6-7EB4-A184-5A3DDFEF8DAC}"/>
                  </a:ext>
                </a:extLst>
              </p:cNvPr>
              <p:cNvCxnSpPr/>
              <p:nvPr/>
            </p:nvCxnSpPr>
            <p:spPr>
              <a:xfrm>
                <a:off x="5333437" y="1104523"/>
                <a:ext cx="914400"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11" name="Straight Connector 10">
              <a:extLst>
                <a:ext uri="{FF2B5EF4-FFF2-40B4-BE49-F238E27FC236}">
                  <a16:creationId xmlns:a16="http://schemas.microsoft.com/office/drawing/2014/main" id="{267140AB-DC1B-CF73-92DB-208EB4661675}"/>
                </a:ext>
              </a:extLst>
            </p:cNvPr>
            <p:cNvCxnSpPr>
              <a:cxnSpLocks/>
            </p:cNvCxnSpPr>
            <p:nvPr/>
          </p:nvCxnSpPr>
          <p:spPr>
            <a:xfrm>
              <a:off x="4565452" y="1199251"/>
              <a:ext cx="0" cy="1554480"/>
            </a:xfrm>
            <a:prstGeom prst="line">
              <a:avLst/>
            </a:prstGeom>
            <a:ln w="19050">
              <a:solidFill>
                <a:schemeClr val="tx2">
                  <a:alpha val="20000"/>
                </a:schemeClr>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60E79116-65A6-2E05-9FC8-9BA1BA6A1336}"/>
              </a:ext>
            </a:extLst>
          </p:cNvPr>
          <p:cNvGrpSpPr/>
          <p:nvPr/>
        </p:nvGrpSpPr>
        <p:grpSpPr>
          <a:xfrm>
            <a:off x="6605479" y="898219"/>
            <a:ext cx="2203965" cy="1826484"/>
            <a:chOff x="6605479" y="927247"/>
            <a:chExt cx="2203965" cy="1826484"/>
          </a:xfrm>
        </p:grpSpPr>
        <p:pic>
          <p:nvPicPr>
            <p:cNvPr id="37" name="Picture 36">
              <a:extLst>
                <a:ext uri="{FF2B5EF4-FFF2-40B4-BE49-F238E27FC236}">
                  <a16:creationId xmlns:a16="http://schemas.microsoft.com/office/drawing/2014/main" id="{D9BDC2D4-4D49-566D-F6A6-BB6B6B8423F2}"/>
                </a:ext>
              </a:extLst>
            </p:cNvPr>
            <p:cNvPicPr>
              <a:picLocks/>
            </p:cNvPicPr>
            <p:nvPr/>
          </p:nvPicPr>
          <p:blipFill rotWithShape="1">
            <a:blip r:embed="rId7">
              <a:grayscl/>
              <a:extLst>
                <a:ext uri="{BEBA8EAE-BF5A-486C-A8C5-ECC9F3942E4B}">
                  <a14:imgProps xmlns:a14="http://schemas.microsoft.com/office/drawing/2010/main">
                    <a14:imgLayer r:embed="rId8">
                      <a14:imgEffect>
                        <a14:sharpenSoften amount="50000"/>
                      </a14:imgEffect>
                    </a14:imgLayer>
                  </a14:imgProps>
                </a:ext>
              </a:extLst>
            </a:blip>
            <a:srcRect l="13535" t="497" r="7560" b="35324"/>
            <a:stretch/>
          </p:blipFill>
          <p:spPr>
            <a:xfrm>
              <a:off x="6605479" y="927247"/>
              <a:ext cx="731520" cy="731520"/>
            </a:xfrm>
            <a:prstGeom prst="flowChartConnector">
              <a:avLst/>
            </a:prstGeom>
            <a:blipFill>
              <a:blip r:embed="rId9" cstate="print">
                <a:extLst>
                  <a:ext uri="{28A0092B-C50C-407E-A947-70E740481C1C}">
                    <a14:useLocalDpi xmlns:a14="http://schemas.microsoft.com/office/drawing/2010/main"/>
                  </a:ext>
                </a:extLst>
              </a:blip>
              <a:stretch>
                <a:fillRect/>
              </a:stretch>
            </a:blipFill>
            <a:ln w="28575">
              <a:solidFill>
                <a:schemeClr val="tx2"/>
              </a:solidFill>
            </a:ln>
          </p:spPr>
        </p:pic>
        <p:grpSp>
          <p:nvGrpSpPr>
            <p:cNvPr id="29" name="Group 28">
              <a:extLst>
                <a:ext uri="{FF2B5EF4-FFF2-40B4-BE49-F238E27FC236}">
                  <a16:creationId xmlns:a16="http://schemas.microsoft.com/office/drawing/2014/main" id="{AA3F8F68-2537-E657-F899-2DFAB715E85F}"/>
                </a:ext>
              </a:extLst>
            </p:cNvPr>
            <p:cNvGrpSpPr/>
            <p:nvPr/>
          </p:nvGrpSpPr>
          <p:grpSpPr>
            <a:xfrm>
              <a:off x="6614208" y="962035"/>
              <a:ext cx="2195236" cy="1791696"/>
              <a:chOff x="6614208" y="962035"/>
              <a:chExt cx="2195236" cy="1791696"/>
            </a:xfrm>
          </p:grpSpPr>
          <p:grpSp>
            <p:nvGrpSpPr>
              <p:cNvPr id="162" name="Group 161">
                <a:extLst>
                  <a:ext uri="{FF2B5EF4-FFF2-40B4-BE49-F238E27FC236}">
                    <a16:creationId xmlns:a16="http://schemas.microsoft.com/office/drawing/2014/main" id="{8AC791F7-2503-1205-EF49-A4EF7CAC4372}"/>
                  </a:ext>
                </a:extLst>
              </p:cNvPr>
              <p:cNvGrpSpPr/>
              <p:nvPr/>
            </p:nvGrpSpPr>
            <p:grpSpPr>
              <a:xfrm>
                <a:off x="6778784" y="962035"/>
                <a:ext cx="2030660" cy="1540973"/>
                <a:chOff x="6778784" y="715297"/>
                <a:chExt cx="2030660" cy="1540973"/>
              </a:xfrm>
            </p:grpSpPr>
            <p:grpSp>
              <p:nvGrpSpPr>
                <p:cNvPr id="133" name="Group 132">
                  <a:extLst>
                    <a:ext uri="{FF2B5EF4-FFF2-40B4-BE49-F238E27FC236}">
                      <a16:creationId xmlns:a16="http://schemas.microsoft.com/office/drawing/2014/main" id="{983B2BAC-F96C-852C-F78C-F507158F6EE3}"/>
                    </a:ext>
                  </a:extLst>
                </p:cNvPr>
                <p:cNvGrpSpPr/>
                <p:nvPr/>
              </p:nvGrpSpPr>
              <p:grpSpPr>
                <a:xfrm>
                  <a:off x="6778784" y="715297"/>
                  <a:ext cx="2030660" cy="1540973"/>
                  <a:chOff x="610940" y="685724"/>
                  <a:chExt cx="2030660" cy="1540973"/>
                </a:xfrm>
              </p:grpSpPr>
              <p:sp>
                <p:nvSpPr>
                  <p:cNvPr id="136" name="TextBox 14">
                    <a:extLst>
                      <a:ext uri="{FF2B5EF4-FFF2-40B4-BE49-F238E27FC236}">
                        <a16:creationId xmlns:a16="http://schemas.microsoft.com/office/drawing/2014/main" id="{1A7F2A0C-E8CF-DE54-7293-3F9A6C6BA57F}"/>
                      </a:ext>
                    </a:extLst>
                  </p:cNvPr>
                  <p:cNvSpPr txBox="1"/>
                  <p:nvPr/>
                </p:nvSpPr>
                <p:spPr>
                  <a:xfrm>
                    <a:off x="1250540" y="794176"/>
                    <a:ext cx="1391060" cy="276999"/>
                  </a:xfrm>
                  <a:prstGeom prst="rect">
                    <a:avLst/>
                  </a:prstGeom>
                </p:spPr>
                <p:txBody>
                  <a:bodyPr wrap="square" lIns="0" tIns="0" rIns="0" bIns="0" rtlCol="0" anchor="t">
                    <a:spAutoFit/>
                  </a:bodyPr>
                  <a:lstStyle/>
                  <a:p>
                    <a:pPr>
                      <a:spcBef>
                        <a:spcPct val="0"/>
                      </a:spcBef>
                    </a:pPr>
                    <a:r>
                      <a:rPr lang="en-US" sz="1050" b="1" dirty="0">
                        <a:solidFill>
                          <a:srgbClr val="009BDE"/>
                        </a:solidFill>
                        <a:latin typeface="Metropolis Extra Bold" panose="00000900000000000000" pitchFamily="50" charset="0"/>
                      </a:rPr>
                      <a:t>Larry Steenvoorden</a:t>
                    </a:r>
                  </a:p>
                  <a:p>
                    <a:pPr>
                      <a:spcBef>
                        <a:spcPct val="0"/>
                      </a:spcBef>
                    </a:pPr>
                    <a:r>
                      <a:rPr lang="en-US" sz="750" dirty="0">
                        <a:solidFill>
                          <a:schemeClr val="tx1"/>
                        </a:solidFill>
                        <a:latin typeface="Metropolis Extra Bold" panose="00000900000000000000" pitchFamily="50" charset="0"/>
                      </a:rPr>
                      <a:t>Chief Financial Officer</a:t>
                    </a:r>
                  </a:p>
                </p:txBody>
              </p:sp>
              <p:sp>
                <p:nvSpPr>
                  <p:cNvPr id="141" name="TextBox 4">
                    <a:extLst>
                      <a:ext uri="{FF2B5EF4-FFF2-40B4-BE49-F238E27FC236}">
                        <a16:creationId xmlns:a16="http://schemas.microsoft.com/office/drawing/2014/main" id="{A93BA46E-0B67-2D8E-6743-7F05551AD603}"/>
                      </a:ext>
                    </a:extLst>
                  </p:cNvPr>
                  <p:cNvSpPr txBox="1"/>
                  <p:nvPr/>
                </p:nvSpPr>
                <p:spPr>
                  <a:xfrm>
                    <a:off x="610940" y="685724"/>
                    <a:ext cx="520065" cy="565071"/>
                  </a:xfrm>
                  <a:prstGeom prst="rect">
                    <a:avLst/>
                  </a:prstGeom>
                </p:spPr>
                <p:txBody>
                  <a:bodyPr lIns="25400" tIns="25400" rIns="25400" bIns="25400" rtlCol="0" anchor="ctr"/>
                  <a:lstStyle/>
                  <a:p>
                    <a:pPr algn="ctr">
                      <a:lnSpc>
                        <a:spcPts val="1330"/>
                      </a:lnSpc>
                    </a:pPr>
                    <a:endParaRPr sz="450" dirty="0">
                      <a:latin typeface="Metropolis" panose="00000500000000000000" pitchFamily="50" charset="0"/>
                    </a:endParaRPr>
                  </a:p>
                </p:txBody>
              </p:sp>
              <p:sp>
                <p:nvSpPr>
                  <p:cNvPr id="137" name="TextBox 15">
                    <a:extLst>
                      <a:ext uri="{FF2B5EF4-FFF2-40B4-BE49-F238E27FC236}">
                        <a16:creationId xmlns:a16="http://schemas.microsoft.com/office/drawing/2014/main" id="{9E86C8D3-92C4-548D-62CF-A52C7D6AA954}"/>
                      </a:ext>
                    </a:extLst>
                  </p:cNvPr>
                  <p:cNvSpPr txBox="1"/>
                  <p:nvPr/>
                </p:nvSpPr>
                <p:spPr>
                  <a:xfrm>
                    <a:off x="611456" y="1434172"/>
                    <a:ext cx="1883664" cy="792525"/>
                  </a:xfrm>
                  <a:prstGeom prst="rect">
                    <a:avLst/>
                  </a:prstGeom>
                </p:spPr>
                <p:txBody>
                  <a:bodyPr wrap="square" lIns="0" tIns="0" rIns="0" bIns="0" rtlCol="0" anchor="t">
                    <a:spAutoFit/>
                  </a:bodyPr>
                  <a:lstStyle/>
                  <a:p>
                    <a:pPr marL="57150" lvl="1" indent="-57150">
                      <a:spcAft>
                        <a:spcPts val="100"/>
                      </a:spcAft>
                      <a:buClr>
                        <a:schemeClr val="tx2"/>
                      </a:buClr>
                      <a:buSzPct val="130000"/>
                      <a:buFont typeface="Arial"/>
                      <a:buChar char="•"/>
                    </a:pPr>
                    <a:r>
                      <a:rPr lang="en-US" sz="700" dirty="0">
                        <a:solidFill>
                          <a:schemeClr val="tx1"/>
                        </a:solidFill>
                        <a:latin typeface="Metropolis" panose="00000500000000000000" pitchFamily="50" charset="0"/>
                      </a:rPr>
                      <a:t>Accomplished financial executive with more than 30 years of experience in healthcare, life science, and med-tech sectors</a:t>
                    </a:r>
                  </a:p>
                  <a:p>
                    <a:pPr marL="57150" lvl="1" indent="-57150">
                      <a:spcAft>
                        <a:spcPts val="100"/>
                      </a:spcAft>
                      <a:buClr>
                        <a:schemeClr val="tx2"/>
                      </a:buClr>
                      <a:buSzPct val="130000"/>
                      <a:buFont typeface="Arial"/>
                      <a:buChar char="•"/>
                    </a:pPr>
                    <a:r>
                      <a:rPr lang="en-US" sz="700" dirty="0">
                        <a:solidFill>
                          <a:schemeClr val="tx1"/>
                        </a:solidFill>
                        <a:latin typeface="Metropolis" panose="00000500000000000000" pitchFamily="50" charset="0"/>
                      </a:rPr>
                      <a:t>15 years of experience at Siemens AG with M&amp;A and external reporting</a:t>
                    </a:r>
                  </a:p>
                  <a:p>
                    <a:pPr marL="57150" lvl="1" indent="-57150">
                      <a:spcAft>
                        <a:spcPts val="100"/>
                      </a:spcAft>
                      <a:buClr>
                        <a:schemeClr val="tx2"/>
                      </a:buClr>
                      <a:buSzPct val="130000"/>
                      <a:buFont typeface="Arial"/>
                      <a:buChar char="•"/>
                    </a:pPr>
                    <a:r>
                      <a:rPr lang="en-US" sz="700" dirty="0">
                        <a:solidFill>
                          <a:schemeClr val="tx1"/>
                        </a:solidFill>
                        <a:latin typeface="Metropolis" panose="00000500000000000000" pitchFamily="50" charset="0"/>
                      </a:rPr>
                      <a:t>B.S., Accounting, University of Delaware</a:t>
                    </a:r>
                  </a:p>
                  <a:p>
                    <a:pPr marL="57150" lvl="1" indent="-57150">
                      <a:spcAft>
                        <a:spcPts val="100"/>
                      </a:spcAft>
                      <a:buClr>
                        <a:schemeClr val="tx2"/>
                      </a:buClr>
                      <a:buSzPct val="130000"/>
                      <a:buFont typeface="Arial"/>
                      <a:buChar char="•"/>
                    </a:pPr>
                    <a:r>
                      <a:rPr lang="en-US" sz="700" dirty="0">
                        <a:solidFill>
                          <a:schemeClr val="tx1"/>
                        </a:solidFill>
                        <a:latin typeface="Metropolis" panose="00000500000000000000" pitchFamily="50" charset="0"/>
                      </a:rPr>
                      <a:t>M.B.A., Finance, Rider University</a:t>
                    </a:r>
                  </a:p>
                </p:txBody>
              </p:sp>
            </p:grpSp>
            <p:cxnSp>
              <p:nvCxnSpPr>
                <p:cNvPr id="158" name="Straight Connector 157">
                  <a:extLst>
                    <a:ext uri="{FF2B5EF4-FFF2-40B4-BE49-F238E27FC236}">
                      <a16:creationId xmlns:a16="http://schemas.microsoft.com/office/drawing/2014/main" id="{4370FD65-A688-C772-BC29-58B8364A678F}"/>
                    </a:ext>
                  </a:extLst>
                </p:cNvPr>
                <p:cNvCxnSpPr/>
                <p:nvPr/>
              </p:nvCxnSpPr>
              <p:spPr>
                <a:xfrm>
                  <a:off x="7418332" y="1104819"/>
                  <a:ext cx="914400"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17" name="Straight Connector 16">
                <a:extLst>
                  <a:ext uri="{FF2B5EF4-FFF2-40B4-BE49-F238E27FC236}">
                    <a16:creationId xmlns:a16="http://schemas.microsoft.com/office/drawing/2014/main" id="{9766DB53-F1A2-7242-2C2E-2D1CC94ECC4D}"/>
                  </a:ext>
                </a:extLst>
              </p:cNvPr>
              <p:cNvCxnSpPr>
                <a:cxnSpLocks/>
              </p:cNvCxnSpPr>
              <p:nvPr/>
            </p:nvCxnSpPr>
            <p:spPr>
              <a:xfrm>
                <a:off x="6614208" y="1199251"/>
                <a:ext cx="0" cy="1554480"/>
              </a:xfrm>
              <a:prstGeom prst="line">
                <a:avLst/>
              </a:prstGeom>
              <a:ln w="19050">
                <a:solidFill>
                  <a:schemeClr val="tx2">
                    <a:alpha val="20000"/>
                  </a:schemeClr>
                </a:solidFill>
              </a:ln>
            </p:spPr>
            <p:style>
              <a:lnRef idx="1">
                <a:schemeClr val="accent1"/>
              </a:lnRef>
              <a:fillRef idx="0">
                <a:schemeClr val="accent1"/>
              </a:fillRef>
              <a:effectRef idx="0">
                <a:schemeClr val="accent1"/>
              </a:effectRef>
              <a:fontRef idx="minor">
                <a:schemeClr val="tx1"/>
              </a:fontRef>
            </p:style>
          </p:cxnSp>
        </p:grpSp>
      </p:grpSp>
      <p:grpSp>
        <p:nvGrpSpPr>
          <p:cNvPr id="10" name="Group 9">
            <a:extLst>
              <a:ext uri="{FF2B5EF4-FFF2-40B4-BE49-F238E27FC236}">
                <a16:creationId xmlns:a16="http://schemas.microsoft.com/office/drawing/2014/main" id="{F50DE1A2-8DEF-4E38-5149-5740278D5CC2}"/>
              </a:ext>
            </a:extLst>
          </p:cNvPr>
          <p:cNvGrpSpPr/>
          <p:nvPr/>
        </p:nvGrpSpPr>
        <p:grpSpPr>
          <a:xfrm>
            <a:off x="1377507" y="2982114"/>
            <a:ext cx="2058293" cy="1741281"/>
            <a:chOff x="461743" y="3022983"/>
            <a:chExt cx="2058293" cy="1741281"/>
          </a:xfrm>
        </p:grpSpPr>
        <p:grpSp>
          <p:nvGrpSpPr>
            <p:cNvPr id="203" name="Group 202">
              <a:extLst>
                <a:ext uri="{FF2B5EF4-FFF2-40B4-BE49-F238E27FC236}">
                  <a16:creationId xmlns:a16="http://schemas.microsoft.com/office/drawing/2014/main" id="{069A2C7D-EB52-6A24-5C03-EF5EC0DDCAF2}"/>
                </a:ext>
              </a:extLst>
            </p:cNvPr>
            <p:cNvGrpSpPr/>
            <p:nvPr/>
          </p:nvGrpSpPr>
          <p:grpSpPr>
            <a:xfrm>
              <a:off x="461743" y="3022983"/>
              <a:ext cx="2058293" cy="1490258"/>
              <a:chOff x="461743" y="2776245"/>
              <a:chExt cx="2058293" cy="1490258"/>
            </a:xfrm>
          </p:grpSpPr>
          <p:grpSp>
            <p:nvGrpSpPr>
              <p:cNvPr id="163" name="Group 162">
                <a:extLst>
                  <a:ext uri="{FF2B5EF4-FFF2-40B4-BE49-F238E27FC236}">
                    <a16:creationId xmlns:a16="http://schemas.microsoft.com/office/drawing/2014/main" id="{8DDBF54F-22A2-9598-74D5-5AD279BA8B47}"/>
                  </a:ext>
                </a:extLst>
              </p:cNvPr>
              <p:cNvGrpSpPr/>
              <p:nvPr/>
            </p:nvGrpSpPr>
            <p:grpSpPr>
              <a:xfrm>
                <a:off x="608305" y="2788371"/>
                <a:ext cx="1911731" cy="1478132"/>
                <a:chOff x="608305" y="685724"/>
                <a:chExt cx="1911731" cy="1478132"/>
              </a:xfrm>
            </p:grpSpPr>
            <p:sp>
              <p:nvSpPr>
                <p:cNvPr id="164" name="TextBox 14">
                  <a:extLst>
                    <a:ext uri="{FF2B5EF4-FFF2-40B4-BE49-F238E27FC236}">
                      <a16:creationId xmlns:a16="http://schemas.microsoft.com/office/drawing/2014/main" id="{42E01838-CAAD-32F1-D431-1E8B8334FAEF}"/>
                    </a:ext>
                  </a:extLst>
                </p:cNvPr>
                <p:cNvSpPr txBox="1"/>
                <p:nvPr/>
              </p:nvSpPr>
              <p:spPr>
                <a:xfrm>
                  <a:off x="1240800" y="821811"/>
                  <a:ext cx="1279236" cy="276999"/>
                </a:xfrm>
                <a:prstGeom prst="rect">
                  <a:avLst/>
                </a:prstGeom>
              </p:spPr>
              <p:txBody>
                <a:bodyPr wrap="square" lIns="0" tIns="0" rIns="0" bIns="0" rtlCol="0" anchor="t">
                  <a:spAutoFit/>
                </a:bodyPr>
                <a:lstStyle/>
                <a:p>
                  <a:pPr>
                    <a:spcBef>
                      <a:spcPct val="0"/>
                    </a:spcBef>
                  </a:pPr>
                  <a:r>
                    <a:rPr lang="en-US" sz="1050" dirty="0">
                      <a:solidFill>
                        <a:srgbClr val="009BDE"/>
                      </a:solidFill>
                      <a:latin typeface="Metropolis Extra Bold" panose="00000900000000000000" pitchFamily="50" charset="0"/>
                    </a:rPr>
                    <a:t>Steve Link</a:t>
                  </a:r>
                </a:p>
                <a:p>
                  <a:pPr>
                    <a:spcBef>
                      <a:spcPct val="0"/>
                    </a:spcBef>
                  </a:pPr>
                  <a:r>
                    <a:rPr lang="en-US" sz="750" dirty="0">
                      <a:solidFill>
                        <a:schemeClr val="tx1"/>
                      </a:solidFill>
                      <a:latin typeface="Metropolis Extra Bold" panose="00000900000000000000" pitchFamily="50" charset="0"/>
                    </a:rPr>
                    <a:t>Chief Operating Officer</a:t>
                  </a:r>
                </a:p>
              </p:txBody>
            </p:sp>
            <p:sp>
              <p:nvSpPr>
                <p:cNvPr id="165" name="TextBox 15">
                  <a:extLst>
                    <a:ext uri="{FF2B5EF4-FFF2-40B4-BE49-F238E27FC236}">
                      <a16:creationId xmlns:a16="http://schemas.microsoft.com/office/drawing/2014/main" id="{04A30C4B-7FC5-60AE-72CF-482D6B30FE60}"/>
                    </a:ext>
                  </a:extLst>
                </p:cNvPr>
                <p:cNvSpPr txBox="1"/>
                <p:nvPr/>
              </p:nvSpPr>
              <p:spPr>
                <a:xfrm>
                  <a:off x="608305" y="1491877"/>
                  <a:ext cx="1883664" cy="671979"/>
                </a:xfrm>
                <a:prstGeom prst="rect">
                  <a:avLst/>
                </a:prstGeom>
              </p:spPr>
              <p:txBody>
                <a:bodyPr wrap="square" lIns="0" tIns="0" rIns="0" bIns="0" rtlCol="0" anchor="t">
                  <a:spAutoFit/>
                </a:bodyPr>
                <a:lstStyle/>
                <a:p>
                  <a:pPr marL="57150" lvl="1" indent="-57150">
                    <a:spcAft>
                      <a:spcPts val="100"/>
                    </a:spcAft>
                    <a:buClr>
                      <a:schemeClr val="tx2"/>
                    </a:buClr>
                    <a:buSzPct val="130000"/>
                    <a:buFont typeface="Arial"/>
                    <a:buChar char="•"/>
                  </a:pPr>
                  <a:r>
                    <a:rPr lang="en-US" sz="700" dirty="0">
                      <a:solidFill>
                        <a:schemeClr val="tx1"/>
                      </a:solidFill>
                      <a:latin typeface="Metropolis" panose="00000500000000000000" pitchFamily="50" charset="0"/>
                    </a:rPr>
                    <a:t>30 years of experience in the healthcare and financial services industries, including 8.5 years at athenahealth​</a:t>
                  </a:r>
                </a:p>
                <a:p>
                  <a:pPr marL="57150" lvl="1" indent="-57150">
                    <a:spcAft>
                      <a:spcPts val="100"/>
                    </a:spcAft>
                    <a:buClr>
                      <a:schemeClr val="tx2"/>
                    </a:buClr>
                    <a:buSzPct val="130000"/>
                    <a:buFont typeface="Arial"/>
                    <a:buChar char="•"/>
                  </a:pPr>
                  <a:r>
                    <a:rPr lang="en-US" sz="700" dirty="0">
                      <a:solidFill>
                        <a:schemeClr val="tx1"/>
                      </a:solidFill>
                      <a:latin typeface="Metropolis" panose="00000500000000000000" pitchFamily="50" charset="0"/>
                    </a:rPr>
                    <a:t>B.A., Business Administration, New England College of Business</a:t>
                  </a:r>
                </a:p>
                <a:p>
                  <a:pPr marL="57150" lvl="1" indent="-57150">
                    <a:spcAft>
                      <a:spcPts val="100"/>
                    </a:spcAft>
                    <a:buClr>
                      <a:schemeClr val="tx2"/>
                    </a:buClr>
                    <a:buSzPct val="130000"/>
                    <a:buFont typeface="Arial"/>
                    <a:buChar char="•"/>
                  </a:pPr>
                  <a:r>
                    <a:rPr lang="en-US" sz="700" dirty="0">
                      <a:solidFill>
                        <a:schemeClr val="tx1"/>
                      </a:solidFill>
                      <a:latin typeface="Metropolis" panose="00000500000000000000" pitchFamily="50" charset="0"/>
                    </a:rPr>
                    <a:t>Black Belt Certification, Six Sigma Qualtec</a:t>
                  </a:r>
                </a:p>
              </p:txBody>
            </p:sp>
            <p:sp>
              <p:nvSpPr>
                <p:cNvPr id="171" name="TextBox 4">
                  <a:extLst>
                    <a:ext uri="{FF2B5EF4-FFF2-40B4-BE49-F238E27FC236}">
                      <a16:creationId xmlns:a16="http://schemas.microsoft.com/office/drawing/2014/main" id="{D8B74EF9-3DF4-545F-77AB-43814BEA2276}"/>
                    </a:ext>
                  </a:extLst>
                </p:cNvPr>
                <p:cNvSpPr txBox="1"/>
                <p:nvPr/>
              </p:nvSpPr>
              <p:spPr>
                <a:xfrm>
                  <a:off x="610940" y="685724"/>
                  <a:ext cx="520065" cy="565071"/>
                </a:xfrm>
                <a:prstGeom prst="rect">
                  <a:avLst/>
                </a:prstGeom>
              </p:spPr>
              <p:txBody>
                <a:bodyPr lIns="25400" tIns="25400" rIns="25400" bIns="25400" rtlCol="0" anchor="ctr"/>
                <a:lstStyle/>
                <a:p>
                  <a:pPr algn="ctr">
                    <a:lnSpc>
                      <a:spcPts val="1330"/>
                    </a:lnSpc>
                  </a:pPr>
                  <a:endParaRPr sz="450" dirty="0">
                    <a:latin typeface="Metropolis" panose="00000500000000000000" pitchFamily="50" charset="0"/>
                  </a:endParaRPr>
                </a:p>
              </p:txBody>
            </p:sp>
          </p:grpSp>
          <p:grpSp>
            <p:nvGrpSpPr>
              <p:cNvPr id="30" name="Group 30"/>
              <p:cNvGrpSpPr>
                <a:grpSpLocks noChangeAspect="1"/>
              </p:cNvGrpSpPr>
              <p:nvPr/>
            </p:nvGrpSpPr>
            <p:grpSpPr>
              <a:xfrm>
                <a:off x="461743" y="2776245"/>
                <a:ext cx="720266" cy="731520"/>
                <a:chOff x="-830521" y="-39877"/>
                <a:chExt cx="5406943" cy="5491423"/>
              </a:xfrm>
            </p:grpSpPr>
            <p:sp>
              <p:nvSpPr>
                <p:cNvPr id="31" name="Freeform 31"/>
                <p:cNvSpPr>
                  <a:spLocks noChangeAspect="1"/>
                </p:cNvSpPr>
                <p:nvPr/>
              </p:nvSpPr>
              <p:spPr>
                <a:xfrm>
                  <a:off x="-830521" y="-39877"/>
                  <a:ext cx="5406943" cy="5491423"/>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0" cstate="print">
                    <a:extLst>
                      <a:ext uri="{28A0092B-C50C-407E-A947-70E740481C1C}">
                        <a14:useLocalDpi xmlns:a14="http://schemas.microsoft.com/office/drawing/2010/main"/>
                      </a:ext>
                    </a:extLst>
                  </a:blip>
                  <a:stretch>
                    <a:fillRect/>
                  </a:stretch>
                </a:blipFill>
                <a:ln w="28575">
                  <a:solidFill>
                    <a:schemeClr val="tx2"/>
                  </a:solidFill>
                </a:ln>
              </p:spPr>
            </p:sp>
          </p:grpSp>
          <p:cxnSp>
            <p:nvCxnSpPr>
              <p:cNvPr id="202" name="Straight Connector 201">
                <a:extLst>
                  <a:ext uri="{FF2B5EF4-FFF2-40B4-BE49-F238E27FC236}">
                    <a16:creationId xmlns:a16="http://schemas.microsoft.com/office/drawing/2014/main" id="{94ED741E-79AC-76DC-C840-0BFB1332AD71}"/>
                  </a:ext>
                </a:extLst>
              </p:cNvPr>
              <p:cNvCxnSpPr/>
              <p:nvPr/>
            </p:nvCxnSpPr>
            <p:spPr>
              <a:xfrm>
                <a:off x="1246985" y="3210717"/>
                <a:ext cx="914400"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18" name="Straight Connector 17">
              <a:extLst>
                <a:ext uri="{FF2B5EF4-FFF2-40B4-BE49-F238E27FC236}">
                  <a16:creationId xmlns:a16="http://schemas.microsoft.com/office/drawing/2014/main" id="{E5002BCC-5A01-7BAD-4045-9BB2C2B0F54E}"/>
                </a:ext>
              </a:extLst>
            </p:cNvPr>
            <p:cNvCxnSpPr>
              <a:cxnSpLocks/>
            </p:cNvCxnSpPr>
            <p:nvPr/>
          </p:nvCxnSpPr>
          <p:spPr>
            <a:xfrm>
              <a:off x="469001" y="3301224"/>
              <a:ext cx="0" cy="1463040"/>
            </a:xfrm>
            <a:prstGeom prst="line">
              <a:avLst/>
            </a:prstGeom>
            <a:ln w="19050">
              <a:solidFill>
                <a:schemeClr val="tx2">
                  <a:alpha val="20000"/>
                </a:schemeClr>
              </a:solidFill>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1768D10E-58DD-28D4-7837-CB81C2A7DC34}"/>
              </a:ext>
            </a:extLst>
          </p:cNvPr>
          <p:cNvGrpSpPr/>
          <p:nvPr/>
        </p:nvGrpSpPr>
        <p:grpSpPr>
          <a:xfrm>
            <a:off x="3443256" y="2994240"/>
            <a:ext cx="2051035" cy="1810776"/>
            <a:chOff x="2491207" y="3035109"/>
            <a:chExt cx="2051035" cy="1810776"/>
          </a:xfrm>
        </p:grpSpPr>
        <p:grpSp>
          <p:nvGrpSpPr>
            <p:cNvPr id="215" name="Group 214">
              <a:extLst>
                <a:ext uri="{FF2B5EF4-FFF2-40B4-BE49-F238E27FC236}">
                  <a16:creationId xmlns:a16="http://schemas.microsoft.com/office/drawing/2014/main" id="{CE8113FE-6A5B-0B66-289A-4974C917CED1}"/>
                </a:ext>
              </a:extLst>
            </p:cNvPr>
            <p:cNvGrpSpPr/>
            <p:nvPr/>
          </p:nvGrpSpPr>
          <p:grpSpPr>
            <a:xfrm>
              <a:off x="2491207" y="3035109"/>
              <a:ext cx="2051035" cy="1810776"/>
              <a:chOff x="2491207" y="2788371"/>
              <a:chExt cx="2051035" cy="1810776"/>
            </a:xfrm>
          </p:grpSpPr>
          <p:grpSp>
            <p:nvGrpSpPr>
              <p:cNvPr id="172" name="Group 171">
                <a:extLst>
                  <a:ext uri="{FF2B5EF4-FFF2-40B4-BE49-F238E27FC236}">
                    <a16:creationId xmlns:a16="http://schemas.microsoft.com/office/drawing/2014/main" id="{C39CCD94-432E-2928-F092-E670749DEE07}"/>
                  </a:ext>
                </a:extLst>
              </p:cNvPr>
              <p:cNvGrpSpPr/>
              <p:nvPr/>
            </p:nvGrpSpPr>
            <p:grpSpPr>
              <a:xfrm>
                <a:off x="2642175" y="2798278"/>
                <a:ext cx="1900067" cy="1800869"/>
                <a:chOff x="2642175" y="695631"/>
                <a:chExt cx="1900067" cy="1800869"/>
              </a:xfrm>
            </p:grpSpPr>
            <p:grpSp>
              <p:nvGrpSpPr>
                <p:cNvPr id="175" name="Group 174">
                  <a:extLst>
                    <a:ext uri="{FF2B5EF4-FFF2-40B4-BE49-F238E27FC236}">
                      <a16:creationId xmlns:a16="http://schemas.microsoft.com/office/drawing/2014/main" id="{B1601B2D-BB2C-59D2-D1FF-E18F7423C76A}"/>
                    </a:ext>
                  </a:extLst>
                </p:cNvPr>
                <p:cNvGrpSpPr/>
                <p:nvPr/>
              </p:nvGrpSpPr>
              <p:grpSpPr>
                <a:xfrm>
                  <a:off x="2642175" y="695631"/>
                  <a:ext cx="1900067" cy="1800869"/>
                  <a:chOff x="607185" y="685724"/>
                  <a:chExt cx="1900067" cy="1800869"/>
                </a:xfrm>
              </p:grpSpPr>
              <p:sp>
                <p:nvSpPr>
                  <p:cNvPr id="178" name="TextBox 14">
                    <a:extLst>
                      <a:ext uri="{FF2B5EF4-FFF2-40B4-BE49-F238E27FC236}">
                        <a16:creationId xmlns:a16="http://schemas.microsoft.com/office/drawing/2014/main" id="{B3B4CB72-6E1C-7B41-96FB-19BD2BC9D3F4}"/>
                      </a:ext>
                    </a:extLst>
                  </p:cNvPr>
                  <p:cNvSpPr txBox="1"/>
                  <p:nvPr/>
                </p:nvSpPr>
                <p:spPr>
                  <a:xfrm>
                    <a:off x="1244672" y="811127"/>
                    <a:ext cx="1262580" cy="392415"/>
                  </a:xfrm>
                  <a:prstGeom prst="rect">
                    <a:avLst/>
                  </a:prstGeom>
                </p:spPr>
                <p:txBody>
                  <a:bodyPr wrap="square" lIns="0" tIns="0" rIns="0" bIns="0" rtlCol="0" anchor="t">
                    <a:spAutoFit/>
                  </a:bodyPr>
                  <a:lstStyle/>
                  <a:p>
                    <a:pPr>
                      <a:spcBef>
                        <a:spcPct val="0"/>
                      </a:spcBef>
                    </a:pPr>
                    <a:r>
                      <a:rPr lang="en-US" sz="1050" dirty="0">
                        <a:solidFill>
                          <a:srgbClr val="009BDE"/>
                        </a:solidFill>
                        <a:latin typeface="Metropolis Extra Bold" panose="00000900000000000000" pitchFamily="50" charset="0"/>
                      </a:rPr>
                      <a:t>Karl Johnson</a:t>
                    </a:r>
                  </a:p>
                  <a:p>
                    <a:pPr>
                      <a:spcBef>
                        <a:spcPct val="0"/>
                      </a:spcBef>
                    </a:pPr>
                    <a:r>
                      <a:rPr lang="en-US" sz="750" dirty="0">
                        <a:solidFill>
                          <a:schemeClr val="tx1"/>
                        </a:solidFill>
                        <a:latin typeface="Metropolis Extra Bold" panose="00000900000000000000" pitchFamily="50" charset="0"/>
                      </a:rPr>
                      <a:t>President, CareCloud Force</a:t>
                    </a:r>
                    <a:r>
                      <a:rPr lang="en-US" sz="700" dirty="0">
                        <a:solidFill>
                          <a:schemeClr val="tx1"/>
                        </a:solidFill>
                        <a:latin typeface="Metropolis Extra Bold" panose="00000900000000000000" pitchFamily="50" charset="0"/>
                      </a:rPr>
                      <a:t>​</a:t>
                    </a:r>
                  </a:p>
                </p:txBody>
              </p:sp>
              <p:sp>
                <p:nvSpPr>
                  <p:cNvPr id="179" name="TextBox 15">
                    <a:extLst>
                      <a:ext uri="{FF2B5EF4-FFF2-40B4-BE49-F238E27FC236}">
                        <a16:creationId xmlns:a16="http://schemas.microsoft.com/office/drawing/2014/main" id="{F9C7C497-27FC-A25C-E20F-56F35D2F5132}"/>
                      </a:ext>
                    </a:extLst>
                  </p:cNvPr>
                  <p:cNvSpPr txBox="1"/>
                  <p:nvPr/>
                </p:nvSpPr>
                <p:spPr>
                  <a:xfrm>
                    <a:off x="607185" y="1478625"/>
                    <a:ext cx="1883664" cy="1007968"/>
                  </a:xfrm>
                  <a:prstGeom prst="rect">
                    <a:avLst/>
                  </a:prstGeom>
                </p:spPr>
                <p:txBody>
                  <a:bodyPr wrap="square" lIns="0" tIns="0" rIns="0" bIns="0" rtlCol="0" anchor="t">
                    <a:spAutoFit/>
                  </a:bodyPr>
                  <a:lstStyle/>
                  <a:p>
                    <a:pPr marL="57150" lvl="1" indent="-57150">
                      <a:spcAft>
                        <a:spcPts val="100"/>
                      </a:spcAft>
                      <a:buClr>
                        <a:schemeClr val="tx2"/>
                      </a:buClr>
                      <a:buSzPct val="130000"/>
                      <a:buFont typeface="Arial"/>
                      <a:buChar char="•"/>
                    </a:pPr>
                    <a:r>
                      <a:rPr lang="en-US" sz="700" dirty="0">
                        <a:solidFill>
                          <a:schemeClr val="tx1"/>
                        </a:solidFill>
                        <a:latin typeface="Metropolis" panose="00000500000000000000" pitchFamily="50" charset="0"/>
                      </a:rPr>
                      <a:t>More than 30 years of experience in hospital administration &amp; physician management​</a:t>
                    </a:r>
                  </a:p>
                  <a:p>
                    <a:pPr marL="57150" lvl="1" indent="-57150">
                      <a:spcAft>
                        <a:spcPts val="100"/>
                      </a:spcAft>
                      <a:buClr>
                        <a:schemeClr val="tx2"/>
                      </a:buClr>
                      <a:buSzPct val="130000"/>
                      <a:buFont typeface="Arial"/>
                      <a:buChar char="•"/>
                    </a:pPr>
                    <a:r>
                      <a:rPr lang="en-US" sz="700" dirty="0">
                        <a:solidFill>
                          <a:schemeClr val="tx1"/>
                        </a:solidFill>
                        <a:latin typeface="Metropolis" panose="00000500000000000000" pitchFamily="50" charset="0"/>
                      </a:rPr>
                      <a:t>Founded a large physician management company in 1997 which was acquired by CareCloud in 2016</a:t>
                    </a:r>
                  </a:p>
                  <a:p>
                    <a:pPr marL="57150" lvl="1" indent="-57150">
                      <a:spcAft>
                        <a:spcPts val="100"/>
                      </a:spcAft>
                      <a:buClr>
                        <a:schemeClr val="tx2"/>
                      </a:buClr>
                      <a:buSzPct val="130000"/>
                      <a:buFont typeface="Arial"/>
                      <a:buChar char="•"/>
                    </a:pPr>
                    <a:r>
                      <a:rPr lang="en-US" sz="700" dirty="0">
                        <a:solidFill>
                          <a:schemeClr val="tx1"/>
                        </a:solidFill>
                        <a:latin typeface="Metropolis" panose="00000500000000000000" pitchFamily="50" charset="0"/>
                      </a:rPr>
                      <a:t>B.S., Healthcare Administration, Brigham Young University</a:t>
                    </a:r>
                  </a:p>
                  <a:p>
                    <a:pPr marL="57150" lvl="1" indent="-57150">
                      <a:spcAft>
                        <a:spcPts val="100"/>
                      </a:spcAft>
                      <a:buClr>
                        <a:schemeClr val="tx2"/>
                      </a:buClr>
                      <a:buSzPct val="130000"/>
                      <a:buFont typeface="Arial"/>
                      <a:buChar char="•"/>
                    </a:pPr>
                    <a:r>
                      <a:rPr lang="en-US" sz="700" dirty="0">
                        <a:solidFill>
                          <a:schemeClr val="tx1"/>
                        </a:solidFill>
                        <a:latin typeface="Metropolis" panose="00000500000000000000" pitchFamily="50" charset="0"/>
                      </a:rPr>
                      <a:t>M.B.A., Healthcare Administration, Brigham Young University</a:t>
                    </a:r>
                  </a:p>
                </p:txBody>
              </p:sp>
              <p:sp>
                <p:nvSpPr>
                  <p:cNvPr id="182" name="TextBox 4">
                    <a:extLst>
                      <a:ext uri="{FF2B5EF4-FFF2-40B4-BE49-F238E27FC236}">
                        <a16:creationId xmlns:a16="http://schemas.microsoft.com/office/drawing/2014/main" id="{8C56E72E-82F2-8813-8ED5-E01EF9BAA3F7}"/>
                      </a:ext>
                    </a:extLst>
                  </p:cNvPr>
                  <p:cNvSpPr txBox="1"/>
                  <p:nvPr/>
                </p:nvSpPr>
                <p:spPr>
                  <a:xfrm>
                    <a:off x="610940" y="685724"/>
                    <a:ext cx="520065" cy="565071"/>
                  </a:xfrm>
                  <a:prstGeom prst="rect">
                    <a:avLst/>
                  </a:prstGeom>
                </p:spPr>
                <p:txBody>
                  <a:bodyPr lIns="25400" tIns="25400" rIns="25400" bIns="25400" rtlCol="0" anchor="ctr"/>
                  <a:lstStyle/>
                  <a:p>
                    <a:pPr algn="ctr">
                      <a:lnSpc>
                        <a:spcPts val="1330"/>
                      </a:lnSpc>
                    </a:pPr>
                    <a:endParaRPr sz="450" dirty="0">
                      <a:latin typeface="Metropolis" panose="00000500000000000000" pitchFamily="50" charset="0"/>
                    </a:endParaRPr>
                  </a:p>
                </p:txBody>
              </p:sp>
            </p:grpSp>
            <p:cxnSp>
              <p:nvCxnSpPr>
                <p:cNvPr id="174" name="Straight Connector 173">
                  <a:extLst>
                    <a:ext uri="{FF2B5EF4-FFF2-40B4-BE49-F238E27FC236}">
                      <a16:creationId xmlns:a16="http://schemas.microsoft.com/office/drawing/2014/main" id="{01358F5C-5FE2-9BD5-EBA6-D4B7CC3C7CBA}"/>
                    </a:ext>
                  </a:extLst>
                </p:cNvPr>
                <p:cNvCxnSpPr/>
                <p:nvPr/>
              </p:nvCxnSpPr>
              <p:spPr>
                <a:xfrm>
                  <a:off x="3281540" y="1213449"/>
                  <a:ext cx="914400"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35" name="Group 35"/>
              <p:cNvGrpSpPr>
                <a:grpSpLocks noChangeAspect="1"/>
              </p:cNvGrpSpPr>
              <p:nvPr/>
            </p:nvGrpSpPr>
            <p:grpSpPr>
              <a:xfrm>
                <a:off x="2491207" y="2788371"/>
                <a:ext cx="731522" cy="731520"/>
                <a:chOff x="-1261899" y="129551"/>
                <a:chExt cx="7815380" cy="7815354"/>
              </a:xfrm>
            </p:grpSpPr>
            <p:sp>
              <p:nvSpPr>
                <p:cNvPr id="36" name="Freeform 36"/>
                <p:cNvSpPr>
                  <a:spLocks noChangeAspect="1"/>
                </p:cNvSpPr>
                <p:nvPr/>
              </p:nvSpPr>
              <p:spPr>
                <a:xfrm>
                  <a:off x="-1261899" y="129551"/>
                  <a:ext cx="7815380" cy="781535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1" cstate="print">
                    <a:extLst>
                      <a:ext uri="{28A0092B-C50C-407E-A947-70E740481C1C}">
                        <a14:useLocalDpi xmlns:a14="http://schemas.microsoft.com/office/drawing/2010/main"/>
                      </a:ext>
                    </a:extLst>
                  </a:blip>
                  <a:stretch>
                    <a:fillRect/>
                  </a:stretch>
                </a:blipFill>
                <a:ln w="28575">
                  <a:solidFill>
                    <a:schemeClr val="tx2"/>
                  </a:solidFill>
                </a:ln>
              </p:spPr>
            </p:sp>
          </p:grpSp>
        </p:grpSp>
        <p:cxnSp>
          <p:nvCxnSpPr>
            <p:cNvPr id="19" name="Straight Connector 18">
              <a:extLst>
                <a:ext uri="{FF2B5EF4-FFF2-40B4-BE49-F238E27FC236}">
                  <a16:creationId xmlns:a16="http://schemas.microsoft.com/office/drawing/2014/main" id="{31ACABAC-2F42-1CC7-BF95-DF93706DAECB}"/>
                </a:ext>
              </a:extLst>
            </p:cNvPr>
            <p:cNvCxnSpPr>
              <a:cxnSpLocks/>
            </p:cNvCxnSpPr>
            <p:nvPr/>
          </p:nvCxnSpPr>
          <p:spPr>
            <a:xfrm>
              <a:off x="2493733" y="3301224"/>
              <a:ext cx="0" cy="1463040"/>
            </a:xfrm>
            <a:prstGeom prst="line">
              <a:avLst/>
            </a:prstGeom>
            <a:ln w="19050">
              <a:solidFill>
                <a:schemeClr val="tx2">
                  <a:alpha val="20000"/>
                </a:schemeClr>
              </a:solidFill>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B5A88537-572F-5733-D347-7E2676FB9DDF}"/>
              </a:ext>
            </a:extLst>
          </p:cNvPr>
          <p:cNvGrpSpPr/>
          <p:nvPr/>
        </p:nvGrpSpPr>
        <p:grpSpPr>
          <a:xfrm>
            <a:off x="5508024" y="2982114"/>
            <a:ext cx="2315176" cy="1738786"/>
            <a:chOff x="4548718" y="3022983"/>
            <a:chExt cx="2315176" cy="1738786"/>
          </a:xfrm>
        </p:grpSpPr>
        <p:grpSp>
          <p:nvGrpSpPr>
            <p:cNvPr id="216" name="Group 215">
              <a:extLst>
                <a:ext uri="{FF2B5EF4-FFF2-40B4-BE49-F238E27FC236}">
                  <a16:creationId xmlns:a16="http://schemas.microsoft.com/office/drawing/2014/main" id="{16A88F30-6A41-3BC7-586E-0F3046394F19}"/>
                </a:ext>
              </a:extLst>
            </p:cNvPr>
            <p:cNvGrpSpPr/>
            <p:nvPr/>
          </p:nvGrpSpPr>
          <p:grpSpPr>
            <a:xfrm>
              <a:off x="4548718" y="3022983"/>
              <a:ext cx="2315176" cy="1703853"/>
              <a:chOff x="4548718" y="2776245"/>
              <a:chExt cx="2315176" cy="1703853"/>
            </a:xfrm>
          </p:grpSpPr>
          <p:grpSp>
            <p:nvGrpSpPr>
              <p:cNvPr id="204" name="Group 203">
                <a:extLst>
                  <a:ext uri="{FF2B5EF4-FFF2-40B4-BE49-F238E27FC236}">
                    <a16:creationId xmlns:a16="http://schemas.microsoft.com/office/drawing/2014/main" id="{5CC41E6A-4797-3D6F-65F1-7258D42D560E}"/>
                  </a:ext>
                </a:extLst>
              </p:cNvPr>
              <p:cNvGrpSpPr/>
              <p:nvPr/>
            </p:nvGrpSpPr>
            <p:grpSpPr>
              <a:xfrm>
                <a:off x="4691170" y="2798351"/>
                <a:ext cx="2172724" cy="1681747"/>
                <a:chOff x="2643478" y="695631"/>
                <a:chExt cx="2172724" cy="1681747"/>
              </a:xfrm>
            </p:grpSpPr>
            <p:grpSp>
              <p:nvGrpSpPr>
                <p:cNvPr id="207" name="Group 206">
                  <a:extLst>
                    <a:ext uri="{FF2B5EF4-FFF2-40B4-BE49-F238E27FC236}">
                      <a16:creationId xmlns:a16="http://schemas.microsoft.com/office/drawing/2014/main" id="{41CA17D3-CEBA-941C-FF35-08948DF0717D}"/>
                    </a:ext>
                  </a:extLst>
                </p:cNvPr>
                <p:cNvGrpSpPr/>
                <p:nvPr/>
              </p:nvGrpSpPr>
              <p:grpSpPr>
                <a:xfrm>
                  <a:off x="2643478" y="695631"/>
                  <a:ext cx="2172724" cy="1681747"/>
                  <a:chOff x="608488" y="685724"/>
                  <a:chExt cx="2172724" cy="1681747"/>
                </a:xfrm>
              </p:grpSpPr>
              <p:sp>
                <p:nvSpPr>
                  <p:cNvPr id="210" name="TextBox 14">
                    <a:extLst>
                      <a:ext uri="{FF2B5EF4-FFF2-40B4-BE49-F238E27FC236}">
                        <a16:creationId xmlns:a16="http://schemas.microsoft.com/office/drawing/2014/main" id="{49FF5B10-D6B2-02E0-0115-C2363F2B761E}"/>
                      </a:ext>
                    </a:extLst>
                  </p:cNvPr>
                  <p:cNvSpPr txBox="1"/>
                  <p:nvPr/>
                </p:nvSpPr>
                <p:spPr>
                  <a:xfrm>
                    <a:off x="1244672" y="811127"/>
                    <a:ext cx="1536540" cy="392415"/>
                  </a:xfrm>
                  <a:prstGeom prst="rect">
                    <a:avLst/>
                  </a:prstGeom>
                </p:spPr>
                <p:txBody>
                  <a:bodyPr wrap="square" lIns="0" tIns="0" rIns="0" bIns="0" rtlCol="0" anchor="t">
                    <a:spAutoFit/>
                  </a:bodyPr>
                  <a:lstStyle/>
                  <a:p>
                    <a:pPr>
                      <a:spcBef>
                        <a:spcPct val="0"/>
                      </a:spcBef>
                    </a:pPr>
                    <a:r>
                      <a:rPr lang="en-US" sz="1050" dirty="0">
                        <a:solidFill>
                          <a:srgbClr val="009BDE"/>
                        </a:solidFill>
                        <a:latin typeface="Metropolis Extra Bold" panose="00000900000000000000" pitchFamily="50" charset="0"/>
                      </a:rPr>
                      <a:t>Dwight Garvin</a:t>
                    </a:r>
                  </a:p>
                  <a:p>
                    <a:pPr>
                      <a:spcBef>
                        <a:spcPct val="0"/>
                      </a:spcBef>
                    </a:pPr>
                    <a:r>
                      <a:rPr lang="en-US" sz="750" dirty="0">
                        <a:solidFill>
                          <a:schemeClr val="tx1"/>
                        </a:solidFill>
                        <a:latin typeface="Metropolis Extra Bold" panose="00000900000000000000" pitchFamily="50" charset="0"/>
                      </a:rPr>
                      <a:t>Executive Vice President &amp; Chief Operating Officer, medSR​​</a:t>
                    </a:r>
                  </a:p>
                </p:txBody>
              </p:sp>
              <p:sp>
                <p:nvSpPr>
                  <p:cNvPr id="211" name="TextBox 15">
                    <a:extLst>
                      <a:ext uri="{FF2B5EF4-FFF2-40B4-BE49-F238E27FC236}">
                        <a16:creationId xmlns:a16="http://schemas.microsoft.com/office/drawing/2014/main" id="{7EA03C9E-3985-0DE6-D6ED-93D4F2C36840}"/>
                      </a:ext>
                    </a:extLst>
                  </p:cNvPr>
                  <p:cNvSpPr txBox="1"/>
                  <p:nvPr/>
                </p:nvSpPr>
                <p:spPr>
                  <a:xfrm>
                    <a:off x="608488" y="1480049"/>
                    <a:ext cx="1883664" cy="887422"/>
                  </a:xfrm>
                  <a:prstGeom prst="rect">
                    <a:avLst/>
                  </a:prstGeom>
                </p:spPr>
                <p:txBody>
                  <a:bodyPr wrap="square" lIns="0" tIns="0" rIns="0" bIns="0" rtlCol="0" anchor="t">
                    <a:spAutoFit/>
                  </a:bodyPr>
                  <a:lstStyle/>
                  <a:p>
                    <a:pPr marL="57150" lvl="1" indent="-57150">
                      <a:spcAft>
                        <a:spcPts val="100"/>
                      </a:spcAft>
                      <a:buClr>
                        <a:schemeClr val="tx2"/>
                      </a:buClr>
                      <a:buSzPct val="130000"/>
                      <a:buFont typeface="Arial"/>
                      <a:buChar char="•"/>
                    </a:pPr>
                    <a:r>
                      <a:rPr lang="en-US" sz="700" dirty="0">
                        <a:solidFill>
                          <a:schemeClr val="tx1"/>
                        </a:solidFill>
                        <a:latin typeface="Metropolis" panose="00000500000000000000" pitchFamily="50" charset="0"/>
                      </a:rPr>
                      <a:t>More than 30 years of experience in healthcare technology, including tenures at athenahealth, Cerner and Deloitte Consulting​​</a:t>
                    </a:r>
                  </a:p>
                  <a:p>
                    <a:pPr marL="57150" lvl="1" indent="-57150">
                      <a:spcAft>
                        <a:spcPts val="100"/>
                      </a:spcAft>
                      <a:buClr>
                        <a:schemeClr val="tx2"/>
                      </a:buClr>
                      <a:buSzPct val="130000"/>
                      <a:buFont typeface="Arial"/>
                      <a:buChar char="•"/>
                    </a:pPr>
                    <a:r>
                      <a:rPr lang="en-US" sz="700" dirty="0">
                        <a:solidFill>
                          <a:schemeClr val="tx1"/>
                        </a:solidFill>
                        <a:latin typeface="Metropolis" panose="00000500000000000000" pitchFamily="50" charset="0"/>
                      </a:rPr>
                      <a:t>B.S., Medical Technology &amp; Clinical Laboratory Science, Auburn University</a:t>
                    </a:r>
                  </a:p>
                  <a:p>
                    <a:pPr marL="57150" lvl="1" indent="-57150">
                      <a:spcAft>
                        <a:spcPts val="100"/>
                      </a:spcAft>
                      <a:buClr>
                        <a:schemeClr val="tx2"/>
                      </a:buClr>
                      <a:buSzPct val="130000"/>
                      <a:buFont typeface="Arial"/>
                      <a:buChar char="•"/>
                    </a:pPr>
                    <a:r>
                      <a:rPr lang="en-US" sz="700" dirty="0">
                        <a:solidFill>
                          <a:schemeClr val="tx1"/>
                        </a:solidFill>
                        <a:latin typeface="Metropolis" panose="00000500000000000000" pitchFamily="50" charset="0"/>
                      </a:rPr>
                      <a:t>M.B.A., Business Administration, University of Alabama, Manderson Graduate School of Business</a:t>
                    </a:r>
                  </a:p>
                </p:txBody>
              </p:sp>
              <p:sp>
                <p:nvSpPr>
                  <p:cNvPr id="214" name="TextBox 4">
                    <a:extLst>
                      <a:ext uri="{FF2B5EF4-FFF2-40B4-BE49-F238E27FC236}">
                        <a16:creationId xmlns:a16="http://schemas.microsoft.com/office/drawing/2014/main" id="{2C29CD6F-840D-4E5A-671C-E08D7E42F0D4}"/>
                      </a:ext>
                    </a:extLst>
                  </p:cNvPr>
                  <p:cNvSpPr txBox="1"/>
                  <p:nvPr/>
                </p:nvSpPr>
                <p:spPr>
                  <a:xfrm>
                    <a:off x="610940" y="685724"/>
                    <a:ext cx="520065" cy="565071"/>
                  </a:xfrm>
                  <a:prstGeom prst="rect">
                    <a:avLst/>
                  </a:prstGeom>
                </p:spPr>
                <p:txBody>
                  <a:bodyPr lIns="25400" tIns="25400" rIns="25400" bIns="25400" rtlCol="0" anchor="ctr"/>
                  <a:lstStyle/>
                  <a:p>
                    <a:pPr algn="ctr">
                      <a:lnSpc>
                        <a:spcPts val="1330"/>
                      </a:lnSpc>
                    </a:pPr>
                    <a:endParaRPr sz="450" dirty="0">
                      <a:latin typeface="Metropolis" panose="00000500000000000000" pitchFamily="50" charset="0"/>
                    </a:endParaRPr>
                  </a:p>
                </p:txBody>
              </p:sp>
            </p:grpSp>
            <p:cxnSp>
              <p:nvCxnSpPr>
                <p:cNvPr id="206" name="Straight Connector 205">
                  <a:extLst>
                    <a:ext uri="{FF2B5EF4-FFF2-40B4-BE49-F238E27FC236}">
                      <a16:creationId xmlns:a16="http://schemas.microsoft.com/office/drawing/2014/main" id="{619D416F-098D-A6DB-A1F4-4BEFC4168113}"/>
                    </a:ext>
                  </a:extLst>
                </p:cNvPr>
                <p:cNvCxnSpPr/>
                <p:nvPr/>
              </p:nvCxnSpPr>
              <p:spPr>
                <a:xfrm>
                  <a:off x="3285284" y="1214510"/>
                  <a:ext cx="914400"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45" name="Freeform 45"/>
              <p:cNvSpPr>
                <a:spLocks noChangeAspect="1"/>
              </p:cNvSpPr>
              <p:nvPr/>
            </p:nvSpPr>
            <p:spPr>
              <a:xfrm>
                <a:off x="4548718" y="2776245"/>
                <a:ext cx="731520" cy="731520"/>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9" cstate="print">
                  <a:extLst>
                    <a:ext uri="{28A0092B-C50C-407E-A947-70E740481C1C}">
                      <a14:useLocalDpi xmlns:a14="http://schemas.microsoft.com/office/drawing/2010/main"/>
                    </a:ext>
                  </a:extLst>
                </a:blip>
                <a:stretch>
                  <a:fillRect/>
                </a:stretch>
              </a:blipFill>
              <a:ln w="28575">
                <a:solidFill>
                  <a:schemeClr val="tx2"/>
                </a:solidFill>
              </a:ln>
            </p:spPr>
          </p:sp>
        </p:grpSp>
        <p:cxnSp>
          <p:nvCxnSpPr>
            <p:cNvPr id="20" name="Straight Connector 19">
              <a:extLst>
                <a:ext uri="{FF2B5EF4-FFF2-40B4-BE49-F238E27FC236}">
                  <a16:creationId xmlns:a16="http://schemas.microsoft.com/office/drawing/2014/main" id="{61A19B41-9053-C11B-904A-ECAA850188DA}"/>
                </a:ext>
              </a:extLst>
            </p:cNvPr>
            <p:cNvCxnSpPr>
              <a:cxnSpLocks/>
            </p:cNvCxnSpPr>
            <p:nvPr/>
          </p:nvCxnSpPr>
          <p:spPr>
            <a:xfrm>
              <a:off x="4558193" y="3298729"/>
              <a:ext cx="0" cy="1463040"/>
            </a:xfrm>
            <a:prstGeom prst="line">
              <a:avLst/>
            </a:prstGeom>
            <a:ln w="19050">
              <a:solidFill>
                <a:schemeClr val="tx2">
                  <a:alpha val="2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30228658"/>
      </p:ext>
    </p:extLst>
  </p:cSld>
  <p:clrMapOvr>
    <a:masterClrMapping/>
  </p:clrMapOvr>
  <p:transition spd="med">
    <p:pull/>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Group 62">
            <a:extLst>
              <a:ext uri="{FF2B5EF4-FFF2-40B4-BE49-F238E27FC236}">
                <a16:creationId xmlns:a16="http://schemas.microsoft.com/office/drawing/2014/main" id="{BBBB5C0D-2AC4-5CBB-18E1-97F2CBD9B6F5}"/>
              </a:ext>
            </a:extLst>
          </p:cNvPr>
          <p:cNvGrpSpPr/>
          <p:nvPr/>
        </p:nvGrpSpPr>
        <p:grpSpPr>
          <a:xfrm>
            <a:off x="6835129" y="3416735"/>
            <a:ext cx="1774232" cy="1274542"/>
            <a:chOff x="6835129" y="3416735"/>
            <a:chExt cx="1774232" cy="1274542"/>
          </a:xfrm>
        </p:grpSpPr>
        <p:grpSp>
          <p:nvGrpSpPr>
            <p:cNvPr id="55" name="Group 8">
              <a:extLst>
                <a:ext uri="{FF2B5EF4-FFF2-40B4-BE49-F238E27FC236}">
                  <a16:creationId xmlns:a16="http://schemas.microsoft.com/office/drawing/2014/main" id="{2B01BB33-FD7B-14D8-D927-03F0E7BB864C}"/>
                </a:ext>
              </a:extLst>
            </p:cNvPr>
            <p:cNvGrpSpPr/>
            <p:nvPr/>
          </p:nvGrpSpPr>
          <p:grpSpPr>
            <a:xfrm>
              <a:off x="6835129" y="3417225"/>
              <a:ext cx="1774232" cy="1274052"/>
              <a:chOff x="93658" y="401947"/>
              <a:chExt cx="989859" cy="671108"/>
            </a:xfrm>
          </p:grpSpPr>
          <p:sp>
            <p:nvSpPr>
              <p:cNvPr id="57" name="Freeform 9">
                <a:extLst>
                  <a:ext uri="{FF2B5EF4-FFF2-40B4-BE49-F238E27FC236}">
                    <a16:creationId xmlns:a16="http://schemas.microsoft.com/office/drawing/2014/main" id="{A4683BDA-985A-8C95-76F9-504535E9ED70}"/>
                  </a:ext>
                </a:extLst>
              </p:cNvPr>
              <p:cNvSpPr/>
              <p:nvPr/>
            </p:nvSpPr>
            <p:spPr>
              <a:xfrm>
                <a:off x="93658" y="401947"/>
                <a:ext cx="989858" cy="671108"/>
              </a:xfrm>
              <a:prstGeom prst="roundRect">
                <a:avLst>
                  <a:gd name="adj" fmla="val 11998"/>
                </a:avLst>
              </a:prstGeom>
              <a:solidFill>
                <a:schemeClr val="tx1"/>
              </a:solidFill>
              <a:effectLst>
                <a:outerShdw blurRad="50800" dist="38100" dir="5400000" algn="t" rotWithShape="0">
                  <a:srgbClr val="444445">
                    <a:alpha val="40000"/>
                  </a:srgbClr>
                </a:outerShdw>
              </a:effectLst>
            </p:spPr>
          </p:sp>
          <p:sp>
            <p:nvSpPr>
              <p:cNvPr id="58" name="TextBox 10">
                <a:extLst>
                  <a:ext uri="{FF2B5EF4-FFF2-40B4-BE49-F238E27FC236}">
                    <a16:creationId xmlns:a16="http://schemas.microsoft.com/office/drawing/2014/main" id="{892BCF81-F9B5-2FD1-1906-868D46796829}"/>
                  </a:ext>
                </a:extLst>
              </p:cNvPr>
              <p:cNvSpPr txBox="1"/>
              <p:nvPr/>
            </p:nvSpPr>
            <p:spPr>
              <a:xfrm>
                <a:off x="93659" y="500272"/>
                <a:ext cx="989858" cy="572525"/>
              </a:xfrm>
              <a:prstGeom prst="rect">
                <a:avLst/>
              </a:prstGeom>
            </p:spPr>
            <p:txBody>
              <a:bodyPr lIns="0" tIns="25400" rIns="0" bIns="25400" rtlCol="0" anchor="ctr"/>
              <a:lstStyle/>
              <a:p>
                <a:pPr algn="ctr">
                  <a:lnSpc>
                    <a:spcPts val="1155"/>
                  </a:lnSpc>
                </a:pPr>
                <a:endParaRPr sz="700" dirty="0">
                  <a:latin typeface="Metropolis" panose="00000500000000000000" pitchFamily="50" charset="0"/>
                  <a:cs typeface="Metropolis" panose="020B0604020202020204" charset="0"/>
                </a:endParaRPr>
              </a:p>
              <a:p>
                <a:pPr algn="ctr">
                  <a:lnSpc>
                    <a:spcPts val="1155"/>
                  </a:lnSpc>
                </a:pPr>
                <a:endParaRPr sz="700" dirty="0">
                  <a:latin typeface="Metropolis" panose="00000500000000000000" pitchFamily="50" charset="0"/>
                  <a:cs typeface="Metropolis" panose="020B0604020202020204" charset="0"/>
                </a:endParaRPr>
              </a:p>
              <a:p>
                <a:pPr algn="ctr">
                  <a:lnSpc>
                    <a:spcPts val="1700"/>
                  </a:lnSpc>
                </a:pPr>
                <a:r>
                  <a:rPr lang="en-US" sz="2400" dirty="0">
                    <a:solidFill>
                      <a:schemeClr val="tx2"/>
                    </a:solidFill>
                    <a:latin typeface="Metropolis Extra Bold" panose="00000900000000000000" pitchFamily="50" charset="0"/>
                    <a:cs typeface="Metropolis" panose="020B0604020202020204" charset="0"/>
                  </a:rPr>
                  <a:t>3</a:t>
                </a:r>
                <a:r>
                  <a:rPr lang="en-US" sz="2000" dirty="0">
                    <a:solidFill>
                      <a:schemeClr val="tx2"/>
                    </a:solidFill>
                    <a:latin typeface="Metropolis Extra Bold" panose="00000900000000000000" pitchFamily="50" charset="0"/>
                    <a:cs typeface="Metropolis" panose="020B0604020202020204" charset="0"/>
                  </a:rPr>
                  <a:t> </a:t>
                </a:r>
              </a:p>
              <a:p>
                <a:pPr algn="ctr">
                  <a:lnSpc>
                    <a:spcPts val="1700"/>
                  </a:lnSpc>
                </a:pPr>
                <a:r>
                  <a:rPr lang="en-US" dirty="0">
                    <a:solidFill>
                      <a:schemeClr val="bg1"/>
                    </a:solidFill>
                    <a:latin typeface="Metropolis Extra Bold" panose="00000900000000000000" pitchFamily="50" charset="0"/>
                    <a:cs typeface="Metropolis" panose="020B0604020202020204" charset="0"/>
                  </a:rPr>
                  <a:t>International</a:t>
                </a:r>
              </a:p>
              <a:p>
                <a:pPr algn="ctr">
                  <a:lnSpc>
                    <a:spcPts val="1700"/>
                  </a:lnSpc>
                </a:pPr>
                <a:r>
                  <a:rPr lang="en-US" dirty="0">
                    <a:solidFill>
                      <a:schemeClr val="bg1"/>
                    </a:solidFill>
                    <a:latin typeface="Metropolis Extra Bold" panose="00000900000000000000" pitchFamily="50" charset="0"/>
                    <a:cs typeface="Metropolis" panose="020B0604020202020204" charset="0"/>
                  </a:rPr>
                  <a:t>Office Locations</a:t>
                </a:r>
                <a:endParaRPr lang="en-US" sz="400" b="1" dirty="0">
                  <a:solidFill>
                    <a:schemeClr val="bg1"/>
                  </a:solidFill>
                  <a:latin typeface="Metropolis" panose="00000500000000000000" pitchFamily="50" charset="0"/>
                  <a:cs typeface="Metropolis" panose="020B0604020202020204" charset="0"/>
                </a:endParaRPr>
              </a:p>
            </p:txBody>
          </p:sp>
        </p:grpSp>
        <p:pic>
          <p:nvPicPr>
            <p:cNvPr id="59" name="Graphic 58" descr="Earth globe: Africa and Europe with solid fill">
              <a:extLst>
                <a:ext uri="{FF2B5EF4-FFF2-40B4-BE49-F238E27FC236}">
                  <a16:creationId xmlns:a16="http://schemas.microsoft.com/office/drawing/2014/main" id="{31A1A742-543C-1E2B-803E-77F2EC76234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70784" y="3416735"/>
              <a:ext cx="502920" cy="502920"/>
            </a:xfrm>
            <a:prstGeom prst="rect">
              <a:avLst/>
            </a:prstGeom>
          </p:spPr>
        </p:pic>
      </p:grpSp>
      <p:grpSp>
        <p:nvGrpSpPr>
          <p:cNvPr id="53" name="Group 52">
            <a:extLst>
              <a:ext uri="{FF2B5EF4-FFF2-40B4-BE49-F238E27FC236}">
                <a16:creationId xmlns:a16="http://schemas.microsoft.com/office/drawing/2014/main" id="{208EFE82-E87C-B7DE-DA7B-55FF06E673E8}"/>
              </a:ext>
            </a:extLst>
          </p:cNvPr>
          <p:cNvGrpSpPr/>
          <p:nvPr/>
        </p:nvGrpSpPr>
        <p:grpSpPr>
          <a:xfrm>
            <a:off x="6841318" y="1948672"/>
            <a:ext cx="1774232" cy="1321444"/>
            <a:chOff x="4822232" y="184016"/>
            <a:chExt cx="1774232" cy="1321444"/>
          </a:xfrm>
        </p:grpSpPr>
        <p:grpSp>
          <p:nvGrpSpPr>
            <p:cNvPr id="48" name="Group 8">
              <a:extLst>
                <a:ext uri="{FF2B5EF4-FFF2-40B4-BE49-F238E27FC236}">
                  <a16:creationId xmlns:a16="http://schemas.microsoft.com/office/drawing/2014/main" id="{B91F1643-6B77-07FF-8F28-DC90AFCB7EE9}"/>
                </a:ext>
              </a:extLst>
            </p:cNvPr>
            <p:cNvGrpSpPr/>
            <p:nvPr/>
          </p:nvGrpSpPr>
          <p:grpSpPr>
            <a:xfrm>
              <a:off x="4822232" y="231408"/>
              <a:ext cx="1774232" cy="1274052"/>
              <a:chOff x="93658" y="401947"/>
              <a:chExt cx="989859" cy="671108"/>
            </a:xfrm>
          </p:grpSpPr>
          <p:sp>
            <p:nvSpPr>
              <p:cNvPr id="50" name="Freeform 9">
                <a:extLst>
                  <a:ext uri="{FF2B5EF4-FFF2-40B4-BE49-F238E27FC236}">
                    <a16:creationId xmlns:a16="http://schemas.microsoft.com/office/drawing/2014/main" id="{36E8CE5F-7C11-1758-1F92-47402D5075FC}"/>
                  </a:ext>
                </a:extLst>
              </p:cNvPr>
              <p:cNvSpPr/>
              <p:nvPr/>
            </p:nvSpPr>
            <p:spPr>
              <a:xfrm>
                <a:off x="93658" y="401947"/>
                <a:ext cx="989858" cy="671108"/>
              </a:xfrm>
              <a:prstGeom prst="roundRect">
                <a:avLst>
                  <a:gd name="adj" fmla="val 11998"/>
                </a:avLst>
              </a:prstGeom>
              <a:solidFill>
                <a:schemeClr val="tx1"/>
              </a:solidFill>
              <a:effectLst>
                <a:outerShdw blurRad="50800" dist="38100" dir="5400000" algn="t" rotWithShape="0">
                  <a:srgbClr val="444445">
                    <a:alpha val="40000"/>
                  </a:srgbClr>
                </a:outerShdw>
              </a:effectLst>
            </p:spPr>
          </p:sp>
          <p:sp>
            <p:nvSpPr>
              <p:cNvPr id="51" name="TextBox 10">
                <a:extLst>
                  <a:ext uri="{FF2B5EF4-FFF2-40B4-BE49-F238E27FC236}">
                    <a16:creationId xmlns:a16="http://schemas.microsoft.com/office/drawing/2014/main" id="{94D879C2-AC41-2242-E516-CC09326F84E1}"/>
                  </a:ext>
                </a:extLst>
              </p:cNvPr>
              <p:cNvSpPr txBox="1"/>
              <p:nvPr/>
            </p:nvSpPr>
            <p:spPr>
              <a:xfrm>
                <a:off x="93659" y="500272"/>
                <a:ext cx="989858" cy="572525"/>
              </a:xfrm>
              <a:prstGeom prst="rect">
                <a:avLst/>
              </a:prstGeom>
            </p:spPr>
            <p:txBody>
              <a:bodyPr lIns="0" tIns="25400" rIns="0" bIns="25400" rtlCol="0" anchor="ctr"/>
              <a:lstStyle/>
              <a:p>
                <a:pPr algn="ctr">
                  <a:lnSpc>
                    <a:spcPts val="1155"/>
                  </a:lnSpc>
                </a:pPr>
                <a:endParaRPr sz="700" dirty="0">
                  <a:latin typeface="Metropolis" panose="00000500000000000000" pitchFamily="50" charset="0"/>
                  <a:cs typeface="Metropolis" panose="020B0604020202020204" charset="0"/>
                </a:endParaRPr>
              </a:p>
              <a:p>
                <a:pPr algn="ctr">
                  <a:lnSpc>
                    <a:spcPts val="1155"/>
                  </a:lnSpc>
                </a:pPr>
                <a:endParaRPr sz="700" dirty="0">
                  <a:latin typeface="Metropolis" panose="00000500000000000000" pitchFamily="50" charset="0"/>
                  <a:cs typeface="Metropolis" panose="020B0604020202020204" charset="0"/>
                </a:endParaRPr>
              </a:p>
              <a:p>
                <a:pPr algn="ctr">
                  <a:lnSpc>
                    <a:spcPts val="1700"/>
                  </a:lnSpc>
                </a:pPr>
                <a:r>
                  <a:rPr lang="en-US" sz="2400" dirty="0">
                    <a:solidFill>
                      <a:schemeClr val="tx2"/>
                    </a:solidFill>
                    <a:latin typeface="Metropolis Extra Bold" panose="00000900000000000000" pitchFamily="50" charset="0"/>
                    <a:cs typeface="Metropolis" panose="020B0604020202020204" charset="0"/>
                  </a:rPr>
                  <a:t>13</a:t>
                </a:r>
                <a:r>
                  <a:rPr lang="en-US" sz="2000" dirty="0">
                    <a:solidFill>
                      <a:schemeClr val="tx2"/>
                    </a:solidFill>
                    <a:latin typeface="Metropolis Extra Bold" panose="00000900000000000000" pitchFamily="50" charset="0"/>
                    <a:cs typeface="Metropolis" panose="020B0604020202020204" charset="0"/>
                  </a:rPr>
                  <a:t> </a:t>
                </a:r>
              </a:p>
              <a:p>
                <a:pPr algn="ctr">
                  <a:lnSpc>
                    <a:spcPts val="1700"/>
                  </a:lnSpc>
                </a:pPr>
                <a:r>
                  <a:rPr lang="en-US" dirty="0">
                    <a:solidFill>
                      <a:schemeClr val="bg1"/>
                    </a:solidFill>
                    <a:latin typeface="Metropolis Extra Bold" panose="00000900000000000000" pitchFamily="50" charset="0"/>
                    <a:cs typeface="Metropolis" panose="020B0604020202020204" charset="0"/>
                  </a:rPr>
                  <a:t>U.S. Office Locations</a:t>
                </a:r>
                <a:endParaRPr lang="en-US" sz="400" b="1" dirty="0">
                  <a:solidFill>
                    <a:schemeClr val="bg1"/>
                  </a:solidFill>
                  <a:latin typeface="Metropolis" panose="00000500000000000000" pitchFamily="50" charset="0"/>
                  <a:cs typeface="Metropolis" panose="020B0604020202020204" charset="0"/>
                </a:endParaRPr>
              </a:p>
            </p:txBody>
          </p:sp>
        </p:grpSp>
        <p:pic>
          <p:nvPicPr>
            <p:cNvPr id="52" name="Graphic 51" descr="Map with pin with solid fill">
              <a:extLst>
                <a:ext uri="{FF2B5EF4-FFF2-40B4-BE49-F238E27FC236}">
                  <a16:creationId xmlns:a16="http://schemas.microsoft.com/office/drawing/2014/main" id="{4FC826E4-21A2-DB7F-952B-7DB7C05D790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29770" y="184016"/>
              <a:ext cx="559153" cy="594360"/>
            </a:xfrm>
            <a:prstGeom prst="rect">
              <a:avLst/>
            </a:prstGeom>
          </p:spPr>
        </p:pic>
      </p:grpSp>
      <p:sp>
        <p:nvSpPr>
          <p:cNvPr id="17" name="Title 16">
            <a:extLst>
              <a:ext uri="{FF2B5EF4-FFF2-40B4-BE49-F238E27FC236}">
                <a16:creationId xmlns:a16="http://schemas.microsoft.com/office/drawing/2014/main" id="{9CF13581-D641-FD0F-527D-527C68C68EED}"/>
              </a:ext>
            </a:extLst>
          </p:cNvPr>
          <p:cNvSpPr>
            <a:spLocks noGrp="1"/>
          </p:cNvSpPr>
          <p:nvPr>
            <p:ph type="title"/>
          </p:nvPr>
        </p:nvSpPr>
        <p:spPr/>
        <p:txBody>
          <a:bodyPr/>
          <a:lstStyle/>
          <a:p>
            <a:r>
              <a:rPr lang="en-US" sz="1800" dirty="0"/>
              <a:t>Global Workforce and Presence</a:t>
            </a:r>
          </a:p>
        </p:txBody>
      </p:sp>
      <p:sp>
        <p:nvSpPr>
          <p:cNvPr id="39" name="object 7">
            <a:extLst>
              <a:ext uri="{FF2B5EF4-FFF2-40B4-BE49-F238E27FC236}">
                <a16:creationId xmlns:a16="http://schemas.microsoft.com/office/drawing/2014/main" id="{9CD86E88-429A-5ED6-436A-7629365CB518}"/>
              </a:ext>
            </a:extLst>
          </p:cNvPr>
          <p:cNvSpPr/>
          <p:nvPr/>
        </p:nvSpPr>
        <p:spPr>
          <a:xfrm>
            <a:off x="761" y="7747"/>
            <a:ext cx="457200" cy="0"/>
          </a:xfrm>
          <a:custGeom>
            <a:avLst/>
            <a:gdLst/>
            <a:ahLst/>
            <a:cxnLst/>
            <a:rect l="l" t="t" r="r" b="b"/>
            <a:pathLst>
              <a:path w="457200">
                <a:moveTo>
                  <a:pt x="0" y="0"/>
                </a:moveTo>
                <a:lnTo>
                  <a:pt x="457200" y="0"/>
                </a:lnTo>
              </a:path>
            </a:pathLst>
          </a:custGeom>
          <a:ln w="3175">
            <a:solidFill>
              <a:srgbClr val="FAFFFF"/>
            </a:solidFill>
          </a:ln>
        </p:spPr>
        <p:txBody>
          <a:bodyPr wrap="square" lIns="0" tIns="0" rIns="0" bIns="0" rtlCol="0"/>
          <a:lstStyle/>
          <a:p>
            <a:endParaRPr/>
          </a:p>
        </p:txBody>
      </p:sp>
      <p:sp>
        <p:nvSpPr>
          <p:cNvPr id="2" name="Slide Number Placeholder 1">
            <a:extLst>
              <a:ext uri="{FF2B5EF4-FFF2-40B4-BE49-F238E27FC236}">
                <a16:creationId xmlns:a16="http://schemas.microsoft.com/office/drawing/2014/main" id="{9E2571BC-05E2-A365-4F19-A02E76C8BAD8}"/>
              </a:ext>
            </a:extLst>
          </p:cNvPr>
          <p:cNvSpPr>
            <a:spLocks noGrp="1"/>
          </p:cNvSpPr>
          <p:nvPr>
            <p:ph type="sldNum" sz="quarter" idx="10"/>
          </p:nvPr>
        </p:nvSpPr>
        <p:spPr/>
        <p:txBody>
          <a:bodyPr/>
          <a:lstStyle/>
          <a:p>
            <a:fld id="{7AD7BA39-CD1C-4FBC-AA7C-BA7CC4082953}" type="slidenum">
              <a:rPr lang="en-US" smtClean="0"/>
              <a:pPr/>
              <a:t>15</a:t>
            </a:fld>
            <a:endParaRPr lang="en-US" dirty="0"/>
          </a:p>
        </p:txBody>
      </p:sp>
      <p:grpSp>
        <p:nvGrpSpPr>
          <p:cNvPr id="60" name="Group 59">
            <a:extLst>
              <a:ext uri="{FF2B5EF4-FFF2-40B4-BE49-F238E27FC236}">
                <a16:creationId xmlns:a16="http://schemas.microsoft.com/office/drawing/2014/main" id="{89664CB4-FD9D-FF47-AADA-81A476B2A1F9}"/>
              </a:ext>
            </a:extLst>
          </p:cNvPr>
          <p:cNvGrpSpPr/>
          <p:nvPr/>
        </p:nvGrpSpPr>
        <p:grpSpPr>
          <a:xfrm>
            <a:off x="164900" y="1045830"/>
            <a:ext cx="6815425" cy="3298848"/>
            <a:chOff x="-62686" y="1009904"/>
            <a:chExt cx="6815425" cy="3298848"/>
          </a:xfrm>
        </p:grpSpPr>
        <p:grpSp>
          <p:nvGrpSpPr>
            <p:cNvPr id="21" name="Group 20">
              <a:extLst>
                <a:ext uri="{FF2B5EF4-FFF2-40B4-BE49-F238E27FC236}">
                  <a16:creationId xmlns:a16="http://schemas.microsoft.com/office/drawing/2014/main" id="{ED273434-5637-F7E1-8CFC-0D398C8C65E7}"/>
                </a:ext>
              </a:extLst>
            </p:cNvPr>
            <p:cNvGrpSpPr/>
            <p:nvPr/>
          </p:nvGrpSpPr>
          <p:grpSpPr>
            <a:xfrm>
              <a:off x="-62686" y="1009904"/>
              <a:ext cx="6815425" cy="3298848"/>
              <a:chOff x="1101110" y="1004973"/>
              <a:chExt cx="6815425" cy="3298848"/>
            </a:xfrm>
          </p:grpSpPr>
          <p:pic>
            <p:nvPicPr>
              <p:cNvPr id="3" name="Picture 2" descr="A map of the world&#10;&#10;Description automatically generated with medium confidence">
                <a:extLst>
                  <a:ext uri="{FF2B5EF4-FFF2-40B4-BE49-F238E27FC236}">
                    <a16:creationId xmlns:a16="http://schemas.microsoft.com/office/drawing/2014/main" id="{E89A7049-B7BA-3241-23DF-5176FEB116C0}"/>
                  </a:ext>
                </a:extLst>
              </p:cNvPr>
              <p:cNvPicPr>
                <a:picLocks noChangeAspect="1"/>
              </p:cNvPicPr>
              <p:nvPr/>
            </p:nvPicPr>
            <p:blipFill>
              <a:blip r:embed="rId7" cstate="print">
                <a:duotone>
                  <a:prstClr val="black"/>
                  <a:srgbClr val="444445">
                    <a:tint val="45000"/>
                    <a:satMod val="400000"/>
                  </a:srgbClr>
                </a:duotone>
                <a:alphaModFix amt="59000"/>
                <a:extLst>
                  <a:ext uri="{BEBA8EAE-BF5A-486C-A8C5-ECC9F3942E4B}">
                    <a14:imgProps xmlns:a14="http://schemas.microsoft.com/office/drawing/2010/main">
                      <a14:imgLayer r:embed="rId8">
                        <a14:imgEffect>
                          <a14:sharpenSoften amount="50000"/>
                        </a14:imgEffect>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101110" y="1004973"/>
                <a:ext cx="6815425" cy="3298848"/>
              </a:xfrm>
              <a:prstGeom prst="rect">
                <a:avLst/>
              </a:prstGeom>
              <a:effectLst>
                <a:outerShdw blurRad="50800" dist="38100" dir="5400000" algn="t" rotWithShape="0">
                  <a:schemeClr val="bg1">
                    <a:alpha val="40000"/>
                  </a:schemeClr>
                </a:outerShdw>
              </a:effectLst>
            </p:spPr>
          </p:pic>
          <p:cxnSp>
            <p:nvCxnSpPr>
              <p:cNvPr id="8" name="Straight Connector 7">
                <a:extLst>
                  <a:ext uri="{FF2B5EF4-FFF2-40B4-BE49-F238E27FC236}">
                    <a16:creationId xmlns:a16="http://schemas.microsoft.com/office/drawing/2014/main" id="{00CE31C4-2B42-1FA2-7A13-BC2510A2BFB0}"/>
                  </a:ext>
                </a:extLst>
              </p:cNvPr>
              <p:cNvCxnSpPr>
                <a:cxnSpLocks/>
                <a:stCxn id="5" idx="7"/>
              </p:cNvCxnSpPr>
              <p:nvPr/>
            </p:nvCxnSpPr>
            <p:spPr>
              <a:xfrm flipV="1">
                <a:off x="2180417" y="2388747"/>
                <a:ext cx="400295" cy="236403"/>
              </a:xfrm>
              <a:prstGeom prst="line">
                <a:avLst/>
              </a:prstGeom>
              <a:ln w="63500">
                <a:solidFill>
                  <a:srgbClr val="009BDE"/>
                </a:solidFill>
                <a:prstDash val="sysDot"/>
                <a:tailEnd type="oval"/>
              </a:ln>
              <a:effectLst>
                <a:outerShdw blurRad="63500" dist="38100" dir="5400000" algn="t" rotWithShape="0">
                  <a:schemeClr val="bg1">
                    <a:alpha val="83000"/>
                  </a:schemeClr>
                </a:outerShdw>
              </a:effectLst>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5B347801-FF84-EC20-5371-69C7B38BA8A1}"/>
                  </a:ext>
                </a:extLst>
              </p:cNvPr>
              <p:cNvGrpSpPr/>
              <p:nvPr/>
            </p:nvGrpSpPr>
            <p:grpSpPr>
              <a:xfrm>
                <a:off x="1351949" y="2504630"/>
                <a:ext cx="1063984" cy="822960"/>
                <a:chOff x="1351949" y="2394020"/>
                <a:chExt cx="1063984" cy="822960"/>
              </a:xfrm>
            </p:grpSpPr>
            <p:sp>
              <p:nvSpPr>
                <p:cNvPr id="5" name="Oval 4">
                  <a:extLst>
                    <a:ext uri="{FF2B5EF4-FFF2-40B4-BE49-F238E27FC236}">
                      <a16:creationId xmlns:a16="http://schemas.microsoft.com/office/drawing/2014/main" id="{CB53445C-3766-7D3C-2A7D-7089FB2EE60D}"/>
                    </a:ext>
                  </a:extLst>
                </p:cNvPr>
                <p:cNvSpPr>
                  <a:spLocks noChangeAspect="1"/>
                </p:cNvSpPr>
                <p:nvPr/>
              </p:nvSpPr>
              <p:spPr>
                <a:xfrm>
                  <a:off x="1464660" y="2394020"/>
                  <a:ext cx="838562" cy="822960"/>
                </a:xfrm>
                <a:prstGeom prst="ellipse">
                  <a:avLst/>
                </a:prstGeom>
                <a:solidFill>
                  <a:schemeClr val="bg1"/>
                </a:solidFill>
                <a:ln w="92075">
                  <a:solidFill>
                    <a:srgbClr val="009B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chemeClr val="bg1"/>
                    </a:solidFill>
                  </a:endParaRPr>
                </a:p>
              </p:txBody>
            </p:sp>
            <p:sp>
              <p:nvSpPr>
                <p:cNvPr id="6" name="Rectangle 5">
                  <a:extLst>
                    <a:ext uri="{FF2B5EF4-FFF2-40B4-BE49-F238E27FC236}">
                      <a16:creationId xmlns:a16="http://schemas.microsoft.com/office/drawing/2014/main" id="{F282ED24-45C5-B050-58EC-CB028CF44794}"/>
                    </a:ext>
                  </a:extLst>
                </p:cNvPr>
                <p:cNvSpPr/>
                <p:nvPr/>
              </p:nvSpPr>
              <p:spPr>
                <a:xfrm>
                  <a:off x="1446985" y="2605747"/>
                  <a:ext cx="873912" cy="307777"/>
                </a:xfrm>
                <a:prstGeom prst="rect">
                  <a:avLst/>
                </a:prstGeom>
              </p:spPr>
              <p:txBody>
                <a:bodyPr wrap="square">
                  <a:spAutoFit/>
                </a:bodyPr>
                <a:lstStyle/>
                <a:p>
                  <a:pPr algn="ctr"/>
                  <a:r>
                    <a:rPr lang="en-US" b="1" dirty="0">
                      <a:solidFill>
                        <a:srgbClr val="009BDE"/>
                      </a:solidFill>
                      <a:latin typeface="Metropolis Extra Bold" panose="00000900000000000000" pitchFamily="50" charset="0"/>
                      <a:cs typeface="Metropolis" panose="020B0604020202020204" charset="0"/>
                    </a:rPr>
                    <a:t>~400</a:t>
                  </a:r>
                </a:p>
              </p:txBody>
            </p:sp>
            <p:sp>
              <p:nvSpPr>
                <p:cNvPr id="7" name="Rectangle 6">
                  <a:extLst>
                    <a:ext uri="{FF2B5EF4-FFF2-40B4-BE49-F238E27FC236}">
                      <a16:creationId xmlns:a16="http://schemas.microsoft.com/office/drawing/2014/main" id="{83F60B7E-3EAD-D2C9-E27C-A6BDA2BD2FA0}"/>
                    </a:ext>
                  </a:extLst>
                </p:cNvPr>
                <p:cNvSpPr/>
                <p:nvPr/>
              </p:nvSpPr>
              <p:spPr>
                <a:xfrm>
                  <a:off x="1351949" y="2798065"/>
                  <a:ext cx="1063984" cy="261610"/>
                </a:xfrm>
                <a:prstGeom prst="rect">
                  <a:avLst/>
                </a:prstGeom>
              </p:spPr>
              <p:txBody>
                <a:bodyPr wrap="square">
                  <a:spAutoFit/>
                </a:bodyPr>
                <a:lstStyle/>
                <a:p>
                  <a:pPr algn="ctr"/>
                  <a:r>
                    <a:rPr lang="en-US" sz="1100" b="1" dirty="0">
                      <a:solidFill>
                        <a:srgbClr val="444445"/>
                      </a:solidFill>
                      <a:latin typeface="Metropolis Extra Bold" panose="00000900000000000000" pitchFamily="50" charset="0"/>
                      <a:cs typeface="Metropolis" panose="020B0604020202020204" charset="0"/>
                    </a:rPr>
                    <a:t>Onshore</a:t>
                  </a:r>
                </a:p>
              </p:txBody>
            </p:sp>
          </p:grpSp>
          <p:cxnSp>
            <p:nvCxnSpPr>
              <p:cNvPr id="9" name="Straight Connector 8">
                <a:extLst>
                  <a:ext uri="{FF2B5EF4-FFF2-40B4-BE49-F238E27FC236}">
                    <a16:creationId xmlns:a16="http://schemas.microsoft.com/office/drawing/2014/main" id="{6A7838F1-AD32-3DCE-AF54-1891E931C837}"/>
                  </a:ext>
                </a:extLst>
              </p:cNvPr>
              <p:cNvCxnSpPr>
                <a:cxnSpLocks/>
              </p:cNvCxnSpPr>
              <p:nvPr/>
            </p:nvCxnSpPr>
            <p:spPr>
              <a:xfrm flipH="1">
                <a:off x="5442273" y="2204150"/>
                <a:ext cx="213425" cy="308491"/>
              </a:xfrm>
              <a:prstGeom prst="line">
                <a:avLst/>
              </a:prstGeom>
              <a:ln w="63500">
                <a:solidFill>
                  <a:srgbClr val="009BDE"/>
                </a:solidFill>
                <a:prstDash val="sysDot"/>
                <a:tailEnd type="oval"/>
              </a:ln>
              <a:effectLst>
                <a:outerShdw blurRad="63500" dist="38100" dir="5400000" algn="t" rotWithShape="0">
                  <a:schemeClr val="bg1">
                    <a:alpha val="83000"/>
                  </a:schemeClr>
                </a:outerShdw>
              </a:effectLst>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B1E9310F-630C-3ADA-6A13-930DFC612831}"/>
                  </a:ext>
                </a:extLst>
              </p:cNvPr>
              <p:cNvGrpSpPr/>
              <p:nvPr/>
            </p:nvGrpSpPr>
            <p:grpSpPr>
              <a:xfrm>
                <a:off x="5364780" y="1364115"/>
                <a:ext cx="976865" cy="822960"/>
                <a:chOff x="987355" y="1011906"/>
                <a:chExt cx="976865" cy="822960"/>
              </a:xfrm>
            </p:grpSpPr>
            <p:sp>
              <p:nvSpPr>
                <p:cNvPr id="11" name="Oval 10">
                  <a:extLst>
                    <a:ext uri="{FF2B5EF4-FFF2-40B4-BE49-F238E27FC236}">
                      <a16:creationId xmlns:a16="http://schemas.microsoft.com/office/drawing/2014/main" id="{24F5954D-1F56-1BF2-2A94-07F3D59758AE}"/>
                    </a:ext>
                  </a:extLst>
                </p:cNvPr>
                <p:cNvSpPr>
                  <a:spLocks noChangeAspect="1"/>
                </p:cNvSpPr>
                <p:nvPr/>
              </p:nvSpPr>
              <p:spPr>
                <a:xfrm>
                  <a:off x="1064848" y="1011906"/>
                  <a:ext cx="838562" cy="822960"/>
                </a:xfrm>
                <a:prstGeom prst="ellipse">
                  <a:avLst/>
                </a:prstGeom>
                <a:solidFill>
                  <a:schemeClr val="bg1"/>
                </a:solidFill>
                <a:ln w="92075">
                  <a:solidFill>
                    <a:srgbClr val="009B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chemeClr val="bg1"/>
                    </a:solidFill>
                  </a:endParaRPr>
                </a:p>
              </p:txBody>
            </p:sp>
            <p:sp>
              <p:nvSpPr>
                <p:cNvPr id="12" name="Rectangle 11">
                  <a:extLst>
                    <a:ext uri="{FF2B5EF4-FFF2-40B4-BE49-F238E27FC236}">
                      <a16:creationId xmlns:a16="http://schemas.microsoft.com/office/drawing/2014/main" id="{2537CC61-CA0B-1E98-EFDA-265E909FAA87}"/>
                    </a:ext>
                  </a:extLst>
                </p:cNvPr>
                <p:cNvSpPr/>
                <p:nvPr/>
              </p:nvSpPr>
              <p:spPr>
                <a:xfrm>
                  <a:off x="1011213" y="1195712"/>
                  <a:ext cx="953007" cy="307777"/>
                </a:xfrm>
                <a:prstGeom prst="rect">
                  <a:avLst/>
                </a:prstGeom>
              </p:spPr>
              <p:txBody>
                <a:bodyPr wrap="square">
                  <a:spAutoFit/>
                </a:bodyPr>
                <a:lstStyle/>
                <a:p>
                  <a:pPr algn="ctr"/>
                  <a:r>
                    <a:rPr lang="en-US" b="1" dirty="0">
                      <a:solidFill>
                        <a:srgbClr val="009BDE"/>
                      </a:solidFill>
                      <a:latin typeface="Metropolis Extra Bold" panose="00000900000000000000" pitchFamily="50" charset="0"/>
                      <a:cs typeface="Metropolis" panose="020B0604020202020204" charset="0"/>
                    </a:rPr>
                    <a:t>~3,400</a:t>
                  </a:r>
                </a:p>
              </p:txBody>
            </p:sp>
            <p:sp>
              <p:nvSpPr>
                <p:cNvPr id="13" name="Rectangle 12">
                  <a:extLst>
                    <a:ext uri="{FF2B5EF4-FFF2-40B4-BE49-F238E27FC236}">
                      <a16:creationId xmlns:a16="http://schemas.microsoft.com/office/drawing/2014/main" id="{28C73585-B168-E34A-BBAC-D0A0940D7A40}"/>
                    </a:ext>
                  </a:extLst>
                </p:cNvPr>
                <p:cNvSpPr/>
                <p:nvPr/>
              </p:nvSpPr>
              <p:spPr>
                <a:xfrm>
                  <a:off x="987355" y="1382309"/>
                  <a:ext cx="953007" cy="261610"/>
                </a:xfrm>
                <a:prstGeom prst="rect">
                  <a:avLst/>
                </a:prstGeom>
              </p:spPr>
              <p:txBody>
                <a:bodyPr wrap="square">
                  <a:spAutoFit/>
                </a:bodyPr>
                <a:lstStyle/>
                <a:p>
                  <a:pPr algn="ctr"/>
                  <a:r>
                    <a:rPr lang="en-US" sz="1100" b="1" dirty="0">
                      <a:solidFill>
                        <a:srgbClr val="444445"/>
                      </a:solidFill>
                      <a:latin typeface="Metropolis Extra Bold" panose="00000900000000000000" pitchFamily="50" charset="0"/>
                      <a:cs typeface="Metropolis" panose="020B0604020202020204" charset="0"/>
                    </a:rPr>
                    <a:t>Offshore</a:t>
                  </a:r>
                </a:p>
              </p:txBody>
            </p:sp>
          </p:grpSp>
        </p:grpSp>
        <p:grpSp>
          <p:nvGrpSpPr>
            <p:cNvPr id="30" name="Group 29">
              <a:extLst>
                <a:ext uri="{FF2B5EF4-FFF2-40B4-BE49-F238E27FC236}">
                  <a16:creationId xmlns:a16="http://schemas.microsoft.com/office/drawing/2014/main" id="{CCAE35B3-7DBC-586F-8751-699A19D4C0C9}"/>
                </a:ext>
              </a:extLst>
            </p:cNvPr>
            <p:cNvGrpSpPr/>
            <p:nvPr/>
          </p:nvGrpSpPr>
          <p:grpSpPr>
            <a:xfrm>
              <a:off x="1794055" y="2170987"/>
              <a:ext cx="709672" cy="322907"/>
              <a:chOff x="434053" y="940107"/>
              <a:chExt cx="709672" cy="322907"/>
            </a:xfrm>
          </p:grpSpPr>
          <p:sp>
            <p:nvSpPr>
              <p:cNvPr id="29" name="Isosceles Triangle 28">
                <a:extLst>
                  <a:ext uri="{FF2B5EF4-FFF2-40B4-BE49-F238E27FC236}">
                    <a16:creationId xmlns:a16="http://schemas.microsoft.com/office/drawing/2014/main" id="{74FA72A4-0EF3-83ED-F589-62290095C618}"/>
                  </a:ext>
                </a:extLst>
              </p:cNvPr>
              <p:cNvSpPr/>
              <p:nvPr/>
            </p:nvSpPr>
            <p:spPr>
              <a:xfrm rot="16200000">
                <a:off x="432336" y="1013217"/>
                <a:ext cx="151297" cy="147864"/>
              </a:xfrm>
              <a:prstGeom prst="triangl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id="{0AC02656-C9FC-7A5F-9729-9F4439F4E1F7}"/>
                  </a:ext>
                </a:extLst>
              </p:cNvPr>
              <p:cNvSpPr/>
              <p:nvPr/>
            </p:nvSpPr>
            <p:spPr>
              <a:xfrm>
                <a:off x="550110" y="940107"/>
                <a:ext cx="593615" cy="322907"/>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dirty="0">
                    <a:latin typeface="Metropolis Semi Bold" panose="00000700000000000000" pitchFamily="50" charset="0"/>
                  </a:rPr>
                  <a:t>NJ HQ</a:t>
                </a:r>
              </a:p>
            </p:txBody>
          </p:sp>
        </p:grpSp>
      </p:grpSp>
      <p:grpSp>
        <p:nvGrpSpPr>
          <p:cNvPr id="36" name="Group 35">
            <a:extLst>
              <a:ext uri="{FF2B5EF4-FFF2-40B4-BE49-F238E27FC236}">
                <a16:creationId xmlns:a16="http://schemas.microsoft.com/office/drawing/2014/main" id="{BFDBBD46-52FE-5D05-140B-2C01E8EFECF3}"/>
              </a:ext>
            </a:extLst>
          </p:cNvPr>
          <p:cNvGrpSpPr/>
          <p:nvPr/>
        </p:nvGrpSpPr>
        <p:grpSpPr>
          <a:xfrm>
            <a:off x="6835131" y="582101"/>
            <a:ext cx="1774232" cy="1274052"/>
            <a:chOff x="6178766" y="1448094"/>
            <a:chExt cx="1879186" cy="1274052"/>
          </a:xfrm>
        </p:grpSpPr>
        <p:grpSp>
          <p:nvGrpSpPr>
            <p:cNvPr id="37" name="Group 8">
              <a:extLst>
                <a:ext uri="{FF2B5EF4-FFF2-40B4-BE49-F238E27FC236}">
                  <a16:creationId xmlns:a16="http://schemas.microsoft.com/office/drawing/2014/main" id="{7543410E-66A6-EB06-4AAF-8AA6F46CC044}"/>
                </a:ext>
              </a:extLst>
            </p:cNvPr>
            <p:cNvGrpSpPr/>
            <p:nvPr/>
          </p:nvGrpSpPr>
          <p:grpSpPr>
            <a:xfrm>
              <a:off x="6178766" y="1448094"/>
              <a:ext cx="1879186" cy="1274052"/>
              <a:chOff x="93658" y="401947"/>
              <a:chExt cx="989859" cy="671108"/>
            </a:xfrm>
          </p:grpSpPr>
          <p:sp>
            <p:nvSpPr>
              <p:cNvPr id="40" name="Freeform 9">
                <a:extLst>
                  <a:ext uri="{FF2B5EF4-FFF2-40B4-BE49-F238E27FC236}">
                    <a16:creationId xmlns:a16="http://schemas.microsoft.com/office/drawing/2014/main" id="{42DCF234-249C-7648-0186-22AA5B94B883}"/>
                  </a:ext>
                </a:extLst>
              </p:cNvPr>
              <p:cNvSpPr/>
              <p:nvPr/>
            </p:nvSpPr>
            <p:spPr>
              <a:xfrm>
                <a:off x="93658" y="401947"/>
                <a:ext cx="989858" cy="671108"/>
              </a:xfrm>
              <a:prstGeom prst="roundRect">
                <a:avLst>
                  <a:gd name="adj" fmla="val 11998"/>
                </a:avLst>
              </a:prstGeom>
              <a:solidFill>
                <a:schemeClr val="tx1"/>
              </a:solidFill>
              <a:effectLst>
                <a:outerShdw blurRad="50800" dist="38100" dir="5400000" algn="t" rotWithShape="0">
                  <a:srgbClr val="444445">
                    <a:alpha val="40000"/>
                  </a:srgbClr>
                </a:outerShdw>
              </a:effectLst>
            </p:spPr>
          </p:sp>
          <p:sp>
            <p:nvSpPr>
              <p:cNvPr id="41" name="TextBox 10">
                <a:extLst>
                  <a:ext uri="{FF2B5EF4-FFF2-40B4-BE49-F238E27FC236}">
                    <a16:creationId xmlns:a16="http://schemas.microsoft.com/office/drawing/2014/main" id="{458FC104-9448-AD3E-0157-0CC5B5675746}"/>
                  </a:ext>
                </a:extLst>
              </p:cNvPr>
              <p:cNvSpPr txBox="1"/>
              <p:nvPr/>
            </p:nvSpPr>
            <p:spPr>
              <a:xfrm>
                <a:off x="93659" y="500272"/>
                <a:ext cx="989858" cy="572525"/>
              </a:xfrm>
              <a:prstGeom prst="rect">
                <a:avLst/>
              </a:prstGeom>
            </p:spPr>
            <p:txBody>
              <a:bodyPr lIns="0" tIns="25400" rIns="0" bIns="25400" rtlCol="0" anchor="ctr"/>
              <a:lstStyle/>
              <a:p>
                <a:pPr algn="ctr">
                  <a:lnSpc>
                    <a:spcPts val="1155"/>
                  </a:lnSpc>
                </a:pPr>
                <a:endParaRPr sz="700" dirty="0">
                  <a:latin typeface="Metropolis" panose="00000500000000000000" pitchFamily="50" charset="0"/>
                  <a:cs typeface="Metropolis" panose="020B0604020202020204" charset="0"/>
                </a:endParaRPr>
              </a:p>
              <a:p>
                <a:pPr algn="ctr">
                  <a:lnSpc>
                    <a:spcPts val="1155"/>
                  </a:lnSpc>
                </a:pPr>
                <a:endParaRPr sz="700" dirty="0">
                  <a:latin typeface="Metropolis" panose="00000500000000000000" pitchFamily="50" charset="0"/>
                  <a:cs typeface="Metropolis" panose="020B0604020202020204" charset="0"/>
                </a:endParaRPr>
              </a:p>
              <a:p>
                <a:pPr algn="ctr">
                  <a:lnSpc>
                    <a:spcPts val="1700"/>
                  </a:lnSpc>
                </a:pPr>
                <a:r>
                  <a:rPr lang="en-US" sz="2400" dirty="0">
                    <a:solidFill>
                      <a:schemeClr val="tx2"/>
                    </a:solidFill>
                    <a:latin typeface="Metropolis Extra Bold" panose="00000900000000000000" pitchFamily="50" charset="0"/>
                    <a:cs typeface="Metropolis" panose="020B0604020202020204" charset="0"/>
                  </a:rPr>
                  <a:t>3,800</a:t>
                </a:r>
                <a:r>
                  <a:rPr lang="en-US" sz="2000" dirty="0">
                    <a:solidFill>
                      <a:schemeClr val="tx2"/>
                    </a:solidFill>
                    <a:latin typeface="Metropolis Extra Bold" panose="00000900000000000000" pitchFamily="50" charset="0"/>
                    <a:cs typeface="Metropolis" panose="020B0604020202020204" charset="0"/>
                  </a:rPr>
                  <a:t> </a:t>
                </a:r>
              </a:p>
              <a:p>
                <a:pPr algn="ctr">
                  <a:lnSpc>
                    <a:spcPts val="1700"/>
                  </a:lnSpc>
                </a:pPr>
                <a:r>
                  <a:rPr lang="en-US" dirty="0">
                    <a:solidFill>
                      <a:schemeClr val="bg1"/>
                    </a:solidFill>
                    <a:latin typeface="Metropolis Extra Bold" panose="00000900000000000000" pitchFamily="50" charset="0"/>
                    <a:cs typeface="Metropolis" panose="020B0604020202020204" charset="0"/>
                  </a:rPr>
                  <a:t>Global </a:t>
                </a:r>
              </a:p>
              <a:p>
                <a:pPr algn="ctr">
                  <a:lnSpc>
                    <a:spcPts val="1700"/>
                  </a:lnSpc>
                </a:pPr>
                <a:r>
                  <a:rPr lang="en-US" dirty="0">
                    <a:solidFill>
                      <a:schemeClr val="bg1"/>
                    </a:solidFill>
                    <a:latin typeface="Metropolis Extra Bold" panose="00000900000000000000" pitchFamily="50" charset="0"/>
                    <a:cs typeface="Metropolis" panose="020B0604020202020204" charset="0"/>
                  </a:rPr>
                  <a:t>Employees</a:t>
                </a:r>
                <a:endParaRPr lang="en-US" sz="400" b="1" dirty="0">
                  <a:solidFill>
                    <a:schemeClr val="bg1"/>
                  </a:solidFill>
                  <a:latin typeface="Metropolis" panose="00000500000000000000" pitchFamily="50" charset="0"/>
                  <a:cs typeface="Metropolis" panose="020B0604020202020204" charset="0"/>
                </a:endParaRPr>
              </a:p>
            </p:txBody>
          </p:sp>
        </p:grpSp>
        <p:pic>
          <p:nvPicPr>
            <p:cNvPr id="38" name="Picture 22">
              <a:extLst>
                <a:ext uri="{FF2B5EF4-FFF2-40B4-BE49-F238E27FC236}">
                  <a16:creationId xmlns:a16="http://schemas.microsoft.com/office/drawing/2014/main" id="{9D51C732-F9CB-2C90-CB63-DC17CB9EFEB9}"/>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6831831" y="1514638"/>
              <a:ext cx="583400" cy="344936"/>
            </a:xfrm>
            <a:prstGeom prst="rect">
              <a:avLst/>
            </a:prstGeom>
          </p:spPr>
        </p:pic>
      </p:grpSp>
    </p:spTree>
    <p:extLst>
      <p:ext uri="{BB962C8B-B14F-4D97-AF65-F5344CB8AC3E}">
        <p14:creationId xmlns:p14="http://schemas.microsoft.com/office/powerpoint/2010/main" val="2177851856"/>
      </p:ext>
    </p:extLst>
  </p:cSld>
  <p:clrMapOvr>
    <a:masterClrMapping/>
  </p:clrMapOvr>
  <p:transition spd="med">
    <p:pull/>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DF0C760-66E0-CF2D-91D4-95E8784A0C70}"/>
              </a:ext>
            </a:extLst>
          </p:cNvPr>
          <p:cNvSpPr>
            <a:spLocks noGrp="1"/>
          </p:cNvSpPr>
          <p:nvPr>
            <p:ph type="title"/>
          </p:nvPr>
        </p:nvSpPr>
        <p:spPr/>
        <p:txBody>
          <a:bodyPr/>
          <a:lstStyle/>
          <a:p>
            <a:r>
              <a:rPr lang="en-US" dirty="0"/>
              <a:t>Enabling a Broad Spectrum of Clients and Partners</a:t>
            </a:r>
          </a:p>
        </p:txBody>
      </p:sp>
      <p:cxnSp>
        <p:nvCxnSpPr>
          <p:cNvPr id="2" name="Straight Connector 1">
            <a:extLst>
              <a:ext uri="{FF2B5EF4-FFF2-40B4-BE49-F238E27FC236}">
                <a16:creationId xmlns:a16="http://schemas.microsoft.com/office/drawing/2014/main" id="{A0D18505-53FF-D05F-EECD-1BE7AEC96F33}"/>
              </a:ext>
            </a:extLst>
          </p:cNvPr>
          <p:cNvCxnSpPr/>
          <p:nvPr/>
        </p:nvCxnSpPr>
        <p:spPr>
          <a:xfrm>
            <a:off x="0" y="0"/>
            <a:ext cx="4572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294176" y="2611208"/>
            <a:ext cx="661882" cy="661882"/>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180380" y="2611208"/>
            <a:ext cx="754843" cy="683476"/>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111560" y="2635004"/>
            <a:ext cx="708381" cy="659680"/>
          </a:xfrm>
          <a:prstGeom prst="rect">
            <a:avLst/>
          </a:prstGeom>
        </p:spPr>
      </p:pic>
      <p:sp>
        <p:nvSpPr>
          <p:cNvPr id="7" name="TextBox 7"/>
          <p:cNvSpPr txBox="1"/>
          <p:nvPr/>
        </p:nvSpPr>
        <p:spPr>
          <a:xfrm>
            <a:off x="2716930" y="3344527"/>
            <a:ext cx="1816374" cy="539891"/>
          </a:xfrm>
          <a:prstGeom prst="rect">
            <a:avLst/>
          </a:prstGeom>
        </p:spPr>
        <p:txBody>
          <a:bodyPr lIns="0" tIns="0" rIns="0" bIns="0" rtlCol="0" anchor="t">
            <a:spAutoFit/>
          </a:bodyPr>
          <a:lstStyle/>
          <a:p>
            <a:pPr algn="ctr">
              <a:lnSpc>
                <a:spcPts val="1265"/>
              </a:lnSpc>
              <a:spcBef>
                <a:spcPct val="0"/>
              </a:spcBef>
            </a:pPr>
            <a:r>
              <a:rPr lang="en-US" sz="1100" dirty="0">
                <a:solidFill>
                  <a:srgbClr val="444445"/>
                </a:solidFill>
                <a:latin typeface="Metropolis Extra Bold" panose="00000900000000000000" pitchFamily="50" charset="0"/>
                <a:cs typeface="Metropolis" panose="020B0604020202020204" charset="0"/>
              </a:rPr>
              <a:t>Large Physician Groups</a:t>
            </a:r>
          </a:p>
          <a:p>
            <a:pPr algn="ctr">
              <a:lnSpc>
                <a:spcPts val="1000"/>
              </a:lnSpc>
              <a:spcBef>
                <a:spcPct val="0"/>
              </a:spcBef>
            </a:pPr>
            <a:r>
              <a:rPr lang="en-US" sz="650" dirty="0">
                <a:solidFill>
                  <a:srgbClr val="444445"/>
                </a:solidFill>
                <a:latin typeface="Metropolis" panose="00000500000000000000" pitchFamily="50" charset="0"/>
                <a:cs typeface="Metropolis" panose="020B0604020202020204" charset="0"/>
              </a:rPr>
              <a:t>CareCloud provides comprehensive packages or customized options to fit into complex systems already adopted by the group</a:t>
            </a:r>
          </a:p>
        </p:txBody>
      </p:sp>
      <p:sp>
        <p:nvSpPr>
          <p:cNvPr id="8" name="TextBox 8"/>
          <p:cNvSpPr txBox="1"/>
          <p:nvPr/>
        </p:nvSpPr>
        <p:spPr>
          <a:xfrm>
            <a:off x="4659375" y="3344527"/>
            <a:ext cx="1796851" cy="706604"/>
          </a:xfrm>
          <a:prstGeom prst="rect">
            <a:avLst/>
          </a:prstGeom>
        </p:spPr>
        <p:txBody>
          <a:bodyPr wrap="square" lIns="0" tIns="0" rIns="0" bIns="0" rtlCol="0" anchor="t">
            <a:spAutoFit/>
          </a:bodyPr>
          <a:lstStyle/>
          <a:p>
            <a:pPr algn="ctr">
              <a:lnSpc>
                <a:spcPts val="1265"/>
              </a:lnSpc>
            </a:pPr>
            <a:r>
              <a:rPr lang="en-US" sz="1100" dirty="0">
                <a:solidFill>
                  <a:srgbClr val="444445"/>
                </a:solidFill>
                <a:latin typeface="Metropolis Extra Bold" panose="00000900000000000000" pitchFamily="50" charset="0"/>
                <a:cs typeface="Metropolis" panose="020B0604020202020204" charset="0"/>
              </a:rPr>
              <a:t>Hospitals &amp; Health Systems</a:t>
            </a:r>
            <a:r>
              <a:rPr lang="en-US" sz="1100" dirty="0">
                <a:solidFill>
                  <a:srgbClr val="444445"/>
                </a:solidFill>
                <a:latin typeface="Metropolis" panose="00000500000000000000" pitchFamily="50" charset="0"/>
                <a:cs typeface="Metropolis" panose="020B0604020202020204" charset="0"/>
              </a:rPr>
              <a:t>​</a:t>
            </a:r>
          </a:p>
          <a:p>
            <a:pPr algn="ctr">
              <a:lnSpc>
                <a:spcPts val="1000"/>
              </a:lnSpc>
              <a:spcBef>
                <a:spcPct val="0"/>
              </a:spcBef>
            </a:pPr>
            <a:r>
              <a:rPr lang="en-US" sz="650" dirty="0">
                <a:solidFill>
                  <a:srgbClr val="444445"/>
                </a:solidFill>
                <a:latin typeface="Metropolis" panose="00000500000000000000" pitchFamily="50" charset="0"/>
                <a:cs typeface="Metropolis" panose="020B0604020202020204" charset="0"/>
              </a:rPr>
              <a:t>CareCloud's systems are built for interoperability, allowing easy communication of information between platforms</a:t>
            </a:r>
          </a:p>
        </p:txBody>
      </p:sp>
      <p:sp>
        <p:nvSpPr>
          <p:cNvPr id="9" name="TextBox 9"/>
          <p:cNvSpPr txBox="1"/>
          <p:nvPr/>
        </p:nvSpPr>
        <p:spPr>
          <a:xfrm>
            <a:off x="6641860" y="3344527"/>
            <a:ext cx="1647780" cy="667619"/>
          </a:xfrm>
          <a:prstGeom prst="rect">
            <a:avLst/>
          </a:prstGeom>
        </p:spPr>
        <p:txBody>
          <a:bodyPr lIns="0" tIns="0" rIns="0" bIns="0" rtlCol="0" anchor="t">
            <a:spAutoFit/>
          </a:bodyPr>
          <a:lstStyle/>
          <a:p>
            <a:pPr algn="ctr">
              <a:lnSpc>
                <a:spcPts val="1265"/>
              </a:lnSpc>
            </a:pPr>
            <a:r>
              <a:rPr lang="en-US" sz="1100" dirty="0">
                <a:solidFill>
                  <a:srgbClr val="444445"/>
                </a:solidFill>
                <a:latin typeface="Metropolis Extra Bold" panose="00000900000000000000" pitchFamily="50" charset="0"/>
                <a:cs typeface="Metropolis" panose="020B0604020202020204" charset="0"/>
              </a:rPr>
              <a:t>Industry ​Partners</a:t>
            </a:r>
          </a:p>
          <a:p>
            <a:pPr algn="ctr">
              <a:lnSpc>
                <a:spcPts val="1000"/>
              </a:lnSpc>
              <a:spcBef>
                <a:spcPct val="0"/>
              </a:spcBef>
            </a:pPr>
            <a:r>
              <a:rPr lang="en-US" sz="650" dirty="0">
                <a:solidFill>
                  <a:srgbClr val="444445"/>
                </a:solidFill>
                <a:latin typeface="Metropolis" panose="00000500000000000000" pitchFamily="50" charset="0"/>
                <a:cs typeface="Metropolis" panose="020B0604020202020204" charset="0"/>
              </a:rPr>
              <a:t>CareCloud's strengths allow us to turn smaller competitors into customers - or industry partners - by supporting their back-end needs</a:t>
            </a:r>
          </a:p>
        </p:txBody>
      </p:sp>
      <p:pic>
        <p:nvPicPr>
          <p:cNvPr id="16" name="Picture 1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469912" y="2615971"/>
            <a:ext cx="620514" cy="661882"/>
          </a:xfrm>
          <a:prstGeom prst="rect">
            <a:avLst/>
          </a:prstGeom>
        </p:spPr>
      </p:pic>
      <p:sp>
        <p:nvSpPr>
          <p:cNvPr id="17" name="TextBox 17"/>
          <p:cNvSpPr txBox="1"/>
          <p:nvPr/>
        </p:nvSpPr>
        <p:spPr>
          <a:xfrm>
            <a:off x="827779" y="3349290"/>
            <a:ext cx="1836764" cy="539378"/>
          </a:xfrm>
          <a:prstGeom prst="rect">
            <a:avLst/>
          </a:prstGeom>
        </p:spPr>
        <p:txBody>
          <a:bodyPr lIns="0" tIns="0" rIns="0" bIns="0" rtlCol="0" anchor="t">
            <a:spAutoFit/>
          </a:bodyPr>
          <a:lstStyle/>
          <a:p>
            <a:pPr algn="ctr">
              <a:lnSpc>
                <a:spcPts val="1265"/>
              </a:lnSpc>
            </a:pPr>
            <a:r>
              <a:rPr lang="en-US" sz="1100" dirty="0">
                <a:solidFill>
                  <a:srgbClr val="444445"/>
                </a:solidFill>
                <a:latin typeface="Metropolis Extra Bold" panose="00000900000000000000" pitchFamily="50" charset="0"/>
                <a:cs typeface="Metropolis" panose="020B0604020202020204" charset="0"/>
              </a:rPr>
              <a:t>Small Medical Practices</a:t>
            </a:r>
            <a:r>
              <a:rPr lang="en-US" sz="1150" b="1" dirty="0">
                <a:solidFill>
                  <a:srgbClr val="444445"/>
                </a:solidFill>
                <a:latin typeface="Metropolis" panose="00000500000000000000" pitchFamily="50" charset="0"/>
                <a:cs typeface="Metropolis" panose="020B0604020202020204" charset="0"/>
              </a:rPr>
              <a:t>​</a:t>
            </a:r>
          </a:p>
          <a:p>
            <a:pPr algn="ctr">
              <a:lnSpc>
                <a:spcPts val="1000"/>
              </a:lnSpc>
              <a:spcBef>
                <a:spcPct val="0"/>
              </a:spcBef>
            </a:pPr>
            <a:r>
              <a:rPr lang="en-US" sz="650" dirty="0">
                <a:solidFill>
                  <a:srgbClr val="444445"/>
                </a:solidFill>
                <a:latin typeface="Metropolis" panose="00000500000000000000" pitchFamily="50" charset="0"/>
                <a:cs typeface="Metropolis" panose="020B0604020202020204" charset="0"/>
              </a:rPr>
              <a:t>CareCloud leverages a global workforce to ensure costs are kept low and every medical practice can afford necessary technology</a:t>
            </a:r>
          </a:p>
        </p:txBody>
      </p:sp>
      <p:pic>
        <p:nvPicPr>
          <p:cNvPr id="28" name="Picture 26">
            <a:extLst>
              <a:ext uri="{FF2B5EF4-FFF2-40B4-BE49-F238E27FC236}">
                <a16:creationId xmlns:a16="http://schemas.microsoft.com/office/drawing/2014/main" id="{134E4AB0-D899-6896-D969-90DF2319B522}"/>
              </a:ext>
            </a:extLst>
          </p:cNvPr>
          <p:cNvPicPr>
            <a:picLocks noChangeAspect="1"/>
          </p:cNvPicPr>
          <p:nvPr/>
        </p:nvPicPr>
        <p:blipFill>
          <a:blip r:embed="rId11"/>
          <a:srcRect/>
          <a:stretch>
            <a:fillRect/>
          </a:stretch>
        </p:blipFill>
        <p:spPr>
          <a:xfrm>
            <a:off x="253469" y="4494945"/>
            <a:ext cx="1432561" cy="457200"/>
          </a:xfrm>
          <a:prstGeom prst="rect">
            <a:avLst/>
          </a:prstGeom>
        </p:spPr>
      </p:pic>
      <p:sp>
        <p:nvSpPr>
          <p:cNvPr id="10" name="Slide Number Placeholder 1">
            <a:extLst>
              <a:ext uri="{FF2B5EF4-FFF2-40B4-BE49-F238E27FC236}">
                <a16:creationId xmlns:a16="http://schemas.microsoft.com/office/drawing/2014/main" id="{3469A6B7-F05E-0963-B88B-87BB4CB24E7A}"/>
              </a:ext>
            </a:extLst>
          </p:cNvPr>
          <p:cNvSpPr>
            <a:spLocks noGrp="1"/>
          </p:cNvSpPr>
          <p:nvPr>
            <p:ph type="sldNum" sz="quarter" idx="10"/>
          </p:nvPr>
        </p:nvSpPr>
        <p:spPr>
          <a:xfrm>
            <a:off x="6814304" y="4794159"/>
            <a:ext cx="2057400" cy="274637"/>
          </a:xfrm>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B6F15528-21DE-4FAA-801E-634DDDAF4B2B}" type="slidenum">
              <a:rPr kumimoji="0" lang="en-US" b="0" i="0" u="none" strike="noStrike" kern="0" cap="none" spc="0" normalizeH="0" baseline="0" noProof="0" smtClean="0">
                <a:ln>
                  <a:noFill/>
                </a:ln>
                <a:solidFill>
                  <a:srgbClr val="444445">
                    <a:tint val="75000"/>
                  </a:srgbClr>
                </a:solidFill>
                <a:effectLst/>
                <a:uLnTx/>
                <a:uFillTx/>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lang="en-US" b="0" i="0" u="none" strike="noStrike" kern="0" cap="none" spc="0" normalizeH="0" baseline="0" noProof="0" dirty="0">
              <a:ln>
                <a:noFill/>
              </a:ln>
              <a:solidFill>
                <a:srgbClr val="444445">
                  <a:tint val="75000"/>
                </a:srgbClr>
              </a:solidFill>
              <a:effectLst/>
              <a:uLnTx/>
              <a:uFillTx/>
              <a:sym typeface="Arial"/>
            </a:endParaRPr>
          </a:p>
        </p:txBody>
      </p:sp>
      <p:pic>
        <p:nvPicPr>
          <p:cNvPr id="12" name="object 42">
            <a:extLst>
              <a:ext uri="{FF2B5EF4-FFF2-40B4-BE49-F238E27FC236}">
                <a16:creationId xmlns:a16="http://schemas.microsoft.com/office/drawing/2014/main" id="{AC148145-3F26-7747-7232-27BD5000B999}"/>
              </a:ext>
            </a:extLst>
          </p:cNvPr>
          <p:cNvPicPr>
            <a:picLocks noChangeAspect="1"/>
          </p:cNvPicPr>
          <p:nvPr/>
        </p:nvPicPr>
        <p:blipFill>
          <a:blip r:embed="rId12" cstate="print"/>
          <a:stretch>
            <a:fillRect/>
          </a:stretch>
        </p:blipFill>
        <p:spPr>
          <a:xfrm>
            <a:off x="3265222" y="4244312"/>
            <a:ext cx="543737" cy="243118"/>
          </a:xfrm>
          <a:prstGeom prst="rect">
            <a:avLst/>
          </a:prstGeom>
        </p:spPr>
      </p:pic>
      <p:pic>
        <p:nvPicPr>
          <p:cNvPr id="13" name="object 43">
            <a:extLst>
              <a:ext uri="{FF2B5EF4-FFF2-40B4-BE49-F238E27FC236}">
                <a16:creationId xmlns:a16="http://schemas.microsoft.com/office/drawing/2014/main" id="{AB99E222-47BA-5E2D-4929-DDF3BCD0D5E5}"/>
              </a:ext>
            </a:extLst>
          </p:cNvPr>
          <p:cNvPicPr>
            <a:picLocks noChangeAspect="1"/>
          </p:cNvPicPr>
          <p:nvPr/>
        </p:nvPicPr>
        <p:blipFill>
          <a:blip r:embed="rId13" cstate="print"/>
          <a:stretch>
            <a:fillRect/>
          </a:stretch>
        </p:blipFill>
        <p:spPr>
          <a:xfrm>
            <a:off x="4473076" y="4199352"/>
            <a:ext cx="367866" cy="225968"/>
          </a:xfrm>
          <a:prstGeom prst="rect">
            <a:avLst/>
          </a:prstGeom>
        </p:spPr>
      </p:pic>
      <p:pic>
        <p:nvPicPr>
          <p:cNvPr id="14" name="object 44">
            <a:extLst>
              <a:ext uri="{FF2B5EF4-FFF2-40B4-BE49-F238E27FC236}">
                <a16:creationId xmlns:a16="http://schemas.microsoft.com/office/drawing/2014/main" id="{F1AF972C-9BA5-B83E-81FB-D5DAD19319D4}"/>
              </a:ext>
            </a:extLst>
          </p:cNvPr>
          <p:cNvPicPr>
            <a:picLocks noChangeAspect="1"/>
          </p:cNvPicPr>
          <p:nvPr/>
        </p:nvPicPr>
        <p:blipFill>
          <a:blip r:embed="rId14" cstate="print"/>
          <a:stretch>
            <a:fillRect/>
          </a:stretch>
        </p:blipFill>
        <p:spPr>
          <a:xfrm>
            <a:off x="1756990" y="4283887"/>
            <a:ext cx="758608" cy="144039"/>
          </a:xfrm>
          <a:prstGeom prst="rect">
            <a:avLst/>
          </a:prstGeom>
        </p:spPr>
      </p:pic>
      <p:pic>
        <p:nvPicPr>
          <p:cNvPr id="15" name="object 46">
            <a:extLst>
              <a:ext uri="{FF2B5EF4-FFF2-40B4-BE49-F238E27FC236}">
                <a16:creationId xmlns:a16="http://schemas.microsoft.com/office/drawing/2014/main" id="{F3316D54-BF5B-45AD-F1B8-E4B58C0913E9}"/>
              </a:ext>
            </a:extLst>
          </p:cNvPr>
          <p:cNvPicPr>
            <a:picLocks noChangeAspect="1"/>
          </p:cNvPicPr>
          <p:nvPr/>
        </p:nvPicPr>
        <p:blipFill>
          <a:blip r:embed="rId15" cstate="print"/>
          <a:stretch>
            <a:fillRect/>
          </a:stretch>
        </p:blipFill>
        <p:spPr>
          <a:xfrm>
            <a:off x="457200" y="4260999"/>
            <a:ext cx="683958" cy="193687"/>
          </a:xfrm>
          <a:prstGeom prst="rect">
            <a:avLst/>
          </a:prstGeom>
        </p:spPr>
      </p:pic>
      <p:pic>
        <p:nvPicPr>
          <p:cNvPr id="18" name="object 47">
            <a:extLst>
              <a:ext uri="{FF2B5EF4-FFF2-40B4-BE49-F238E27FC236}">
                <a16:creationId xmlns:a16="http://schemas.microsoft.com/office/drawing/2014/main" id="{6A169C30-191C-6709-EF28-01560BE52407}"/>
              </a:ext>
            </a:extLst>
          </p:cNvPr>
          <p:cNvPicPr>
            <a:picLocks noChangeAspect="1"/>
          </p:cNvPicPr>
          <p:nvPr/>
        </p:nvPicPr>
        <p:blipFill>
          <a:blip r:embed="rId16" cstate="print"/>
          <a:stretch>
            <a:fillRect/>
          </a:stretch>
        </p:blipFill>
        <p:spPr>
          <a:xfrm>
            <a:off x="5495304" y="4203307"/>
            <a:ext cx="784093" cy="266320"/>
          </a:xfrm>
          <a:prstGeom prst="rect">
            <a:avLst/>
          </a:prstGeom>
        </p:spPr>
      </p:pic>
      <p:pic>
        <p:nvPicPr>
          <p:cNvPr id="19" name="object 48">
            <a:extLst>
              <a:ext uri="{FF2B5EF4-FFF2-40B4-BE49-F238E27FC236}">
                <a16:creationId xmlns:a16="http://schemas.microsoft.com/office/drawing/2014/main" id="{6D9916AA-F196-6ABC-E022-1070D660BB9D}"/>
              </a:ext>
            </a:extLst>
          </p:cNvPr>
          <p:cNvPicPr>
            <a:picLocks noChangeAspect="1"/>
          </p:cNvPicPr>
          <p:nvPr/>
        </p:nvPicPr>
        <p:blipFill>
          <a:blip r:embed="rId17" cstate="print"/>
          <a:stretch>
            <a:fillRect/>
          </a:stretch>
        </p:blipFill>
        <p:spPr>
          <a:xfrm>
            <a:off x="8162287" y="4203307"/>
            <a:ext cx="310202" cy="316760"/>
          </a:xfrm>
          <a:prstGeom prst="rect">
            <a:avLst/>
          </a:prstGeom>
        </p:spPr>
      </p:pic>
      <p:pic>
        <p:nvPicPr>
          <p:cNvPr id="20" name="object 49">
            <a:extLst>
              <a:ext uri="{FF2B5EF4-FFF2-40B4-BE49-F238E27FC236}">
                <a16:creationId xmlns:a16="http://schemas.microsoft.com/office/drawing/2014/main" id="{F467336D-7278-F723-F156-0758599F2BDD}"/>
              </a:ext>
            </a:extLst>
          </p:cNvPr>
          <p:cNvPicPr>
            <a:picLocks noChangeAspect="1"/>
          </p:cNvPicPr>
          <p:nvPr/>
        </p:nvPicPr>
        <p:blipFill>
          <a:blip r:embed="rId18" cstate="print"/>
          <a:stretch>
            <a:fillRect/>
          </a:stretch>
        </p:blipFill>
        <p:spPr>
          <a:xfrm>
            <a:off x="7034034" y="4196799"/>
            <a:ext cx="352976" cy="279335"/>
          </a:xfrm>
          <a:prstGeom prst="rect">
            <a:avLst/>
          </a:prstGeom>
        </p:spPr>
      </p:pic>
      <p:grpSp>
        <p:nvGrpSpPr>
          <p:cNvPr id="26" name="Group 25">
            <a:extLst>
              <a:ext uri="{FF2B5EF4-FFF2-40B4-BE49-F238E27FC236}">
                <a16:creationId xmlns:a16="http://schemas.microsoft.com/office/drawing/2014/main" id="{D3750044-39F8-5304-4664-7646CE4F60B0}"/>
              </a:ext>
            </a:extLst>
          </p:cNvPr>
          <p:cNvGrpSpPr/>
          <p:nvPr/>
        </p:nvGrpSpPr>
        <p:grpSpPr>
          <a:xfrm>
            <a:off x="2423160" y="656070"/>
            <a:ext cx="4297680" cy="1828800"/>
            <a:chOff x="2603583" y="743741"/>
            <a:chExt cx="3971308" cy="1696322"/>
          </a:xfrm>
        </p:grpSpPr>
        <p:pic>
          <p:nvPicPr>
            <p:cNvPr id="27" name="Graphic 26" descr="Cloud with solid fill">
              <a:extLst>
                <a:ext uri="{FF2B5EF4-FFF2-40B4-BE49-F238E27FC236}">
                  <a16:creationId xmlns:a16="http://schemas.microsoft.com/office/drawing/2014/main" id="{D4475D16-C05D-90CF-3434-A838DA455911}"/>
                </a:ext>
              </a:extLst>
            </p:cNvPr>
            <p:cNvPicPr>
              <a:picLocks noChangeAspect="1"/>
            </p:cNvPicPr>
            <p:nvPr/>
          </p:nvPicPr>
          <p:blipFill rotWithShape="1">
            <a:blip r:embed="rId19">
              <a:extLst>
                <a:ext uri="{96DAC541-7B7A-43D3-8B79-37D633B846F1}">
                  <asvg:svgBlip xmlns:asvg="http://schemas.microsoft.com/office/drawing/2016/SVG/main" r:embed="rId20"/>
                </a:ext>
              </a:extLst>
            </a:blip>
            <a:srcRect l="-3144" t="19363" r="3144" b="21005"/>
            <a:stretch/>
          </p:blipFill>
          <p:spPr>
            <a:xfrm>
              <a:off x="2603583" y="743741"/>
              <a:ext cx="2842584" cy="1695089"/>
            </a:xfrm>
            <a:prstGeom prst="rect">
              <a:avLst/>
            </a:prstGeom>
            <a:effectLst>
              <a:outerShdw blurRad="50800" dist="38100" dir="5400000" algn="t" rotWithShape="0">
                <a:prstClr val="black">
                  <a:alpha val="40000"/>
                </a:prstClr>
              </a:outerShdw>
            </a:effectLst>
          </p:spPr>
        </p:pic>
        <p:sp>
          <p:nvSpPr>
            <p:cNvPr id="29" name="TextBox 28">
              <a:extLst>
                <a:ext uri="{FF2B5EF4-FFF2-40B4-BE49-F238E27FC236}">
                  <a16:creationId xmlns:a16="http://schemas.microsoft.com/office/drawing/2014/main" id="{C2FC40B0-14A0-C3E5-7028-A6C15452941C}"/>
                </a:ext>
              </a:extLst>
            </p:cNvPr>
            <p:cNvSpPr txBox="1"/>
            <p:nvPr/>
          </p:nvSpPr>
          <p:spPr>
            <a:xfrm>
              <a:off x="2996222" y="1653286"/>
              <a:ext cx="990693" cy="399674"/>
            </a:xfrm>
            <a:prstGeom prst="rect">
              <a:avLst/>
            </a:prstGeom>
            <a:noFill/>
          </p:spPr>
          <p:txBody>
            <a:bodyPr wrap="square" rtlCol="0">
              <a:spAutoFit/>
            </a:bodyPr>
            <a:lstStyle>
              <a:defPPr>
                <a:defRPr lang="en-US"/>
              </a:defPPr>
              <a:lvl1pPr algn="ctr">
                <a:defRPr sz="1568">
                  <a:solidFill>
                    <a:schemeClr val="bg1"/>
                  </a:solidFill>
                  <a:effectLst>
                    <a:outerShdw blurRad="25400" dist="12700" dir="5400000" algn="ctr" rotWithShape="0">
                      <a:schemeClr val="bg1">
                        <a:lumMod val="85000"/>
                      </a:schemeClr>
                    </a:outerShdw>
                  </a:effectLst>
                  <a:latin typeface="DM Sans" pitchFamily="2" charset="77"/>
                  <a:cs typeface="Arial" panose="020B0604020202020204" pitchFamily="34" charset="0"/>
                </a:defRPr>
              </a:lvl1pPr>
            </a:lstStyle>
            <a:p>
              <a:pPr algn="ctr"/>
              <a:r>
                <a:rPr lang="en-US" sz="1100" dirty="0">
                  <a:effectLst/>
                  <a:latin typeface="Metropolis" panose="00000500000000000000" pitchFamily="50" charset="0"/>
                </a:rPr>
                <a:t>Software, Apps &amp; Tools</a:t>
              </a:r>
            </a:p>
          </p:txBody>
        </p:sp>
        <p:pic>
          <p:nvPicPr>
            <p:cNvPr id="30" name="Graphic 29" descr="Cloud with solid fill">
              <a:extLst>
                <a:ext uri="{FF2B5EF4-FFF2-40B4-BE49-F238E27FC236}">
                  <a16:creationId xmlns:a16="http://schemas.microsoft.com/office/drawing/2014/main" id="{4D8AA9F3-9170-0913-131E-61F30D20CB1D}"/>
                </a:ext>
              </a:extLst>
            </p:cNvPr>
            <p:cNvPicPr>
              <a:picLocks noChangeAspect="1"/>
            </p:cNvPicPr>
            <p:nvPr/>
          </p:nvPicPr>
          <p:blipFill rotWithShape="1">
            <a:blip r:embed="rId21">
              <a:extLst>
                <a:ext uri="{96DAC541-7B7A-43D3-8B79-37D633B846F1}">
                  <asvg:svgBlip xmlns:asvg="http://schemas.microsoft.com/office/drawing/2016/SVG/main" r:embed="rId22"/>
                </a:ext>
              </a:extLst>
            </a:blip>
            <a:srcRect l="-3144" t="19363" r="3144" b="21005"/>
            <a:stretch/>
          </p:blipFill>
          <p:spPr>
            <a:xfrm>
              <a:off x="3732307" y="744974"/>
              <a:ext cx="2842584" cy="1695089"/>
            </a:xfrm>
            <a:prstGeom prst="rect">
              <a:avLst/>
            </a:prstGeom>
            <a:effectLst>
              <a:outerShdw blurRad="50800" dist="38100" dir="5400000" algn="t" rotWithShape="0">
                <a:prstClr val="black">
                  <a:alpha val="40000"/>
                </a:prstClr>
              </a:outerShdw>
            </a:effectLst>
          </p:spPr>
        </p:pic>
        <p:sp>
          <p:nvSpPr>
            <p:cNvPr id="31" name="TextBox 30">
              <a:extLst>
                <a:ext uri="{FF2B5EF4-FFF2-40B4-BE49-F238E27FC236}">
                  <a16:creationId xmlns:a16="http://schemas.microsoft.com/office/drawing/2014/main" id="{42F85702-899B-36B0-815E-62F9623D8860}"/>
                </a:ext>
              </a:extLst>
            </p:cNvPr>
            <p:cNvSpPr txBox="1"/>
            <p:nvPr/>
          </p:nvSpPr>
          <p:spPr>
            <a:xfrm>
              <a:off x="3954534" y="1653286"/>
              <a:ext cx="1431966" cy="399674"/>
            </a:xfrm>
            <a:prstGeom prst="rect">
              <a:avLst/>
            </a:prstGeom>
            <a:noFill/>
          </p:spPr>
          <p:txBody>
            <a:bodyPr wrap="square" rtlCol="0">
              <a:spAutoFit/>
            </a:bodyPr>
            <a:lstStyle>
              <a:defPPr>
                <a:defRPr lang="en-US"/>
              </a:defPPr>
              <a:lvl1pPr algn="ctr">
                <a:defRPr sz="1568">
                  <a:solidFill>
                    <a:schemeClr val="bg1"/>
                  </a:solidFill>
                  <a:effectLst>
                    <a:outerShdw blurRad="25400" dist="12700" dir="5400000" algn="ctr" rotWithShape="0">
                      <a:schemeClr val="bg1">
                        <a:lumMod val="85000"/>
                      </a:schemeClr>
                    </a:outerShdw>
                  </a:effectLst>
                  <a:latin typeface="DM Sans" pitchFamily="2" charset="77"/>
                  <a:cs typeface="Arial" panose="020B0604020202020204" pitchFamily="34" charset="0"/>
                </a:defRPr>
              </a:lvl1pPr>
            </a:lstStyle>
            <a:p>
              <a:pPr algn="ctr"/>
              <a:r>
                <a:rPr lang="en-US" sz="1100" dirty="0">
                  <a:effectLst/>
                  <a:latin typeface="Metropolis" panose="00000500000000000000" pitchFamily="50" charset="0"/>
                </a:rPr>
                <a:t>Technology-enabled Business Solutions</a:t>
              </a:r>
            </a:p>
          </p:txBody>
        </p:sp>
        <p:sp>
          <p:nvSpPr>
            <p:cNvPr id="32" name="TextBox 31">
              <a:extLst>
                <a:ext uri="{FF2B5EF4-FFF2-40B4-BE49-F238E27FC236}">
                  <a16:creationId xmlns:a16="http://schemas.microsoft.com/office/drawing/2014/main" id="{21675C5B-6A2F-E142-7BA1-D03533ADAB2A}"/>
                </a:ext>
              </a:extLst>
            </p:cNvPr>
            <p:cNvSpPr txBox="1"/>
            <p:nvPr/>
          </p:nvSpPr>
          <p:spPr>
            <a:xfrm>
              <a:off x="5390150" y="1658815"/>
              <a:ext cx="990693" cy="556688"/>
            </a:xfrm>
            <a:prstGeom prst="rect">
              <a:avLst/>
            </a:prstGeom>
            <a:noFill/>
            <a:effectLst/>
          </p:spPr>
          <p:txBody>
            <a:bodyPr wrap="square" rtlCol="0">
              <a:spAutoFit/>
            </a:bodyPr>
            <a:lstStyle>
              <a:defPPr>
                <a:defRPr lang="en-US"/>
              </a:defPPr>
              <a:lvl1pPr algn="ctr">
                <a:defRPr sz="1568">
                  <a:solidFill>
                    <a:schemeClr val="bg1"/>
                  </a:solidFill>
                  <a:effectLst>
                    <a:outerShdw blurRad="25400" dist="12700" dir="5400000" algn="ctr" rotWithShape="0">
                      <a:schemeClr val="bg1">
                        <a:lumMod val="85000"/>
                      </a:schemeClr>
                    </a:outerShdw>
                  </a:effectLst>
                  <a:latin typeface="DM Sans" pitchFamily="2" charset="77"/>
                  <a:cs typeface="Arial" panose="020B0604020202020204" pitchFamily="34" charset="0"/>
                </a:defRPr>
              </a:lvl1pPr>
            </a:lstStyle>
            <a:p>
              <a:pPr algn="ctr"/>
              <a:r>
                <a:rPr lang="en-US" sz="1100" dirty="0">
                  <a:solidFill>
                    <a:srgbClr val="239BDE"/>
                  </a:solidFill>
                  <a:effectLst/>
                  <a:latin typeface="Metropolis" panose="00000500000000000000" pitchFamily="50" charset="0"/>
                </a:rPr>
                <a:t>Healthcare Business Services</a:t>
              </a:r>
            </a:p>
          </p:txBody>
        </p:sp>
      </p:grpSp>
    </p:spTree>
    <p:extLst>
      <p:ext uri="{BB962C8B-B14F-4D97-AF65-F5344CB8AC3E}">
        <p14:creationId xmlns:p14="http://schemas.microsoft.com/office/powerpoint/2010/main" val="3540477386"/>
      </p:ext>
    </p:extLst>
  </p:cSld>
  <p:clrMapOvr>
    <a:masterClrMapping/>
  </p:clrMapOvr>
  <p:transition spd="med">
    <p:pull/>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Freeform 15">
            <a:extLst>
              <a:ext uri="{FF2B5EF4-FFF2-40B4-BE49-F238E27FC236}">
                <a16:creationId xmlns:a16="http://schemas.microsoft.com/office/drawing/2014/main" id="{B7EFF48F-B73B-95B2-9468-D0ED0F661D00}"/>
              </a:ext>
            </a:extLst>
          </p:cNvPr>
          <p:cNvSpPr/>
          <p:nvPr/>
        </p:nvSpPr>
        <p:spPr>
          <a:xfrm>
            <a:off x="6110912" y="0"/>
            <a:ext cx="1543050" cy="5143500"/>
          </a:xfrm>
          <a:custGeom>
            <a:avLst/>
            <a:gdLst/>
            <a:ahLst/>
            <a:cxnLst/>
            <a:rect l="l" t="t" r="r" b="b"/>
            <a:pathLst>
              <a:path w="812800" h="4511276">
                <a:moveTo>
                  <a:pt x="0" y="0"/>
                </a:moveTo>
                <a:lnTo>
                  <a:pt x="812800" y="0"/>
                </a:lnTo>
                <a:lnTo>
                  <a:pt x="812800" y="4511276"/>
                </a:lnTo>
                <a:lnTo>
                  <a:pt x="0" y="4511276"/>
                </a:lnTo>
                <a:close/>
              </a:path>
            </a:pathLst>
          </a:custGeom>
          <a:solidFill>
            <a:schemeClr val="tx2">
              <a:alpha val="10000"/>
            </a:schemeClr>
          </a:solidFill>
        </p:spPr>
      </p:sp>
      <p:sp>
        <p:nvSpPr>
          <p:cNvPr id="34" name="Freeform 15">
            <a:extLst>
              <a:ext uri="{FF2B5EF4-FFF2-40B4-BE49-F238E27FC236}">
                <a16:creationId xmlns:a16="http://schemas.microsoft.com/office/drawing/2014/main" id="{609ECAD2-89C1-A8A0-74AE-19573BFC12FB}"/>
              </a:ext>
            </a:extLst>
          </p:cNvPr>
          <p:cNvSpPr/>
          <p:nvPr/>
        </p:nvSpPr>
        <p:spPr>
          <a:xfrm>
            <a:off x="3057589" y="0"/>
            <a:ext cx="1543050" cy="5173365"/>
          </a:xfrm>
          <a:custGeom>
            <a:avLst/>
            <a:gdLst/>
            <a:ahLst/>
            <a:cxnLst/>
            <a:rect l="l" t="t" r="r" b="b"/>
            <a:pathLst>
              <a:path w="812800" h="4511276">
                <a:moveTo>
                  <a:pt x="0" y="0"/>
                </a:moveTo>
                <a:lnTo>
                  <a:pt x="812800" y="0"/>
                </a:lnTo>
                <a:lnTo>
                  <a:pt x="812800" y="4511276"/>
                </a:lnTo>
                <a:lnTo>
                  <a:pt x="0" y="4511276"/>
                </a:lnTo>
                <a:close/>
              </a:path>
            </a:pathLst>
          </a:custGeom>
          <a:solidFill>
            <a:schemeClr val="tx2">
              <a:alpha val="10000"/>
            </a:schemeClr>
          </a:solidFill>
        </p:spPr>
      </p:sp>
      <p:sp>
        <p:nvSpPr>
          <p:cNvPr id="33" name="Freeform 15">
            <a:extLst>
              <a:ext uri="{FF2B5EF4-FFF2-40B4-BE49-F238E27FC236}">
                <a16:creationId xmlns:a16="http://schemas.microsoft.com/office/drawing/2014/main" id="{D7FB9100-6FB8-F75E-C598-25C1AC717F87}"/>
              </a:ext>
            </a:extLst>
          </p:cNvPr>
          <p:cNvSpPr/>
          <p:nvPr/>
        </p:nvSpPr>
        <p:spPr>
          <a:xfrm>
            <a:off x="0" y="0"/>
            <a:ext cx="1543050" cy="5143500"/>
          </a:xfrm>
          <a:custGeom>
            <a:avLst/>
            <a:gdLst/>
            <a:ahLst/>
            <a:cxnLst/>
            <a:rect l="l" t="t" r="r" b="b"/>
            <a:pathLst>
              <a:path w="812800" h="4511276">
                <a:moveTo>
                  <a:pt x="0" y="0"/>
                </a:moveTo>
                <a:lnTo>
                  <a:pt x="812800" y="0"/>
                </a:lnTo>
                <a:lnTo>
                  <a:pt x="812800" y="4511276"/>
                </a:lnTo>
                <a:lnTo>
                  <a:pt x="0" y="4511276"/>
                </a:lnTo>
                <a:close/>
              </a:path>
            </a:pathLst>
          </a:custGeom>
          <a:solidFill>
            <a:schemeClr val="tx2">
              <a:alpha val="10000"/>
            </a:schemeClr>
          </a:solidFill>
        </p:spPr>
      </p:sp>
      <p:sp>
        <p:nvSpPr>
          <p:cNvPr id="13" name="Title 4">
            <a:extLst>
              <a:ext uri="{FF2B5EF4-FFF2-40B4-BE49-F238E27FC236}">
                <a16:creationId xmlns:a16="http://schemas.microsoft.com/office/drawing/2014/main" id="{A5B0CF3A-B498-F504-231F-0DB43CB29D3C}"/>
              </a:ext>
            </a:extLst>
          </p:cNvPr>
          <p:cNvSpPr txBox="1">
            <a:spLocks/>
          </p:cNvSpPr>
          <p:nvPr/>
        </p:nvSpPr>
        <p:spPr>
          <a:xfrm>
            <a:off x="0" y="2973673"/>
            <a:ext cx="9144000" cy="1559447"/>
          </a:xfrm>
          <a:prstGeom prst="roundRect">
            <a:avLst>
              <a:gd name="adj" fmla="val 2663"/>
            </a:avLst>
          </a:prstGeom>
          <a:noFill/>
          <a:ln>
            <a:noFill/>
          </a:ln>
          <a:effectLst/>
        </p:spPr>
        <p:txBody>
          <a:bodyPr spcFirstLastPara="1" wrap="square" lIns="45713" tIns="45713" rIns="45713" bIns="45713" anchor="t" anchorCtr="0">
            <a:noAutofit/>
          </a:bodyPr>
          <a:lstStyle>
            <a:lvl1pPr lvl="0" algn="l" defTabSz="1371600" rtl="0" eaLnBrk="1" latinLnBrk="0" hangingPunct="1">
              <a:lnSpc>
                <a:spcPct val="90000"/>
              </a:lnSpc>
              <a:spcBef>
                <a:spcPts val="0"/>
              </a:spcBef>
              <a:spcAft>
                <a:spcPts val="0"/>
              </a:spcAft>
              <a:buSzPts val="2800"/>
              <a:buNone/>
              <a:defRPr sz="4000" b="1" kern="1200" baseline="0">
                <a:solidFill>
                  <a:srgbClr val="239BDE"/>
                </a:solidFill>
                <a:latin typeface="Metropolis" panose="020B0604020202020204" charset="0"/>
                <a:ea typeface="+mj-ea"/>
                <a:cs typeface="+mj-c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pPr algn="ctr" defTabSz="685800">
              <a:buClrTx/>
              <a:defRPr/>
            </a:pPr>
            <a:r>
              <a:rPr lang="en-US" sz="2000" dirty="0">
                <a:solidFill>
                  <a:schemeClr val="bg2"/>
                </a:solidFill>
                <a:latin typeface="Metropolis Extra Bold" panose="00000900000000000000" pitchFamily="50" charset="0"/>
              </a:rPr>
              <a:t>CareCloud’s Value Proposition</a:t>
            </a:r>
          </a:p>
        </p:txBody>
      </p:sp>
      <p:grpSp>
        <p:nvGrpSpPr>
          <p:cNvPr id="3" name="Group 2">
            <a:extLst>
              <a:ext uri="{FF2B5EF4-FFF2-40B4-BE49-F238E27FC236}">
                <a16:creationId xmlns:a16="http://schemas.microsoft.com/office/drawing/2014/main" id="{1D2C29CD-5F7F-82BE-C946-78FD8D8704D6}"/>
              </a:ext>
            </a:extLst>
          </p:cNvPr>
          <p:cNvGrpSpPr/>
          <p:nvPr/>
        </p:nvGrpSpPr>
        <p:grpSpPr>
          <a:xfrm>
            <a:off x="45112" y="709090"/>
            <a:ext cx="1431337" cy="3875177"/>
            <a:chOff x="45112" y="709090"/>
            <a:chExt cx="1431337" cy="3875177"/>
          </a:xfrm>
        </p:grpSpPr>
        <p:pic>
          <p:nvPicPr>
            <p:cNvPr id="35" name="Picture 3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50749" y="709090"/>
              <a:ext cx="479018" cy="439499"/>
            </a:xfrm>
            <a:prstGeom prst="rect">
              <a:avLst/>
            </a:prstGeom>
          </p:spPr>
        </p:pic>
        <p:sp>
          <p:nvSpPr>
            <p:cNvPr id="41" name="TextBox 41"/>
            <p:cNvSpPr txBox="1"/>
            <p:nvPr/>
          </p:nvSpPr>
          <p:spPr>
            <a:xfrm>
              <a:off x="133533" y="1832174"/>
              <a:ext cx="1313451" cy="677108"/>
            </a:xfrm>
            <a:prstGeom prst="rect">
              <a:avLst/>
            </a:prstGeom>
          </p:spPr>
          <p:txBody>
            <a:bodyPr lIns="0" tIns="0" rIns="0" bIns="0" rtlCol="0" anchor="t">
              <a:spAutoFit/>
            </a:bodyPr>
            <a:lstStyle/>
            <a:p>
              <a:pPr algn="ctr" defTabSz="457200">
                <a:buClrTx/>
              </a:pPr>
              <a:r>
                <a:rPr lang="en-US" sz="1100" kern="1200" dirty="0">
                  <a:solidFill>
                    <a:schemeClr val="tx1"/>
                  </a:solidFill>
                  <a:latin typeface="Metropolis" panose="00000500000000000000" pitchFamily="50" charset="0"/>
                  <a:ea typeface="+mn-ea"/>
                  <a:cs typeface="Metropolis" panose="020B0604020202020204" charset="0"/>
                </a:rPr>
                <a:t>Higher demand for better </a:t>
              </a:r>
              <a:r>
                <a:rPr lang="en-US" sz="1000" kern="1200" dirty="0">
                  <a:solidFill>
                    <a:schemeClr val="tx1"/>
                  </a:solidFill>
                  <a:latin typeface="Metropolis" panose="00000500000000000000" pitchFamily="50" charset="0"/>
                  <a:ea typeface="+mn-ea"/>
                  <a:cs typeface="Metropolis" panose="020B0604020202020204" charset="0"/>
                </a:rPr>
                <a:t>experience</a:t>
              </a:r>
              <a:r>
                <a:rPr lang="en-US" sz="1100" kern="1200" dirty="0">
                  <a:solidFill>
                    <a:schemeClr val="tx1"/>
                  </a:solidFill>
                  <a:latin typeface="Metropolis" panose="00000500000000000000" pitchFamily="50" charset="0"/>
                  <a:ea typeface="+mn-ea"/>
                  <a:cs typeface="Metropolis" panose="020B0604020202020204" charset="0"/>
                </a:rPr>
                <a:t> &amp; tech due to patient burden​</a:t>
              </a:r>
            </a:p>
          </p:txBody>
        </p:sp>
        <p:sp>
          <p:nvSpPr>
            <p:cNvPr id="42" name="TextBox 42"/>
            <p:cNvSpPr txBox="1"/>
            <p:nvPr/>
          </p:nvSpPr>
          <p:spPr>
            <a:xfrm>
              <a:off x="218156" y="1267461"/>
              <a:ext cx="1144206" cy="369332"/>
            </a:xfrm>
            <a:prstGeom prst="rect">
              <a:avLst/>
            </a:prstGeom>
          </p:spPr>
          <p:txBody>
            <a:bodyPr lIns="0" tIns="0" rIns="0" bIns="0" rtlCol="0" anchor="t">
              <a:spAutoFit/>
            </a:bodyPr>
            <a:lstStyle/>
            <a:p>
              <a:pPr algn="ctr" defTabSz="457200">
                <a:buClrTx/>
              </a:pPr>
              <a:r>
                <a:rPr lang="en-US" sz="1200" kern="1200" dirty="0">
                  <a:solidFill>
                    <a:srgbClr val="289AD6"/>
                  </a:solidFill>
                  <a:latin typeface="Metropolis Extra Bold" panose="00000900000000000000" pitchFamily="50" charset="0"/>
                  <a:ea typeface="+mn-ea"/>
                  <a:cs typeface="Metropolis" panose="020B0604020202020204" charset="0"/>
                </a:rPr>
                <a:t>Patient Experience​</a:t>
              </a:r>
            </a:p>
          </p:txBody>
        </p:sp>
        <p:sp>
          <p:nvSpPr>
            <p:cNvPr id="53" name="TextBox 53"/>
            <p:cNvSpPr txBox="1"/>
            <p:nvPr/>
          </p:nvSpPr>
          <p:spPr>
            <a:xfrm>
              <a:off x="45112" y="3507049"/>
              <a:ext cx="1431337" cy="1077218"/>
            </a:xfrm>
            <a:prstGeom prst="rect">
              <a:avLst/>
            </a:prstGeom>
          </p:spPr>
          <p:txBody>
            <a:bodyPr wrap="square" lIns="0" tIns="0" rIns="0" bIns="0" rtlCol="0" anchor="t">
              <a:spAutoFit/>
            </a:bodyPr>
            <a:lstStyle/>
            <a:p>
              <a:pPr algn="ctr" defTabSz="457200">
                <a:buClrTx/>
              </a:pPr>
              <a:r>
                <a:rPr lang="en-US" sz="1000" kern="1200" dirty="0">
                  <a:solidFill>
                    <a:schemeClr val="bg2"/>
                  </a:solidFill>
                  <a:latin typeface="Metropolis Extra Bold" panose="00000900000000000000" pitchFamily="50" charset="0"/>
                  <a:ea typeface="+mn-ea"/>
                  <a:cs typeface="Metropolis" panose="020B0604020202020204" charset="0"/>
                </a:rPr>
                <a:t>Enhances the patient​</a:t>
              </a:r>
            </a:p>
            <a:p>
              <a:pPr algn="ctr" defTabSz="457200">
                <a:buClrTx/>
              </a:pPr>
              <a:r>
                <a:rPr lang="en-US" sz="1000" kern="1200" dirty="0">
                  <a:solidFill>
                    <a:schemeClr val="bg2"/>
                  </a:solidFill>
                  <a:latin typeface="Metropolis Extra Bold" panose="00000900000000000000" pitchFamily="50" charset="0"/>
                  <a:ea typeface="+mn-ea"/>
                  <a:cs typeface="Metropolis" panose="020B0604020202020204" charset="0"/>
                </a:rPr>
                <a:t> experience with ‘digital front-door’ tools like check-in, eligibility, and pre-authorization​</a:t>
              </a:r>
            </a:p>
            <a:p>
              <a:pPr algn="ctr" defTabSz="457200">
                <a:buClrTx/>
              </a:pPr>
              <a:endParaRPr lang="en-US" sz="1000" kern="1200" dirty="0">
                <a:solidFill>
                  <a:schemeClr val="bg2"/>
                </a:solidFill>
                <a:latin typeface="Metropolis Extra Bold" panose="00000900000000000000" pitchFamily="50" charset="0"/>
                <a:ea typeface="+mn-ea"/>
                <a:cs typeface="Metropolis" panose="020B0604020202020204" charset="0"/>
              </a:endParaRPr>
            </a:p>
          </p:txBody>
        </p:sp>
      </p:grpSp>
      <p:grpSp>
        <p:nvGrpSpPr>
          <p:cNvPr id="8" name="Group 7">
            <a:extLst>
              <a:ext uri="{FF2B5EF4-FFF2-40B4-BE49-F238E27FC236}">
                <a16:creationId xmlns:a16="http://schemas.microsoft.com/office/drawing/2014/main" id="{E42CBFAA-0702-8217-5D28-A4656847826F}"/>
              </a:ext>
            </a:extLst>
          </p:cNvPr>
          <p:cNvGrpSpPr/>
          <p:nvPr/>
        </p:nvGrpSpPr>
        <p:grpSpPr>
          <a:xfrm>
            <a:off x="6170666" y="586568"/>
            <a:ext cx="1390864" cy="3843811"/>
            <a:chOff x="6170666" y="586568"/>
            <a:chExt cx="1390864" cy="3843811"/>
          </a:xfrm>
        </p:grpSpPr>
        <p:pic>
          <p:nvPicPr>
            <p:cNvPr id="39" name="Picture 3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581530" y="586568"/>
              <a:ext cx="552813" cy="567716"/>
            </a:xfrm>
            <a:prstGeom prst="rect">
              <a:avLst/>
            </a:prstGeom>
          </p:spPr>
        </p:pic>
        <p:sp>
          <p:nvSpPr>
            <p:cNvPr id="46" name="TextBox 46"/>
            <p:cNvSpPr txBox="1"/>
            <p:nvPr/>
          </p:nvSpPr>
          <p:spPr>
            <a:xfrm>
              <a:off x="6170666" y="1265034"/>
              <a:ext cx="1390864" cy="369332"/>
            </a:xfrm>
            <a:prstGeom prst="rect">
              <a:avLst/>
            </a:prstGeom>
          </p:spPr>
          <p:txBody>
            <a:bodyPr lIns="0" tIns="0" rIns="0" bIns="0" rtlCol="0" anchor="t">
              <a:spAutoFit/>
            </a:bodyPr>
            <a:lstStyle/>
            <a:p>
              <a:pPr algn="ctr" defTabSz="457200">
                <a:buClrTx/>
              </a:pPr>
              <a:r>
                <a:rPr lang="en-US" sz="1200" kern="1200" dirty="0">
                  <a:solidFill>
                    <a:srgbClr val="289AD6"/>
                  </a:solidFill>
                  <a:latin typeface="Metropolis Extra Bold" panose="00000900000000000000" pitchFamily="50" charset="0"/>
                  <a:ea typeface="+mn-ea"/>
                  <a:cs typeface="Metropolis" panose="020B0604020202020204" charset="0"/>
                </a:rPr>
                <a:t>Administrative Burden​</a:t>
              </a:r>
            </a:p>
          </p:txBody>
        </p:sp>
        <p:sp>
          <p:nvSpPr>
            <p:cNvPr id="51" name="TextBox 51"/>
            <p:cNvSpPr txBox="1"/>
            <p:nvPr/>
          </p:nvSpPr>
          <p:spPr>
            <a:xfrm>
              <a:off x="6197940" y="1813884"/>
              <a:ext cx="1313451" cy="923330"/>
            </a:xfrm>
            <a:prstGeom prst="rect">
              <a:avLst/>
            </a:prstGeom>
          </p:spPr>
          <p:txBody>
            <a:bodyPr lIns="0" tIns="0" rIns="0" bIns="0" rtlCol="0" anchor="t">
              <a:spAutoFit/>
            </a:bodyPr>
            <a:lstStyle/>
            <a:p>
              <a:pPr algn="ctr" defTabSz="457200">
                <a:buClrTx/>
              </a:pPr>
              <a:r>
                <a:rPr lang="en-US" sz="1000" kern="1200" dirty="0">
                  <a:solidFill>
                    <a:srgbClr val="58595B"/>
                  </a:solidFill>
                  <a:latin typeface="Metropolis" panose="00000500000000000000" pitchFamily="50" charset="0"/>
                  <a:ea typeface="+mn-ea"/>
                  <a:cs typeface="Metropolis" panose="020B0604020202020204" charset="0"/>
                </a:rPr>
                <a:t>Physicians spending more time entering data, less time with patients​</a:t>
              </a:r>
            </a:p>
            <a:p>
              <a:pPr algn="ctr" defTabSz="457200">
                <a:buClrTx/>
              </a:pPr>
              <a:r>
                <a:rPr lang="en-US" sz="1000" kern="1200" dirty="0">
                  <a:solidFill>
                    <a:srgbClr val="58595B"/>
                  </a:solidFill>
                  <a:latin typeface="Metropolis" panose="00000500000000000000" pitchFamily="50" charset="0"/>
                  <a:ea typeface="+mn-ea"/>
                  <a:cs typeface="Metropolis" panose="020B0604020202020204" charset="0"/>
                </a:rPr>
                <a:t>​</a:t>
              </a:r>
            </a:p>
            <a:p>
              <a:pPr algn="ctr" defTabSz="457200">
                <a:buClrTx/>
              </a:pPr>
              <a:endParaRPr lang="en-US" sz="1000" kern="1200" dirty="0">
                <a:solidFill>
                  <a:srgbClr val="58595B"/>
                </a:solidFill>
                <a:latin typeface="Metropolis" panose="00000500000000000000" pitchFamily="50" charset="0"/>
                <a:ea typeface="+mn-ea"/>
                <a:cs typeface="Metropolis" panose="020B0604020202020204" charset="0"/>
              </a:endParaRPr>
            </a:p>
          </p:txBody>
        </p:sp>
        <p:sp>
          <p:nvSpPr>
            <p:cNvPr id="57" name="TextBox 57"/>
            <p:cNvSpPr txBox="1"/>
            <p:nvPr/>
          </p:nvSpPr>
          <p:spPr>
            <a:xfrm>
              <a:off x="6209372" y="3507049"/>
              <a:ext cx="1313451" cy="923330"/>
            </a:xfrm>
            <a:prstGeom prst="rect">
              <a:avLst/>
            </a:prstGeom>
          </p:spPr>
          <p:txBody>
            <a:bodyPr lIns="0" tIns="0" rIns="0" bIns="0" rtlCol="0" anchor="t">
              <a:spAutoFit/>
            </a:bodyPr>
            <a:lstStyle/>
            <a:p>
              <a:pPr algn="ctr" defTabSz="457200">
                <a:buClrTx/>
              </a:pPr>
              <a:r>
                <a:rPr lang="en-US" sz="1000" kern="1200" dirty="0">
                  <a:solidFill>
                    <a:schemeClr val="bg2"/>
                  </a:solidFill>
                  <a:latin typeface="Metropolis Extra Bold" panose="00000900000000000000" pitchFamily="50" charset="0"/>
                  <a:ea typeface="+mn-ea"/>
                  <a:cs typeface="Metropolis" panose="020B0604020202020204" charset="0"/>
                </a:rPr>
                <a:t>Improves cash collections and removes billing and scheduling burden from providers</a:t>
              </a:r>
            </a:p>
            <a:p>
              <a:pPr algn="ctr" defTabSz="457200">
                <a:buClrTx/>
              </a:pPr>
              <a:endParaRPr lang="en-US" sz="1000" kern="1200" dirty="0">
                <a:solidFill>
                  <a:schemeClr val="bg2"/>
                </a:solidFill>
                <a:latin typeface="Metropolis Extra Bold" panose="00000900000000000000" pitchFamily="50" charset="0"/>
                <a:ea typeface="+mn-ea"/>
                <a:cs typeface="Metropolis" panose="020B0604020202020204" charset="0"/>
              </a:endParaRPr>
            </a:p>
          </p:txBody>
        </p:sp>
      </p:grpSp>
      <p:sp>
        <p:nvSpPr>
          <p:cNvPr id="19" name="TextBox 19"/>
          <p:cNvSpPr txBox="1"/>
          <p:nvPr/>
        </p:nvSpPr>
        <p:spPr>
          <a:xfrm>
            <a:off x="3024188" y="-309613"/>
            <a:ext cx="1543050" cy="1029194"/>
          </a:xfrm>
          <a:prstGeom prst="rect">
            <a:avLst/>
          </a:prstGeom>
        </p:spPr>
        <p:txBody>
          <a:bodyPr lIns="25400" tIns="25400" rIns="25400" bIns="25400" rtlCol="0" anchor="ctr"/>
          <a:lstStyle/>
          <a:p>
            <a:pPr algn="ctr" defTabSz="457200">
              <a:lnSpc>
                <a:spcPts val="1393"/>
              </a:lnSpc>
              <a:buClrTx/>
            </a:pPr>
            <a:endParaRPr sz="900" kern="1200" dirty="0">
              <a:solidFill>
                <a:prstClr val="black"/>
              </a:solidFill>
              <a:latin typeface="Metropolis" panose="00000500000000000000" pitchFamily="50" charset="0"/>
              <a:ea typeface="+mn-ea"/>
              <a:cs typeface="+mn-cs"/>
            </a:endParaRPr>
          </a:p>
        </p:txBody>
      </p:sp>
      <p:grpSp>
        <p:nvGrpSpPr>
          <p:cNvPr id="4" name="Group 3">
            <a:extLst>
              <a:ext uri="{FF2B5EF4-FFF2-40B4-BE49-F238E27FC236}">
                <a16:creationId xmlns:a16="http://schemas.microsoft.com/office/drawing/2014/main" id="{A5620B91-FE7D-80E9-89AA-C7C877E1A6B9}"/>
              </a:ext>
            </a:extLst>
          </p:cNvPr>
          <p:cNvGrpSpPr/>
          <p:nvPr/>
        </p:nvGrpSpPr>
        <p:grpSpPr>
          <a:xfrm>
            <a:off x="1632609" y="699659"/>
            <a:ext cx="1313454" cy="3576831"/>
            <a:chOff x="1632609" y="699659"/>
            <a:chExt cx="1313454" cy="3576831"/>
          </a:xfrm>
        </p:grpSpPr>
        <p:sp>
          <p:nvSpPr>
            <p:cNvPr id="54" name="TextBox 54"/>
            <p:cNvSpPr txBox="1"/>
            <p:nvPr/>
          </p:nvSpPr>
          <p:spPr>
            <a:xfrm>
              <a:off x="1632612" y="3507049"/>
              <a:ext cx="1313451" cy="769441"/>
            </a:xfrm>
            <a:prstGeom prst="rect">
              <a:avLst/>
            </a:prstGeom>
          </p:spPr>
          <p:txBody>
            <a:bodyPr lIns="0" tIns="0" rIns="0" bIns="0" rtlCol="0" anchor="t">
              <a:spAutoFit/>
            </a:bodyPr>
            <a:lstStyle/>
            <a:p>
              <a:pPr algn="ctr" defTabSz="457200">
                <a:buClrTx/>
              </a:pPr>
              <a:r>
                <a:rPr lang="en-US" sz="1000" kern="1200" dirty="0">
                  <a:solidFill>
                    <a:schemeClr val="bg2"/>
                  </a:solidFill>
                  <a:latin typeface="Metropolis Extra Bold" panose="00000900000000000000" pitchFamily="50" charset="0"/>
                  <a:ea typeface="+mn-ea"/>
                  <a:cs typeface="Metropolis" panose="020B0604020202020204" charset="0"/>
                </a:rPr>
                <a:t>Digitizes and automates physician workflows​</a:t>
              </a:r>
            </a:p>
            <a:p>
              <a:pPr algn="ctr" defTabSz="457200">
                <a:buClrTx/>
              </a:pPr>
              <a:r>
                <a:rPr lang="en-US" sz="1000" kern="1200" dirty="0">
                  <a:solidFill>
                    <a:schemeClr val="bg2"/>
                  </a:solidFill>
                  <a:latin typeface="Metropolis Extra Bold" panose="00000900000000000000" pitchFamily="50" charset="0"/>
                  <a:ea typeface="+mn-ea"/>
                  <a:cs typeface="Metropolis" panose="020B0604020202020204" charset="0"/>
                </a:rPr>
                <a:t>​</a:t>
              </a:r>
            </a:p>
            <a:p>
              <a:pPr algn="ctr" defTabSz="457200">
                <a:buClrTx/>
              </a:pPr>
              <a:endParaRPr lang="en-US" sz="1000" kern="1200" dirty="0">
                <a:solidFill>
                  <a:schemeClr val="bg2"/>
                </a:solidFill>
                <a:latin typeface="Metropolis Extra Bold" panose="00000900000000000000" pitchFamily="50" charset="0"/>
                <a:ea typeface="+mn-ea"/>
                <a:cs typeface="Metropolis" panose="020B0604020202020204" charset="0"/>
              </a:endParaRPr>
            </a:p>
          </p:txBody>
        </p:sp>
        <p:pic>
          <p:nvPicPr>
            <p:cNvPr id="37" name="Picture 3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999714" y="699659"/>
              <a:ext cx="579240" cy="439499"/>
            </a:xfrm>
            <a:prstGeom prst="rect">
              <a:avLst/>
            </a:prstGeom>
          </p:spPr>
        </p:pic>
        <p:sp>
          <p:nvSpPr>
            <p:cNvPr id="43" name="TextBox 43"/>
            <p:cNvSpPr txBox="1"/>
            <p:nvPr/>
          </p:nvSpPr>
          <p:spPr>
            <a:xfrm>
              <a:off x="1737330" y="1267461"/>
              <a:ext cx="1144206" cy="369332"/>
            </a:xfrm>
            <a:prstGeom prst="rect">
              <a:avLst/>
            </a:prstGeom>
          </p:spPr>
          <p:txBody>
            <a:bodyPr lIns="0" tIns="0" rIns="0" bIns="0" rtlCol="0" anchor="t">
              <a:spAutoFit/>
            </a:bodyPr>
            <a:lstStyle/>
            <a:p>
              <a:pPr algn="ctr" defTabSz="457200">
                <a:buClrTx/>
              </a:pPr>
              <a:r>
                <a:rPr lang="en-US" sz="1200" kern="1200" dirty="0">
                  <a:solidFill>
                    <a:srgbClr val="289AD6"/>
                  </a:solidFill>
                  <a:latin typeface="Metropolis Extra Bold" panose="00000900000000000000" pitchFamily="50" charset="0"/>
                  <a:ea typeface="+mn-ea"/>
                  <a:cs typeface="Metropolis" panose="020B0604020202020204" charset="0"/>
                </a:rPr>
                <a:t>Physician Burnout​</a:t>
              </a:r>
            </a:p>
          </p:txBody>
        </p:sp>
        <p:sp>
          <p:nvSpPr>
            <p:cNvPr id="48" name="TextBox 48"/>
            <p:cNvSpPr txBox="1"/>
            <p:nvPr/>
          </p:nvSpPr>
          <p:spPr>
            <a:xfrm>
              <a:off x="1632609" y="1819559"/>
              <a:ext cx="1313451" cy="461665"/>
            </a:xfrm>
            <a:prstGeom prst="rect">
              <a:avLst/>
            </a:prstGeom>
          </p:spPr>
          <p:txBody>
            <a:bodyPr lIns="0" tIns="0" rIns="0" bIns="0" rtlCol="0" anchor="t">
              <a:spAutoFit/>
            </a:bodyPr>
            <a:lstStyle/>
            <a:p>
              <a:pPr algn="ctr" defTabSz="457200">
                <a:buClrTx/>
              </a:pPr>
              <a:r>
                <a:rPr lang="en-US" sz="1000" kern="1200" dirty="0">
                  <a:solidFill>
                    <a:srgbClr val="58595B"/>
                  </a:solidFill>
                  <a:latin typeface="Metropolis" panose="00000500000000000000" pitchFamily="50" charset="0"/>
                  <a:ea typeface="+mn-ea"/>
                  <a:cs typeface="Metropolis" panose="020B0604020202020204" charset="0"/>
                </a:rPr>
                <a:t>Doctors working harder and getting paid less​</a:t>
              </a:r>
            </a:p>
          </p:txBody>
        </p:sp>
      </p:grpSp>
      <p:sp>
        <p:nvSpPr>
          <p:cNvPr id="30" name="TextBox 30"/>
          <p:cNvSpPr txBox="1"/>
          <p:nvPr/>
        </p:nvSpPr>
        <p:spPr>
          <a:xfrm>
            <a:off x="6086412" y="-396102"/>
            <a:ext cx="1543050" cy="1633463"/>
          </a:xfrm>
          <a:prstGeom prst="rect">
            <a:avLst/>
          </a:prstGeom>
        </p:spPr>
        <p:txBody>
          <a:bodyPr lIns="25400" tIns="25400" rIns="25400" bIns="25400" rtlCol="0" anchor="ctr"/>
          <a:lstStyle/>
          <a:p>
            <a:pPr algn="ctr" defTabSz="457200">
              <a:lnSpc>
                <a:spcPts val="1393"/>
              </a:lnSpc>
              <a:buClrTx/>
            </a:pPr>
            <a:endParaRPr sz="900" kern="1200" dirty="0">
              <a:solidFill>
                <a:prstClr val="black"/>
              </a:solidFill>
              <a:latin typeface="Metropolis" panose="00000500000000000000" pitchFamily="50" charset="0"/>
              <a:ea typeface="+mn-ea"/>
              <a:cs typeface="+mn-cs"/>
            </a:endParaRPr>
          </a:p>
        </p:txBody>
      </p:sp>
      <p:sp>
        <p:nvSpPr>
          <p:cNvPr id="16" name="TextBox 16"/>
          <p:cNvSpPr txBox="1"/>
          <p:nvPr/>
        </p:nvSpPr>
        <p:spPr>
          <a:xfrm>
            <a:off x="-13303" y="-116775"/>
            <a:ext cx="1543050" cy="1633463"/>
          </a:xfrm>
          <a:prstGeom prst="rect">
            <a:avLst/>
          </a:prstGeom>
        </p:spPr>
        <p:txBody>
          <a:bodyPr lIns="25400" tIns="25400" rIns="25400" bIns="25400" rtlCol="0" anchor="ctr"/>
          <a:lstStyle/>
          <a:p>
            <a:pPr algn="ctr" defTabSz="457200">
              <a:lnSpc>
                <a:spcPts val="1393"/>
              </a:lnSpc>
              <a:buClrTx/>
            </a:pPr>
            <a:endParaRPr sz="900" kern="1200" dirty="0">
              <a:solidFill>
                <a:prstClr val="black"/>
              </a:solidFill>
              <a:latin typeface="Metropolis" panose="00000500000000000000" pitchFamily="50" charset="0"/>
              <a:ea typeface="+mn-ea"/>
              <a:cs typeface="+mn-cs"/>
            </a:endParaRPr>
          </a:p>
        </p:txBody>
      </p:sp>
      <p:sp>
        <p:nvSpPr>
          <p:cNvPr id="2" name="Slide Number Placeholder 1">
            <a:extLst>
              <a:ext uri="{FF2B5EF4-FFF2-40B4-BE49-F238E27FC236}">
                <a16:creationId xmlns:a16="http://schemas.microsoft.com/office/drawing/2014/main" id="{CE537036-35BF-4E0D-D9CA-99F3C3C676DC}"/>
              </a:ext>
            </a:extLst>
          </p:cNvPr>
          <p:cNvSpPr>
            <a:spLocks noGrp="1"/>
          </p:cNvSpPr>
          <p:nvPr>
            <p:ph type="sldNum" sz="quarter" idx="10"/>
          </p:nvPr>
        </p:nvSpPr>
        <p:spPr/>
        <p:txBody>
          <a:bodyPr/>
          <a:lstStyle/>
          <a:p>
            <a:fld id="{B6F15528-21DE-4FAA-801E-634DDDAF4B2B}" type="slidenum">
              <a:rPr lang="en-US" smtClean="0"/>
              <a:pPr/>
              <a:t>17</a:t>
            </a:fld>
            <a:endParaRPr lang="en-US" dirty="0"/>
          </a:p>
        </p:txBody>
      </p:sp>
      <p:grpSp>
        <p:nvGrpSpPr>
          <p:cNvPr id="7" name="Group 6">
            <a:extLst>
              <a:ext uri="{FF2B5EF4-FFF2-40B4-BE49-F238E27FC236}">
                <a16:creationId xmlns:a16="http://schemas.microsoft.com/office/drawing/2014/main" id="{58B392E3-983A-B253-AA5F-71A84BC403E3}"/>
              </a:ext>
            </a:extLst>
          </p:cNvPr>
          <p:cNvGrpSpPr/>
          <p:nvPr/>
        </p:nvGrpSpPr>
        <p:grpSpPr>
          <a:xfrm>
            <a:off x="4670680" y="610380"/>
            <a:ext cx="1352487" cy="3512222"/>
            <a:chOff x="4670680" y="610380"/>
            <a:chExt cx="1352487" cy="3512222"/>
          </a:xfrm>
        </p:grpSpPr>
        <p:pic>
          <p:nvPicPr>
            <p:cNvPr id="38" name="Picture 3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086828" y="610380"/>
              <a:ext cx="479994" cy="543903"/>
            </a:xfrm>
            <a:prstGeom prst="rect">
              <a:avLst/>
            </a:prstGeom>
          </p:spPr>
        </p:pic>
        <p:sp>
          <p:nvSpPr>
            <p:cNvPr id="45" name="TextBox 45"/>
            <p:cNvSpPr txBox="1"/>
            <p:nvPr/>
          </p:nvSpPr>
          <p:spPr>
            <a:xfrm>
              <a:off x="4670680" y="1265034"/>
              <a:ext cx="1352487" cy="369332"/>
            </a:xfrm>
            <a:prstGeom prst="rect">
              <a:avLst/>
            </a:prstGeom>
          </p:spPr>
          <p:txBody>
            <a:bodyPr lIns="0" tIns="0" rIns="0" bIns="0" rtlCol="0" anchor="t">
              <a:spAutoFit/>
            </a:bodyPr>
            <a:lstStyle/>
            <a:p>
              <a:pPr algn="ctr" defTabSz="457200">
                <a:buClrTx/>
              </a:pPr>
              <a:r>
                <a:rPr lang="en-US" sz="1200" b="1" kern="1200" dirty="0">
                  <a:solidFill>
                    <a:srgbClr val="289AD6"/>
                  </a:solidFill>
                  <a:latin typeface="Metropolis Extra Bold" panose="00000900000000000000" pitchFamily="50" charset="0"/>
                  <a:ea typeface="+mn-ea"/>
                  <a:cs typeface="Metropolis" panose="020B0604020202020204" charset="0"/>
                </a:rPr>
                <a:t>Reimbursement </a:t>
              </a:r>
              <a:r>
                <a:rPr lang="en-US" sz="1200" kern="1200" dirty="0">
                  <a:solidFill>
                    <a:srgbClr val="289AD6"/>
                  </a:solidFill>
                  <a:latin typeface="Metropolis Extra Bold" panose="00000900000000000000" pitchFamily="50" charset="0"/>
                  <a:ea typeface="+mn-ea"/>
                  <a:cs typeface="Metropolis" panose="020B0604020202020204" charset="0"/>
                </a:rPr>
                <a:t>Challenges</a:t>
              </a:r>
              <a:r>
                <a:rPr lang="en-US" sz="1200" b="1" kern="1200" dirty="0">
                  <a:solidFill>
                    <a:srgbClr val="289AD6"/>
                  </a:solidFill>
                  <a:latin typeface="Metropolis Extra Bold" panose="00000900000000000000" pitchFamily="50" charset="0"/>
                  <a:ea typeface="+mn-ea"/>
                  <a:cs typeface="Metropolis" panose="020B0604020202020204" charset="0"/>
                </a:rPr>
                <a:t>​</a:t>
              </a:r>
            </a:p>
          </p:txBody>
        </p:sp>
        <p:sp>
          <p:nvSpPr>
            <p:cNvPr id="50" name="TextBox 50"/>
            <p:cNvSpPr txBox="1"/>
            <p:nvPr/>
          </p:nvSpPr>
          <p:spPr>
            <a:xfrm>
              <a:off x="4690197" y="1832174"/>
              <a:ext cx="1313451" cy="307777"/>
            </a:xfrm>
            <a:prstGeom prst="rect">
              <a:avLst/>
            </a:prstGeom>
          </p:spPr>
          <p:txBody>
            <a:bodyPr lIns="0" tIns="0" rIns="0" bIns="0" rtlCol="0" anchor="t">
              <a:spAutoFit/>
            </a:bodyPr>
            <a:lstStyle/>
            <a:p>
              <a:pPr algn="ctr" defTabSz="457200">
                <a:buClrTx/>
              </a:pPr>
              <a:r>
                <a:rPr lang="en-US" sz="1000" kern="1200" dirty="0">
                  <a:solidFill>
                    <a:srgbClr val="58595B"/>
                  </a:solidFill>
                  <a:latin typeface="Metropolis" panose="00000500000000000000" pitchFamily="50" charset="0"/>
                  <a:ea typeface="+mn-ea"/>
                  <a:cs typeface="Metropolis" panose="020B0604020202020204" charset="0"/>
                </a:rPr>
                <a:t>Increased coding complexity​</a:t>
              </a:r>
            </a:p>
          </p:txBody>
        </p:sp>
        <p:sp>
          <p:nvSpPr>
            <p:cNvPr id="56" name="TextBox 56"/>
            <p:cNvSpPr txBox="1"/>
            <p:nvPr/>
          </p:nvSpPr>
          <p:spPr>
            <a:xfrm>
              <a:off x="4670680" y="3507049"/>
              <a:ext cx="1313451" cy="615553"/>
            </a:xfrm>
            <a:prstGeom prst="rect">
              <a:avLst/>
            </a:prstGeom>
          </p:spPr>
          <p:txBody>
            <a:bodyPr lIns="0" tIns="0" rIns="0" bIns="0" rtlCol="0" anchor="t">
              <a:spAutoFit/>
            </a:bodyPr>
            <a:lstStyle/>
            <a:p>
              <a:pPr algn="ctr" defTabSz="457200">
                <a:buClrTx/>
              </a:pPr>
              <a:r>
                <a:rPr lang="en-US" sz="1000" kern="1200" dirty="0">
                  <a:solidFill>
                    <a:schemeClr val="bg2"/>
                  </a:solidFill>
                  <a:latin typeface="Metropolis Extra Bold" panose="00000900000000000000" pitchFamily="50" charset="0"/>
                  <a:ea typeface="+mn-ea"/>
                  <a:cs typeface="Metropolis" panose="020B0604020202020204" charset="0"/>
                </a:rPr>
                <a:t>Improves compliance and reduces regulatory complexity</a:t>
              </a:r>
            </a:p>
          </p:txBody>
        </p:sp>
      </p:grpSp>
      <p:grpSp>
        <p:nvGrpSpPr>
          <p:cNvPr id="6" name="Group 5">
            <a:extLst>
              <a:ext uri="{FF2B5EF4-FFF2-40B4-BE49-F238E27FC236}">
                <a16:creationId xmlns:a16="http://schemas.microsoft.com/office/drawing/2014/main" id="{720F02D8-2D77-8D9E-2B72-3511B4EBC963}"/>
              </a:ext>
            </a:extLst>
          </p:cNvPr>
          <p:cNvGrpSpPr/>
          <p:nvPr/>
        </p:nvGrpSpPr>
        <p:grpSpPr>
          <a:xfrm>
            <a:off x="3103480" y="601518"/>
            <a:ext cx="1409780" cy="3674972"/>
            <a:chOff x="3103480" y="601518"/>
            <a:chExt cx="1409780" cy="3674972"/>
          </a:xfrm>
        </p:grpSpPr>
        <p:pic>
          <p:nvPicPr>
            <p:cNvPr id="36" name="Picture 36"/>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3539479" y="601518"/>
              <a:ext cx="552765" cy="552765"/>
            </a:xfrm>
            <a:prstGeom prst="rect">
              <a:avLst/>
            </a:prstGeom>
          </p:spPr>
        </p:pic>
        <p:sp>
          <p:nvSpPr>
            <p:cNvPr id="44" name="TextBox 44"/>
            <p:cNvSpPr txBox="1"/>
            <p:nvPr/>
          </p:nvSpPr>
          <p:spPr>
            <a:xfrm>
              <a:off x="3103480" y="1265843"/>
              <a:ext cx="1409780" cy="369332"/>
            </a:xfrm>
            <a:prstGeom prst="rect">
              <a:avLst/>
            </a:prstGeom>
          </p:spPr>
          <p:txBody>
            <a:bodyPr wrap="square" lIns="0" tIns="0" rIns="0" bIns="0" rtlCol="0" anchor="t">
              <a:spAutoFit/>
            </a:bodyPr>
            <a:lstStyle/>
            <a:p>
              <a:pPr algn="ctr" defTabSz="457200">
                <a:buClrTx/>
              </a:pPr>
              <a:r>
                <a:rPr lang="en-US" sz="1200" kern="1200" dirty="0">
                  <a:solidFill>
                    <a:srgbClr val="289AD6"/>
                  </a:solidFill>
                  <a:latin typeface="Metropolis Extra Bold" panose="00000900000000000000" pitchFamily="50" charset="0"/>
                  <a:ea typeface="+mn-ea"/>
                  <a:cs typeface="Metropolis" panose="020B0604020202020204" charset="0"/>
                </a:rPr>
                <a:t>Transition to Value-Based Care​</a:t>
              </a:r>
            </a:p>
          </p:txBody>
        </p:sp>
        <p:sp>
          <p:nvSpPr>
            <p:cNvPr id="49" name="TextBox 49"/>
            <p:cNvSpPr txBox="1"/>
            <p:nvPr/>
          </p:nvSpPr>
          <p:spPr>
            <a:xfrm>
              <a:off x="3150925" y="1832174"/>
              <a:ext cx="1313451" cy="769441"/>
            </a:xfrm>
            <a:prstGeom prst="rect">
              <a:avLst/>
            </a:prstGeom>
          </p:spPr>
          <p:txBody>
            <a:bodyPr lIns="0" tIns="0" rIns="0" bIns="0" rtlCol="0" anchor="t">
              <a:spAutoFit/>
            </a:bodyPr>
            <a:lstStyle/>
            <a:p>
              <a:pPr algn="ctr" defTabSz="457200">
                <a:buClrTx/>
              </a:pPr>
              <a:r>
                <a:rPr lang="en-US" sz="1000" kern="1200" dirty="0">
                  <a:solidFill>
                    <a:srgbClr val="58595B"/>
                  </a:solidFill>
                  <a:latin typeface="Metropolis" panose="00000500000000000000" pitchFamily="50" charset="0"/>
                  <a:ea typeface="+mn-ea"/>
                  <a:cs typeface="Metropolis" panose="020B0604020202020204" charset="0"/>
                </a:rPr>
                <a:t>Transition requires ​</a:t>
              </a:r>
            </a:p>
            <a:p>
              <a:pPr algn="ctr" defTabSz="457200">
                <a:buClrTx/>
              </a:pPr>
              <a:r>
                <a:rPr lang="en-US" sz="1000" kern="1200" dirty="0">
                  <a:solidFill>
                    <a:srgbClr val="58595B"/>
                  </a:solidFill>
                  <a:latin typeface="Metropolis" panose="00000500000000000000" pitchFamily="50" charset="0"/>
                  <a:ea typeface="+mn-ea"/>
                  <a:cs typeface="Metropolis" panose="020B0604020202020204" charset="0"/>
                </a:rPr>
                <a:t>risk-taking, different model for care delivery​</a:t>
              </a:r>
            </a:p>
            <a:p>
              <a:pPr algn="ctr" defTabSz="457200">
                <a:buClrTx/>
              </a:pPr>
              <a:endParaRPr lang="en-US" sz="1000" kern="1200" dirty="0">
                <a:solidFill>
                  <a:srgbClr val="58595B"/>
                </a:solidFill>
                <a:latin typeface="Metropolis" panose="00000500000000000000" pitchFamily="50" charset="0"/>
                <a:ea typeface="+mn-ea"/>
                <a:cs typeface="Metropolis" panose="020B0604020202020204" charset="0"/>
              </a:endParaRPr>
            </a:p>
          </p:txBody>
        </p:sp>
        <p:sp>
          <p:nvSpPr>
            <p:cNvPr id="55" name="TextBox 55"/>
            <p:cNvSpPr txBox="1"/>
            <p:nvPr/>
          </p:nvSpPr>
          <p:spPr>
            <a:xfrm>
              <a:off x="3121026" y="3507049"/>
              <a:ext cx="1379343" cy="769441"/>
            </a:xfrm>
            <a:prstGeom prst="rect">
              <a:avLst/>
            </a:prstGeom>
          </p:spPr>
          <p:txBody>
            <a:bodyPr wrap="square" lIns="0" tIns="0" rIns="0" bIns="0" rtlCol="0" anchor="t">
              <a:spAutoFit/>
            </a:bodyPr>
            <a:lstStyle/>
            <a:p>
              <a:pPr algn="ctr" defTabSz="457200">
                <a:buClrTx/>
              </a:pPr>
              <a:r>
                <a:rPr lang="en-US" sz="1000" kern="1200" dirty="0">
                  <a:solidFill>
                    <a:schemeClr val="bg2"/>
                  </a:solidFill>
                  <a:latin typeface="Metropolis Extra Bold" panose="00000900000000000000" pitchFamily="50" charset="0"/>
                  <a:ea typeface="+mn-ea"/>
                  <a:cs typeface="Metropolis" panose="020B0604020202020204" charset="0"/>
                </a:rPr>
                <a:t>Provides analytics to help stratify risk, report on utilization trends, and measure outcomes​</a:t>
              </a:r>
            </a:p>
          </p:txBody>
        </p:sp>
      </p:grpSp>
      <p:grpSp>
        <p:nvGrpSpPr>
          <p:cNvPr id="9" name="Group 8">
            <a:extLst>
              <a:ext uri="{FF2B5EF4-FFF2-40B4-BE49-F238E27FC236}">
                <a16:creationId xmlns:a16="http://schemas.microsoft.com/office/drawing/2014/main" id="{D9D5AC7D-FA62-71A5-EB70-C247A43DCDDB}"/>
              </a:ext>
            </a:extLst>
          </p:cNvPr>
          <p:cNvGrpSpPr/>
          <p:nvPr/>
        </p:nvGrpSpPr>
        <p:grpSpPr>
          <a:xfrm>
            <a:off x="7686549" y="711062"/>
            <a:ext cx="1339128" cy="3873205"/>
            <a:chOff x="7686549" y="711062"/>
            <a:chExt cx="1339128" cy="3873205"/>
          </a:xfrm>
        </p:grpSpPr>
        <p:pic>
          <p:nvPicPr>
            <p:cNvPr id="40" name="Picture 40"/>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8031091" y="711062"/>
              <a:ext cx="666448" cy="430692"/>
            </a:xfrm>
            <a:prstGeom prst="rect">
              <a:avLst/>
            </a:prstGeom>
          </p:spPr>
        </p:pic>
        <p:sp>
          <p:nvSpPr>
            <p:cNvPr id="47" name="TextBox 47"/>
            <p:cNvSpPr txBox="1"/>
            <p:nvPr/>
          </p:nvSpPr>
          <p:spPr>
            <a:xfrm>
              <a:off x="7786882" y="1265034"/>
              <a:ext cx="1144206" cy="184666"/>
            </a:xfrm>
            <a:prstGeom prst="rect">
              <a:avLst/>
            </a:prstGeom>
          </p:spPr>
          <p:txBody>
            <a:bodyPr lIns="0" tIns="0" rIns="0" bIns="0" rtlCol="0" anchor="t">
              <a:spAutoFit/>
            </a:bodyPr>
            <a:lstStyle/>
            <a:p>
              <a:pPr algn="ctr" defTabSz="457200">
                <a:buClrTx/>
              </a:pPr>
              <a:r>
                <a:rPr lang="en-US" sz="1200" kern="1200" dirty="0">
                  <a:solidFill>
                    <a:srgbClr val="289AD6"/>
                  </a:solidFill>
                  <a:latin typeface="Metropolis Extra Bold" panose="00000900000000000000" pitchFamily="50" charset="0"/>
                  <a:ea typeface="+mn-ea"/>
                  <a:cs typeface="Metropolis" panose="020B0604020202020204" charset="0"/>
                </a:rPr>
                <a:t>Staffing​</a:t>
              </a:r>
            </a:p>
          </p:txBody>
        </p:sp>
        <p:sp>
          <p:nvSpPr>
            <p:cNvPr id="52" name="TextBox 52"/>
            <p:cNvSpPr txBox="1"/>
            <p:nvPr/>
          </p:nvSpPr>
          <p:spPr>
            <a:xfrm>
              <a:off x="7686549" y="1819559"/>
              <a:ext cx="1313451" cy="461665"/>
            </a:xfrm>
            <a:prstGeom prst="rect">
              <a:avLst/>
            </a:prstGeom>
          </p:spPr>
          <p:txBody>
            <a:bodyPr lIns="0" tIns="0" rIns="0" bIns="0" rtlCol="0" anchor="t">
              <a:spAutoFit/>
            </a:bodyPr>
            <a:lstStyle/>
            <a:p>
              <a:pPr algn="ctr" defTabSz="457200">
                <a:buClrTx/>
              </a:pPr>
              <a:r>
                <a:rPr lang="en-US" sz="1000" kern="1200" dirty="0">
                  <a:solidFill>
                    <a:srgbClr val="58595B"/>
                  </a:solidFill>
                  <a:latin typeface="Metropolis" panose="00000500000000000000" pitchFamily="50" charset="0"/>
                  <a:ea typeface="+mn-ea"/>
                  <a:cs typeface="Metropolis" panose="020B0604020202020204" charset="0"/>
                </a:rPr>
                <a:t>Staffing shortages ​</a:t>
              </a:r>
            </a:p>
            <a:p>
              <a:pPr algn="ctr" defTabSz="457200">
                <a:buClrTx/>
              </a:pPr>
              <a:r>
                <a:rPr lang="en-US" sz="1000" kern="1200" dirty="0">
                  <a:solidFill>
                    <a:srgbClr val="58595B"/>
                  </a:solidFill>
                  <a:latin typeface="Metropolis" panose="00000500000000000000" pitchFamily="50" charset="0"/>
                  <a:ea typeface="+mn-ea"/>
                  <a:cs typeface="Metropolis" panose="020B0604020202020204" charset="0"/>
                </a:rPr>
                <a:t>and labor inflation</a:t>
              </a:r>
            </a:p>
            <a:p>
              <a:pPr algn="ctr" defTabSz="457200">
                <a:buClrTx/>
              </a:pPr>
              <a:endParaRPr lang="en-US" sz="1000" kern="1200" dirty="0">
                <a:solidFill>
                  <a:srgbClr val="58595B"/>
                </a:solidFill>
                <a:latin typeface="Metropolis" panose="00000500000000000000" pitchFamily="50" charset="0"/>
                <a:ea typeface="+mn-ea"/>
                <a:cs typeface="Metropolis" panose="020B0604020202020204" charset="0"/>
              </a:endParaRPr>
            </a:p>
          </p:txBody>
        </p:sp>
        <p:sp>
          <p:nvSpPr>
            <p:cNvPr id="58" name="TextBox 58"/>
            <p:cNvSpPr txBox="1"/>
            <p:nvPr/>
          </p:nvSpPr>
          <p:spPr>
            <a:xfrm>
              <a:off x="7712226" y="3507049"/>
              <a:ext cx="1313451" cy="1077218"/>
            </a:xfrm>
            <a:prstGeom prst="rect">
              <a:avLst/>
            </a:prstGeom>
          </p:spPr>
          <p:txBody>
            <a:bodyPr lIns="0" tIns="0" rIns="0" bIns="0" rtlCol="0" anchor="t">
              <a:spAutoFit/>
            </a:bodyPr>
            <a:lstStyle/>
            <a:p>
              <a:pPr algn="ctr" defTabSz="457200">
                <a:buClrTx/>
              </a:pPr>
              <a:r>
                <a:rPr lang="en-US" sz="1000" kern="1200" dirty="0">
                  <a:solidFill>
                    <a:schemeClr val="bg2"/>
                  </a:solidFill>
                  <a:latin typeface="Metropolis Extra Bold" panose="00000900000000000000" pitchFamily="50" charset="0"/>
                  <a:ea typeface="+mn-ea"/>
                  <a:cs typeface="Metropolis" panose="020B0604020202020204" charset="0"/>
                </a:rPr>
                <a:t>Alleviates staffing shortages ​with short- and long-term workforce augmentation​</a:t>
              </a:r>
            </a:p>
            <a:p>
              <a:pPr algn="ctr" defTabSz="457200">
                <a:buClrTx/>
              </a:pPr>
              <a:r>
                <a:rPr lang="en-US" sz="1000" kern="1200" dirty="0">
                  <a:solidFill>
                    <a:schemeClr val="bg2"/>
                  </a:solidFill>
                  <a:latin typeface="Metropolis Extra Bold" panose="00000900000000000000" pitchFamily="50" charset="0"/>
                  <a:ea typeface="+mn-ea"/>
                  <a:cs typeface="Metropolis" panose="020B0604020202020204" charset="0"/>
                </a:rPr>
                <a:t>​</a:t>
              </a:r>
            </a:p>
            <a:p>
              <a:pPr algn="ctr" defTabSz="457200">
                <a:buClrTx/>
              </a:pPr>
              <a:endParaRPr lang="en-US" sz="1000" kern="1200" dirty="0">
                <a:solidFill>
                  <a:schemeClr val="bg2"/>
                </a:solidFill>
                <a:latin typeface="Metropolis Extra Bold" panose="00000900000000000000" pitchFamily="50" charset="0"/>
                <a:ea typeface="+mn-ea"/>
                <a:cs typeface="Metropolis" panose="020B0604020202020204" charset="0"/>
              </a:endParaRPr>
            </a:p>
          </p:txBody>
        </p:sp>
      </p:grpSp>
      <p:sp>
        <p:nvSpPr>
          <p:cNvPr id="71" name="Title 4">
            <a:extLst>
              <a:ext uri="{FF2B5EF4-FFF2-40B4-BE49-F238E27FC236}">
                <a16:creationId xmlns:a16="http://schemas.microsoft.com/office/drawing/2014/main" id="{DC1F1AC4-A91E-8871-888C-497F053E0769}"/>
              </a:ext>
            </a:extLst>
          </p:cNvPr>
          <p:cNvSpPr txBox="1">
            <a:spLocks/>
          </p:cNvSpPr>
          <p:nvPr/>
        </p:nvSpPr>
        <p:spPr>
          <a:xfrm>
            <a:off x="2305051" y="172307"/>
            <a:ext cx="4509254" cy="344320"/>
          </a:xfrm>
          <a:prstGeom prst="roundRect">
            <a:avLst/>
          </a:prstGeom>
          <a:noFill/>
          <a:effectLst/>
        </p:spPr>
        <p:txBody>
          <a:bodyPr spcFirstLastPara="1" wrap="square" lIns="45713" tIns="45713" rIns="45713" bIns="45713" anchor="t" anchorCtr="0">
            <a:noAutofit/>
          </a:bodyPr>
          <a:lstStyle>
            <a:lvl1pPr lvl="0" algn="l" defTabSz="1371600" rtl="0" eaLnBrk="1" latinLnBrk="0" hangingPunct="1">
              <a:lnSpc>
                <a:spcPct val="90000"/>
              </a:lnSpc>
              <a:spcBef>
                <a:spcPts val="0"/>
              </a:spcBef>
              <a:spcAft>
                <a:spcPts val="0"/>
              </a:spcAft>
              <a:buSzPts val="2800"/>
              <a:buNone/>
              <a:defRPr sz="4000" b="1" kern="1200" baseline="0">
                <a:solidFill>
                  <a:srgbClr val="239BDE"/>
                </a:solidFill>
                <a:latin typeface="Metropolis" panose="020B0604020202020204" charset="0"/>
                <a:ea typeface="+mj-ea"/>
                <a:cs typeface="+mj-c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pPr algn="ctr" defTabSz="685800">
              <a:buClrTx/>
              <a:defRPr/>
            </a:pPr>
            <a:r>
              <a:rPr lang="en-US" sz="1900" dirty="0">
                <a:solidFill>
                  <a:schemeClr val="tx1"/>
                </a:solidFill>
                <a:latin typeface="Metropolis Extra Bold" panose="00000900000000000000" pitchFamily="50" charset="0"/>
              </a:rPr>
              <a:t>Healthcare Provider Pain Points</a:t>
            </a:r>
          </a:p>
        </p:txBody>
      </p:sp>
      <p:sp>
        <p:nvSpPr>
          <p:cNvPr id="20" name="Arrow: Chevron 19">
            <a:extLst>
              <a:ext uri="{FF2B5EF4-FFF2-40B4-BE49-F238E27FC236}">
                <a16:creationId xmlns:a16="http://schemas.microsoft.com/office/drawing/2014/main" id="{16BDDC76-C13D-D41F-585B-7AF2F1B05B5C}"/>
              </a:ext>
            </a:extLst>
          </p:cNvPr>
          <p:cNvSpPr>
            <a:spLocks noChangeAspect="1"/>
          </p:cNvSpPr>
          <p:nvPr/>
        </p:nvSpPr>
        <p:spPr>
          <a:xfrm rot="5400000">
            <a:off x="3724420" y="2484725"/>
            <a:ext cx="182880" cy="422117"/>
          </a:xfrm>
          <a:prstGeom prst="chevron">
            <a:avLst>
              <a:gd name="adj" fmla="val 68727"/>
            </a:avLst>
          </a:prstGeom>
          <a:solidFill>
            <a:srgbClr val="009BDE"/>
          </a:solidFill>
          <a:ln w="6350"/>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Metropolis" panose="00000500000000000000" pitchFamily="50" charset="0"/>
            </a:endParaRPr>
          </a:p>
        </p:txBody>
      </p:sp>
      <p:sp>
        <p:nvSpPr>
          <p:cNvPr id="21" name="Arrow: Chevron 20">
            <a:extLst>
              <a:ext uri="{FF2B5EF4-FFF2-40B4-BE49-F238E27FC236}">
                <a16:creationId xmlns:a16="http://schemas.microsoft.com/office/drawing/2014/main" id="{19188E58-D0A7-A0BB-FE76-8ADCA847BCEE}"/>
              </a:ext>
            </a:extLst>
          </p:cNvPr>
          <p:cNvSpPr>
            <a:spLocks noChangeAspect="1"/>
          </p:cNvSpPr>
          <p:nvPr/>
        </p:nvSpPr>
        <p:spPr>
          <a:xfrm rot="5400000">
            <a:off x="5234693" y="2484725"/>
            <a:ext cx="182880" cy="422117"/>
          </a:xfrm>
          <a:prstGeom prst="chevron">
            <a:avLst>
              <a:gd name="adj" fmla="val 68727"/>
            </a:avLst>
          </a:prstGeom>
          <a:solidFill>
            <a:srgbClr val="009BDE"/>
          </a:solidFill>
          <a:ln w="6350"/>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Metropolis" panose="00000500000000000000" pitchFamily="50" charset="0"/>
            </a:endParaRPr>
          </a:p>
        </p:txBody>
      </p:sp>
      <p:sp>
        <p:nvSpPr>
          <p:cNvPr id="22" name="Arrow: Chevron 21">
            <a:extLst>
              <a:ext uri="{FF2B5EF4-FFF2-40B4-BE49-F238E27FC236}">
                <a16:creationId xmlns:a16="http://schemas.microsoft.com/office/drawing/2014/main" id="{FA986EA5-A681-2FC6-73E5-9170D539AA2D}"/>
              </a:ext>
            </a:extLst>
          </p:cNvPr>
          <p:cNvSpPr>
            <a:spLocks noChangeAspect="1"/>
          </p:cNvSpPr>
          <p:nvPr/>
        </p:nvSpPr>
        <p:spPr>
          <a:xfrm rot="5400000">
            <a:off x="6790996" y="2488594"/>
            <a:ext cx="182880" cy="422117"/>
          </a:xfrm>
          <a:prstGeom prst="chevron">
            <a:avLst>
              <a:gd name="adj" fmla="val 68727"/>
            </a:avLst>
          </a:prstGeom>
          <a:solidFill>
            <a:srgbClr val="009BDE"/>
          </a:solidFill>
          <a:ln w="6350"/>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Metropolis" panose="00000500000000000000" pitchFamily="50" charset="0"/>
            </a:endParaRPr>
          </a:p>
        </p:txBody>
      </p:sp>
      <p:sp>
        <p:nvSpPr>
          <p:cNvPr id="23" name="Arrow: Chevron 22">
            <a:extLst>
              <a:ext uri="{FF2B5EF4-FFF2-40B4-BE49-F238E27FC236}">
                <a16:creationId xmlns:a16="http://schemas.microsoft.com/office/drawing/2014/main" id="{2FDB8D16-EB17-5321-E300-F1FEDC93674C}"/>
              </a:ext>
            </a:extLst>
          </p:cNvPr>
          <p:cNvSpPr>
            <a:spLocks noChangeAspect="1"/>
          </p:cNvSpPr>
          <p:nvPr/>
        </p:nvSpPr>
        <p:spPr>
          <a:xfrm rot="5400000">
            <a:off x="8247017" y="2481997"/>
            <a:ext cx="182880" cy="422117"/>
          </a:xfrm>
          <a:prstGeom prst="chevron">
            <a:avLst>
              <a:gd name="adj" fmla="val 68727"/>
            </a:avLst>
          </a:prstGeom>
          <a:solidFill>
            <a:srgbClr val="009BDE"/>
          </a:solidFill>
          <a:ln w="6350"/>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Metropolis" panose="00000500000000000000" pitchFamily="50" charset="0"/>
            </a:endParaRPr>
          </a:p>
        </p:txBody>
      </p:sp>
      <p:sp>
        <p:nvSpPr>
          <p:cNvPr id="31" name="Arrow: Chevron 30">
            <a:extLst>
              <a:ext uri="{FF2B5EF4-FFF2-40B4-BE49-F238E27FC236}">
                <a16:creationId xmlns:a16="http://schemas.microsoft.com/office/drawing/2014/main" id="{19A416CB-C2C1-B0E8-6430-07489026A604}"/>
              </a:ext>
            </a:extLst>
          </p:cNvPr>
          <p:cNvSpPr>
            <a:spLocks noChangeAspect="1"/>
          </p:cNvSpPr>
          <p:nvPr/>
        </p:nvSpPr>
        <p:spPr>
          <a:xfrm rot="5400000">
            <a:off x="2222587" y="2487863"/>
            <a:ext cx="182880" cy="422117"/>
          </a:xfrm>
          <a:prstGeom prst="chevron">
            <a:avLst>
              <a:gd name="adj" fmla="val 68727"/>
            </a:avLst>
          </a:prstGeom>
          <a:solidFill>
            <a:srgbClr val="009BDE"/>
          </a:solidFill>
          <a:ln w="6350"/>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Metropolis" panose="00000500000000000000" pitchFamily="50" charset="0"/>
            </a:endParaRPr>
          </a:p>
        </p:txBody>
      </p:sp>
      <p:sp>
        <p:nvSpPr>
          <p:cNvPr id="32" name="Arrow: Chevron 31">
            <a:extLst>
              <a:ext uri="{FF2B5EF4-FFF2-40B4-BE49-F238E27FC236}">
                <a16:creationId xmlns:a16="http://schemas.microsoft.com/office/drawing/2014/main" id="{EC92EDC7-C3A3-D620-8D84-2FF8B099655E}"/>
              </a:ext>
            </a:extLst>
          </p:cNvPr>
          <p:cNvSpPr>
            <a:spLocks noChangeAspect="1"/>
          </p:cNvSpPr>
          <p:nvPr/>
        </p:nvSpPr>
        <p:spPr>
          <a:xfrm rot="5400000">
            <a:off x="680084" y="2487863"/>
            <a:ext cx="182880" cy="422117"/>
          </a:xfrm>
          <a:prstGeom prst="chevron">
            <a:avLst>
              <a:gd name="adj" fmla="val 68727"/>
            </a:avLst>
          </a:prstGeom>
          <a:solidFill>
            <a:srgbClr val="009BDE"/>
          </a:solidFill>
          <a:ln w="6350"/>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Metropolis" panose="00000500000000000000" pitchFamily="50" charset="0"/>
            </a:endParaRPr>
          </a:p>
        </p:txBody>
      </p:sp>
    </p:spTree>
    <p:extLst>
      <p:ext uri="{BB962C8B-B14F-4D97-AF65-F5344CB8AC3E}">
        <p14:creationId xmlns:p14="http://schemas.microsoft.com/office/powerpoint/2010/main" val="1865603023"/>
      </p:ext>
    </p:extLst>
  </p:cSld>
  <p:clrMapOvr>
    <a:masterClrMapping/>
  </p:clrMapOvr>
  <p:transition spd="med">
    <p:pull/>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CD853A5-479D-2AA4-6E9C-ECF408396F18}"/>
              </a:ext>
            </a:extLst>
          </p:cNvPr>
          <p:cNvSpPr>
            <a:spLocks noGrp="1"/>
          </p:cNvSpPr>
          <p:nvPr>
            <p:ph type="body" sz="quarter" idx="11"/>
          </p:nvPr>
        </p:nvSpPr>
        <p:spPr>
          <a:xfrm>
            <a:off x="514351" y="2337230"/>
            <a:ext cx="6656849" cy="571500"/>
          </a:xfrm>
        </p:spPr>
        <p:txBody>
          <a:bodyPr/>
          <a:lstStyle/>
          <a:p>
            <a:pPr>
              <a:lnSpc>
                <a:spcPts val="5000"/>
              </a:lnSpc>
            </a:pPr>
            <a:r>
              <a:rPr lang="en-US" sz="4000" dirty="0">
                <a:solidFill>
                  <a:schemeClr val="tx1"/>
                </a:solidFill>
              </a:rPr>
              <a:t>SOLUTION PORTFOLIO</a:t>
            </a:r>
          </a:p>
        </p:txBody>
      </p:sp>
      <p:sp>
        <p:nvSpPr>
          <p:cNvPr id="3" name="Slide Number Placeholder 2">
            <a:extLst>
              <a:ext uri="{FF2B5EF4-FFF2-40B4-BE49-F238E27FC236}">
                <a16:creationId xmlns:a16="http://schemas.microsoft.com/office/drawing/2014/main" id="{DD4C9D2D-06FA-2875-8BDE-2DA92FC50274}"/>
              </a:ext>
            </a:extLst>
          </p:cNvPr>
          <p:cNvSpPr>
            <a:spLocks noGrp="1"/>
          </p:cNvSpPr>
          <p:nvPr>
            <p:ph type="sldNum" sz="quarter" idx="10"/>
          </p:nvPr>
        </p:nvSpPr>
        <p:spPr/>
        <p:txBody>
          <a:bodyPr/>
          <a:lstStyle/>
          <a:p>
            <a:fld id="{7AD7BA39-CD1C-4FBC-AA7C-BA7CC4082953}" type="slidenum">
              <a:rPr lang="en-US" smtClean="0">
                <a:solidFill>
                  <a:schemeClr val="bg1"/>
                </a:solidFill>
              </a:rPr>
              <a:pPr/>
              <a:t>18</a:t>
            </a:fld>
            <a:endParaRPr lang="en-US" dirty="0">
              <a:solidFill>
                <a:schemeClr val="bg1"/>
              </a:solidFill>
            </a:endParaRPr>
          </a:p>
        </p:txBody>
      </p:sp>
    </p:spTree>
    <p:extLst>
      <p:ext uri="{BB962C8B-B14F-4D97-AF65-F5344CB8AC3E}">
        <p14:creationId xmlns:p14="http://schemas.microsoft.com/office/powerpoint/2010/main" val="242271619"/>
      </p:ext>
    </p:extLst>
  </p:cSld>
  <p:clrMapOvr>
    <a:masterClrMapping/>
  </p:clrMapOvr>
  <p:transition spd="med">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B238E5A-0985-67F6-42CA-93BCDEBEB17A}"/>
              </a:ext>
            </a:extLst>
          </p:cNvPr>
          <p:cNvSpPr>
            <a:spLocks noGrp="1"/>
          </p:cNvSpPr>
          <p:nvPr>
            <p:ph type="body" sz="quarter" idx="12"/>
          </p:nvPr>
        </p:nvSpPr>
        <p:spPr/>
        <p:txBody>
          <a:bodyPr/>
          <a:lstStyle/>
          <a:p>
            <a:endParaRPr lang="en-US"/>
          </a:p>
        </p:txBody>
      </p:sp>
      <p:sp>
        <p:nvSpPr>
          <p:cNvPr id="5" name="Title 4">
            <a:extLst>
              <a:ext uri="{FF2B5EF4-FFF2-40B4-BE49-F238E27FC236}">
                <a16:creationId xmlns:a16="http://schemas.microsoft.com/office/drawing/2014/main" id="{8E8EF400-FECB-BF47-84BE-8D13A96E41CE}"/>
              </a:ext>
            </a:extLst>
          </p:cNvPr>
          <p:cNvSpPr>
            <a:spLocks noGrp="1"/>
          </p:cNvSpPr>
          <p:nvPr>
            <p:ph type="title"/>
          </p:nvPr>
        </p:nvSpPr>
        <p:spPr/>
        <p:txBody>
          <a:bodyPr/>
          <a:lstStyle/>
          <a:p>
            <a:endParaRPr lang="en-US"/>
          </a:p>
        </p:txBody>
      </p:sp>
      <p:sp>
        <p:nvSpPr>
          <p:cNvPr id="6" name="Text Placeholder 5">
            <a:extLst>
              <a:ext uri="{FF2B5EF4-FFF2-40B4-BE49-F238E27FC236}">
                <a16:creationId xmlns:a16="http://schemas.microsoft.com/office/drawing/2014/main" id="{DDF588B5-7672-A14F-C015-42E36B9BCE14}"/>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254699186"/>
      </p:ext>
    </p:extLst>
  </p:cSld>
  <p:clrMapOvr>
    <a:masterClrMapping/>
  </p:clrMapOvr>
  <p:transition spd="med">
    <p:pull/>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 name="Group 2">
            <a:extLst>
              <a:ext uri="{FF2B5EF4-FFF2-40B4-BE49-F238E27FC236}">
                <a16:creationId xmlns:a16="http://schemas.microsoft.com/office/drawing/2014/main" id="{3761E13C-0E5E-0573-DE45-423F2DA0E72D}"/>
              </a:ext>
            </a:extLst>
          </p:cNvPr>
          <p:cNvGrpSpPr/>
          <p:nvPr/>
        </p:nvGrpSpPr>
        <p:grpSpPr>
          <a:xfrm>
            <a:off x="171451" y="0"/>
            <a:ext cx="3933824" cy="5147360"/>
            <a:chOff x="-69060" y="0"/>
            <a:chExt cx="1959421" cy="3199515"/>
          </a:xfrm>
          <a:solidFill>
            <a:schemeClr val="tx1"/>
          </a:solidFill>
        </p:grpSpPr>
        <p:sp>
          <p:nvSpPr>
            <p:cNvPr id="25" name="Freeform 3">
              <a:extLst>
                <a:ext uri="{FF2B5EF4-FFF2-40B4-BE49-F238E27FC236}">
                  <a16:creationId xmlns:a16="http://schemas.microsoft.com/office/drawing/2014/main" id="{AC46403C-E64F-1007-5C0A-6BD561BA4477}"/>
                </a:ext>
              </a:extLst>
            </p:cNvPr>
            <p:cNvSpPr/>
            <p:nvPr/>
          </p:nvSpPr>
          <p:spPr>
            <a:xfrm>
              <a:off x="-69060" y="0"/>
              <a:ext cx="1959421" cy="3199515"/>
            </a:xfrm>
            <a:custGeom>
              <a:avLst/>
              <a:gdLst/>
              <a:ahLst/>
              <a:cxnLst/>
              <a:rect l="l" t="t" r="r" b="b"/>
              <a:pathLst>
                <a:path w="1890361" h="3199515">
                  <a:moveTo>
                    <a:pt x="0" y="0"/>
                  </a:moveTo>
                  <a:lnTo>
                    <a:pt x="1890361" y="0"/>
                  </a:lnTo>
                  <a:lnTo>
                    <a:pt x="1890361" y="3199515"/>
                  </a:lnTo>
                  <a:lnTo>
                    <a:pt x="0" y="3199515"/>
                  </a:lnTo>
                  <a:close/>
                </a:path>
              </a:pathLst>
            </a:custGeom>
            <a:grpFill/>
          </p:spPr>
        </p:sp>
        <p:sp>
          <p:nvSpPr>
            <p:cNvPr id="26" name="TextBox 4">
              <a:extLst>
                <a:ext uri="{FF2B5EF4-FFF2-40B4-BE49-F238E27FC236}">
                  <a16:creationId xmlns:a16="http://schemas.microsoft.com/office/drawing/2014/main" id="{297CCCCF-1E0A-C5C1-B2E9-07A05F67BE0D}"/>
                </a:ext>
              </a:extLst>
            </p:cNvPr>
            <p:cNvSpPr txBox="1"/>
            <p:nvPr/>
          </p:nvSpPr>
          <p:spPr>
            <a:xfrm>
              <a:off x="0" y="9525"/>
              <a:ext cx="812800" cy="803275"/>
            </a:xfrm>
            <a:prstGeom prst="rect">
              <a:avLst/>
            </a:prstGeom>
            <a:grpFill/>
          </p:spPr>
          <p:txBody>
            <a:bodyPr lIns="25400" tIns="25400" rIns="25400" bIns="25400" rtlCol="0" anchor="ctr"/>
            <a:lstStyle/>
            <a:p>
              <a:pPr algn="ctr">
                <a:lnSpc>
                  <a:spcPts val="1155"/>
                </a:lnSpc>
              </a:pPr>
              <a:endParaRPr sz="700" dirty="0"/>
            </a:p>
          </p:txBody>
        </p:sp>
      </p:grpSp>
      <p:pic>
        <p:nvPicPr>
          <p:cNvPr id="27" name="Picture 26">
            <a:extLst>
              <a:ext uri="{FF2B5EF4-FFF2-40B4-BE49-F238E27FC236}">
                <a16:creationId xmlns:a16="http://schemas.microsoft.com/office/drawing/2014/main" id="{1C935D89-5C08-9B2F-AB1B-F6458489BAF1}"/>
              </a:ext>
            </a:extLst>
          </p:cNvPr>
          <p:cNvPicPr>
            <a:picLocks noChangeAspect="1"/>
          </p:cNvPicPr>
          <p:nvPr/>
        </p:nvPicPr>
        <p:blipFill rotWithShape="1">
          <a:blip r:embed="rId3"/>
          <a:srcRect b="33103"/>
          <a:stretch/>
        </p:blipFill>
        <p:spPr>
          <a:xfrm>
            <a:off x="2084768" y="2936560"/>
            <a:ext cx="3572566" cy="2402157"/>
          </a:xfrm>
          <a:prstGeom prst="rect">
            <a:avLst/>
          </a:prstGeom>
        </p:spPr>
      </p:pic>
      <p:sp>
        <p:nvSpPr>
          <p:cNvPr id="2" name="Slide Number Placeholder 1">
            <a:extLst>
              <a:ext uri="{FF2B5EF4-FFF2-40B4-BE49-F238E27FC236}">
                <a16:creationId xmlns:a16="http://schemas.microsoft.com/office/drawing/2014/main" id="{CDACEAAF-2BDB-C66D-D2A7-27E6D75D951A}"/>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AD7BA39-CD1C-4FBC-AA7C-BA7CC4082953}" type="slidenum">
              <a:rPr kumimoji="0" lang="en-US" b="0" i="0" u="none" strike="noStrike" kern="0" cap="none" spc="0" normalizeH="0" baseline="0" noProof="0" smtClean="0">
                <a:ln>
                  <a:noFill/>
                </a:ln>
                <a:solidFill>
                  <a:srgbClr val="444445">
                    <a:tint val="75000"/>
                  </a:srgbClr>
                </a:solidFill>
                <a:effectLst/>
                <a:uLnTx/>
                <a:uFillTx/>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lang="en-US" b="0" i="0" u="none" strike="noStrike" kern="0" cap="none" spc="0" normalizeH="0" baseline="0" noProof="0" dirty="0">
              <a:ln>
                <a:noFill/>
              </a:ln>
              <a:solidFill>
                <a:srgbClr val="444445">
                  <a:tint val="75000"/>
                </a:srgbClr>
              </a:solidFill>
              <a:effectLst/>
              <a:uLnTx/>
              <a:uFillTx/>
              <a:sym typeface="Arial"/>
            </a:endParaRPr>
          </a:p>
        </p:txBody>
      </p:sp>
      <p:sp>
        <p:nvSpPr>
          <p:cNvPr id="3" name="Title 2">
            <a:extLst>
              <a:ext uri="{FF2B5EF4-FFF2-40B4-BE49-F238E27FC236}">
                <a16:creationId xmlns:a16="http://schemas.microsoft.com/office/drawing/2014/main" id="{CFC9C66A-1E32-A567-0694-2D5384631BF0}"/>
              </a:ext>
            </a:extLst>
          </p:cNvPr>
          <p:cNvSpPr>
            <a:spLocks noGrp="1"/>
          </p:cNvSpPr>
          <p:nvPr>
            <p:ph type="title"/>
          </p:nvPr>
        </p:nvSpPr>
        <p:spPr/>
        <p:txBody>
          <a:bodyPr/>
          <a:lstStyle/>
          <a:p>
            <a:r>
              <a:rPr lang="en-US" dirty="0"/>
              <a:t>Our Mission</a:t>
            </a:r>
          </a:p>
        </p:txBody>
      </p:sp>
      <p:grpSp>
        <p:nvGrpSpPr>
          <p:cNvPr id="19" name="Group 18">
            <a:extLst>
              <a:ext uri="{FF2B5EF4-FFF2-40B4-BE49-F238E27FC236}">
                <a16:creationId xmlns:a16="http://schemas.microsoft.com/office/drawing/2014/main" id="{6CBBCD1E-2905-26FB-121A-5FA1D6C20553}"/>
              </a:ext>
            </a:extLst>
          </p:cNvPr>
          <p:cNvGrpSpPr/>
          <p:nvPr/>
        </p:nvGrpSpPr>
        <p:grpSpPr>
          <a:xfrm>
            <a:off x="990929" y="1925980"/>
            <a:ext cx="8153071" cy="785315"/>
            <a:chOff x="718633" y="2098411"/>
            <a:chExt cx="8153071" cy="785315"/>
          </a:xfrm>
        </p:grpSpPr>
        <p:sp>
          <p:nvSpPr>
            <p:cNvPr id="7" name="TextBox 29">
              <a:extLst>
                <a:ext uri="{FF2B5EF4-FFF2-40B4-BE49-F238E27FC236}">
                  <a16:creationId xmlns:a16="http://schemas.microsoft.com/office/drawing/2014/main" id="{77E2215C-A570-F9EF-EB05-7C9CBE218D56}"/>
                </a:ext>
              </a:extLst>
            </p:cNvPr>
            <p:cNvSpPr txBox="1"/>
            <p:nvPr/>
          </p:nvSpPr>
          <p:spPr>
            <a:xfrm>
              <a:off x="718633" y="2098411"/>
              <a:ext cx="3339239" cy="644410"/>
            </a:xfrm>
            <a:prstGeom prst="roundRect">
              <a:avLst>
                <a:gd name="adj" fmla="val 10067"/>
              </a:avLst>
            </a:prstGeom>
            <a:noFill/>
            <a:effectLst/>
          </p:spPr>
          <p:txBody>
            <a:bodyPr wrap="square" lIns="0" tIns="0" rIns="0" bIns="0" rtlCol="0" anchor="b" anchorCtr="0">
              <a:noAutofit/>
            </a:bodyPr>
            <a:lstStyle/>
            <a:p>
              <a:pPr marL="0" marR="0" lvl="0" indent="0" algn="l" defTabSz="914400" rtl="0" eaLnBrk="1" fontAlgn="auto" latinLnBrk="0" hangingPunct="1">
                <a:lnSpc>
                  <a:spcPts val="1600"/>
                </a:lnSpc>
                <a:spcBef>
                  <a:spcPts val="0"/>
                </a:spcBef>
                <a:spcAft>
                  <a:spcPts val="0"/>
                </a:spcAft>
                <a:buClr>
                  <a:srgbClr val="000000"/>
                </a:buClr>
                <a:buSzTx/>
                <a:buFont typeface="Arial"/>
                <a:buNone/>
                <a:tabLst/>
                <a:defRPr/>
              </a:pPr>
              <a:r>
                <a:rPr kumimoji="0" lang="en-US" sz="5000" i="0" u="none" strike="noStrike" kern="0" cap="none" spc="-200" normalizeH="0" baseline="0" noProof="0" dirty="0">
                  <a:ln>
                    <a:noFill/>
                  </a:ln>
                  <a:solidFill>
                    <a:schemeClr val="tx2"/>
                  </a:solidFill>
                  <a:effectLst/>
                  <a:uLnTx/>
                  <a:uFillTx/>
                  <a:latin typeface="Metropolis Extra Bold" panose="00000900000000000000" pitchFamily="50" charset="0"/>
                  <a:cs typeface="Metropolis" panose="020B0604020202020204" charset="0"/>
                  <a:sym typeface="Arial"/>
                </a:rPr>
                <a:t>REDEFINE</a:t>
              </a:r>
            </a:p>
          </p:txBody>
        </p:sp>
        <p:sp>
          <p:nvSpPr>
            <p:cNvPr id="8" name="TextBox 29">
              <a:extLst>
                <a:ext uri="{FF2B5EF4-FFF2-40B4-BE49-F238E27FC236}">
                  <a16:creationId xmlns:a16="http://schemas.microsoft.com/office/drawing/2014/main" id="{73A8BF70-DAE4-CE2B-92E1-CA92B9F2559A}"/>
                </a:ext>
              </a:extLst>
            </p:cNvPr>
            <p:cNvSpPr txBox="1"/>
            <p:nvPr/>
          </p:nvSpPr>
          <p:spPr>
            <a:xfrm>
              <a:off x="3905250" y="2114453"/>
              <a:ext cx="4966454" cy="769273"/>
            </a:xfrm>
            <a:prstGeom prst="rect">
              <a:avLst/>
            </a:prstGeom>
          </p:spPr>
          <p:txBody>
            <a:bodyPr wrap="square" lIns="0" tIns="0" rIns="0" bIns="0" rtlCol="0" anchor="t">
              <a:noAutofit/>
            </a:bodyPr>
            <a:lstStyle/>
            <a:p>
              <a:pPr marL="0" marR="0" lvl="0" indent="0" algn="l" defTabSz="914400" rtl="0" eaLnBrk="1" fontAlgn="auto" latinLnBrk="0" hangingPunct="1">
                <a:lnSpc>
                  <a:spcPts val="1400"/>
                </a:lnSpc>
                <a:spcBef>
                  <a:spcPts val="0"/>
                </a:spcBef>
                <a:spcAft>
                  <a:spcPts val="0"/>
                </a:spcAft>
                <a:buClr>
                  <a:srgbClr val="000000"/>
                </a:buClr>
                <a:buSzTx/>
                <a:buFont typeface="Arial"/>
                <a:buNone/>
                <a:tabLst/>
                <a:defRPr/>
              </a:pPr>
              <a:r>
                <a:rPr kumimoji="0" lang="en-US" sz="1700" i="0" u="none" strike="noStrike" kern="0" cap="none" spc="150" normalizeH="0" noProof="0" dirty="0">
                  <a:ln>
                    <a:noFill/>
                  </a:ln>
                  <a:solidFill>
                    <a:srgbClr val="444445"/>
                  </a:solidFill>
                  <a:effectLst/>
                  <a:uLnTx/>
                  <a:uFillTx/>
                  <a:latin typeface="Metropolis" panose="00000500000000000000" pitchFamily="50" charset="0"/>
                  <a:cs typeface="Metropolis" panose="020B0604020202020204" charset="0"/>
                  <a:sym typeface="Arial"/>
                </a:rPr>
                <a:t>the next generation of solutions </a:t>
              </a:r>
            </a:p>
            <a:p>
              <a:pPr marL="0" marR="0" lvl="0" indent="0" algn="l" defTabSz="914400" rtl="0" eaLnBrk="1" fontAlgn="auto" latinLnBrk="0" hangingPunct="1">
                <a:lnSpc>
                  <a:spcPts val="1400"/>
                </a:lnSpc>
                <a:spcBef>
                  <a:spcPts val="0"/>
                </a:spcBef>
                <a:spcAft>
                  <a:spcPts val="0"/>
                </a:spcAft>
                <a:buClr>
                  <a:srgbClr val="000000"/>
                </a:buClr>
                <a:buSzTx/>
                <a:buFont typeface="Arial"/>
                <a:buNone/>
                <a:tabLst/>
                <a:defRPr/>
              </a:pPr>
              <a:r>
                <a:rPr kumimoji="0" lang="en-US" sz="1700" i="0" u="none" strike="noStrike" kern="0" cap="none" spc="150" normalizeH="0" noProof="0" dirty="0">
                  <a:ln>
                    <a:noFill/>
                  </a:ln>
                  <a:solidFill>
                    <a:srgbClr val="444445"/>
                  </a:solidFill>
                  <a:effectLst/>
                  <a:uLnTx/>
                  <a:uFillTx/>
                  <a:latin typeface="Metropolis" panose="00000500000000000000" pitchFamily="50" charset="0"/>
                  <a:cs typeface="Metropolis" panose="020B0604020202020204" charset="0"/>
                  <a:sym typeface="Arial"/>
                </a:rPr>
                <a:t>technology-enabled </a:t>
              </a:r>
              <a:r>
                <a:rPr kumimoji="0" lang="en-US" sz="1700" i="0" u="none" strike="noStrike" kern="0" cap="none" spc="150" normalizeH="0" noProof="0" dirty="0">
                  <a:ln>
                    <a:noFill/>
                  </a:ln>
                  <a:solidFill>
                    <a:schemeClr val="tx2"/>
                  </a:solidFill>
                  <a:effectLst/>
                  <a:uLnTx/>
                  <a:uFillTx/>
                  <a:latin typeface="Metropolis Extra Bold" panose="00000900000000000000" pitchFamily="50" charset="0"/>
                  <a:cs typeface="Metropolis" panose="020B0604020202020204" charset="0"/>
                  <a:sym typeface="Arial"/>
                </a:rPr>
                <a:t>RCM</a:t>
              </a:r>
            </a:p>
            <a:p>
              <a:pPr marL="0" marR="0" lvl="0" indent="0" algn="l" defTabSz="914400" rtl="0" eaLnBrk="1" fontAlgn="auto" latinLnBrk="0" hangingPunct="1">
                <a:lnSpc>
                  <a:spcPts val="1400"/>
                </a:lnSpc>
                <a:spcBef>
                  <a:spcPts val="0"/>
                </a:spcBef>
                <a:spcAft>
                  <a:spcPts val="0"/>
                </a:spcAft>
                <a:buClr>
                  <a:srgbClr val="000000"/>
                </a:buClr>
                <a:buSzTx/>
                <a:buFont typeface="Arial"/>
                <a:buNone/>
                <a:tabLst/>
                <a:defRPr/>
              </a:pPr>
              <a:r>
                <a:rPr kumimoji="0" lang="en-US" sz="1700" i="0" u="none" strike="noStrike" kern="0" cap="none" spc="150" normalizeH="0" noProof="0" dirty="0">
                  <a:ln>
                    <a:noFill/>
                  </a:ln>
                  <a:solidFill>
                    <a:srgbClr val="444445"/>
                  </a:solidFill>
                  <a:effectLst/>
                  <a:uLnTx/>
                  <a:uFillTx/>
                  <a:latin typeface="Metropolis" panose="00000500000000000000" pitchFamily="50" charset="0"/>
                  <a:cs typeface="Metropolis" panose="020B0604020202020204" charset="0"/>
                  <a:sym typeface="Arial"/>
                </a:rPr>
                <a:t>healthcare</a:t>
              </a:r>
            </a:p>
          </p:txBody>
        </p:sp>
      </p:grpSp>
      <p:pic>
        <p:nvPicPr>
          <p:cNvPr id="29" name="Picture 28">
            <a:extLst>
              <a:ext uri="{FF2B5EF4-FFF2-40B4-BE49-F238E27FC236}">
                <a16:creationId xmlns:a16="http://schemas.microsoft.com/office/drawing/2014/main" id="{6ED2F74A-1369-9EE2-C73F-54CCBC44D1F6}"/>
              </a:ext>
            </a:extLst>
          </p:cNvPr>
          <p:cNvPicPr>
            <a:picLocks noChangeAspect="1"/>
          </p:cNvPicPr>
          <p:nvPr/>
        </p:nvPicPr>
        <p:blipFill rotWithShape="1">
          <a:blip r:embed="rId4"/>
          <a:srcRect b="44650"/>
          <a:stretch/>
        </p:blipFill>
        <p:spPr>
          <a:xfrm>
            <a:off x="2967688" y="3891579"/>
            <a:ext cx="2249619" cy="1251921"/>
          </a:xfrm>
          <a:prstGeom prst="rect">
            <a:avLst/>
          </a:prstGeom>
        </p:spPr>
      </p:pic>
      <p:pic>
        <p:nvPicPr>
          <p:cNvPr id="35" name="Picture 26">
            <a:extLst>
              <a:ext uri="{FF2B5EF4-FFF2-40B4-BE49-F238E27FC236}">
                <a16:creationId xmlns:a16="http://schemas.microsoft.com/office/drawing/2014/main" id="{2DDD2F22-E3B6-7D44-8E7C-9BBFBA8E34A5}"/>
              </a:ext>
            </a:extLst>
          </p:cNvPr>
          <p:cNvPicPr>
            <a:picLocks noChangeAspect="1"/>
          </p:cNvPicPr>
          <p:nvPr/>
        </p:nvPicPr>
        <p:blipFill>
          <a:blip r:embed="rId5"/>
          <a:srcRect/>
          <a:stretch>
            <a:fillRect/>
          </a:stretch>
        </p:blipFill>
        <p:spPr>
          <a:xfrm>
            <a:off x="272296" y="4502913"/>
            <a:ext cx="1407588" cy="449230"/>
          </a:xfrm>
          <a:prstGeom prst="rect">
            <a:avLst/>
          </a:prstGeom>
        </p:spPr>
      </p:pic>
    </p:spTree>
    <p:extLst>
      <p:ext uri="{BB962C8B-B14F-4D97-AF65-F5344CB8AC3E}">
        <p14:creationId xmlns:p14="http://schemas.microsoft.com/office/powerpoint/2010/main" val="2189883226"/>
      </p:ext>
    </p:extLst>
  </p:cSld>
  <p:clrMapOvr>
    <a:masterClrMapping/>
  </p:clrMapOvr>
  <p:transition spd="med">
    <p:pull/>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reeform 2">
            <a:extLst>
              <a:ext uri="{FF2B5EF4-FFF2-40B4-BE49-F238E27FC236}">
                <a16:creationId xmlns:a16="http://schemas.microsoft.com/office/drawing/2014/main" id="{6238D2FC-39FA-7824-B406-3D47912848C5}"/>
              </a:ext>
            </a:extLst>
          </p:cNvPr>
          <p:cNvSpPr/>
          <p:nvPr/>
        </p:nvSpPr>
        <p:spPr>
          <a:xfrm>
            <a:off x="514349" y="4305712"/>
            <a:ext cx="1432561" cy="457200"/>
          </a:xfrm>
          <a:custGeom>
            <a:avLst/>
            <a:gdLst/>
            <a:ahLst/>
            <a:cxnLst/>
            <a:rect l="l" t="t" r="r" b="b"/>
            <a:pathLst>
              <a:path w="2865122" h="914400">
                <a:moveTo>
                  <a:pt x="0" y="0"/>
                </a:moveTo>
                <a:lnTo>
                  <a:pt x="2865122" y="0"/>
                </a:lnTo>
                <a:lnTo>
                  <a:pt x="2865122" y="914400"/>
                </a:lnTo>
                <a:lnTo>
                  <a:pt x="0" y="914400"/>
                </a:lnTo>
                <a:lnTo>
                  <a:pt x="0" y="0"/>
                </a:lnTo>
                <a:close/>
              </a:path>
            </a:pathLst>
          </a:custGeom>
          <a:blipFill>
            <a:blip r:embed="rId2"/>
            <a:stretch>
              <a:fillRect r="-96"/>
            </a:stretch>
          </a:blipFill>
        </p:spPr>
        <p:txBody>
          <a:bodyPr/>
          <a:lstStyle/>
          <a:p>
            <a:endParaRPr lang="en-US"/>
          </a:p>
        </p:txBody>
      </p:sp>
      <p:sp>
        <p:nvSpPr>
          <p:cNvPr id="30" name="TextBox 11">
            <a:extLst>
              <a:ext uri="{FF2B5EF4-FFF2-40B4-BE49-F238E27FC236}">
                <a16:creationId xmlns:a16="http://schemas.microsoft.com/office/drawing/2014/main" id="{38AD2AB8-949A-59C9-BE31-43607FDF3933}"/>
              </a:ext>
            </a:extLst>
          </p:cNvPr>
          <p:cNvSpPr txBox="1"/>
          <p:nvPr/>
        </p:nvSpPr>
        <p:spPr>
          <a:xfrm>
            <a:off x="514350" y="1907860"/>
            <a:ext cx="3890781" cy="2115964"/>
          </a:xfrm>
          <a:prstGeom prst="rect">
            <a:avLst/>
          </a:prstGeom>
        </p:spPr>
        <p:txBody>
          <a:bodyPr lIns="0" tIns="0" rIns="0" bIns="0" rtlCol="0" anchor="t">
            <a:spAutoFit/>
          </a:bodyPr>
          <a:lstStyle/>
          <a:p>
            <a:pPr marL="316707" lvl="1" indent="-171450">
              <a:lnSpc>
                <a:spcPts val="1500"/>
              </a:lnSpc>
              <a:buClr>
                <a:schemeClr val="tx2"/>
              </a:buClr>
              <a:buSzPct val="120000"/>
              <a:buFont typeface="Symbol" panose="05050102010706020507" pitchFamily="18" charset="2"/>
              <a:buChar char="·"/>
            </a:pPr>
            <a:r>
              <a:rPr lang="en-US" sz="1350" dirty="0">
                <a:solidFill>
                  <a:srgbClr val="434446"/>
                </a:solidFill>
                <a:latin typeface="Metropolis" panose="00000500000000000000" pitchFamily="2" charset="0"/>
              </a:rPr>
              <a:t>CareCloud and Google Cloud are partnering to bring generative AI to CareCloud solutions.</a:t>
            </a:r>
          </a:p>
          <a:p>
            <a:pPr marL="316707" indent="-171450">
              <a:lnSpc>
                <a:spcPts val="1500"/>
              </a:lnSpc>
              <a:buClr>
                <a:schemeClr val="tx2"/>
              </a:buClr>
              <a:buSzPct val="120000"/>
              <a:buFont typeface="Symbol" panose="05050102010706020507" pitchFamily="18" charset="2"/>
              <a:buChar char="·"/>
            </a:pPr>
            <a:endParaRPr lang="en-US" sz="1350" dirty="0">
              <a:solidFill>
                <a:srgbClr val="434446"/>
              </a:solidFill>
              <a:latin typeface="Metropolis" panose="00000500000000000000" pitchFamily="2" charset="0"/>
            </a:endParaRPr>
          </a:p>
          <a:p>
            <a:pPr marL="316707" lvl="1" indent="-171450">
              <a:lnSpc>
                <a:spcPts val="1500"/>
              </a:lnSpc>
              <a:buClr>
                <a:schemeClr val="tx2"/>
              </a:buClr>
              <a:buSzPct val="120000"/>
              <a:buFont typeface="Symbol" panose="05050102010706020507" pitchFamily="18" charset="2"/>
              <a:buChar char="·"/>
            </a:pPr>
            <a:r>
              <a:rPr lang="en-US" sz="1350" dirty="0">
                <a:solidFill>
                  <a:srgbClr val="434446"/>
                </a:solidFill>
                <a:latin typeface="Metropolis" panose="00000500000000000000" pitchFamily="2" charset="0"/>
              </a:rPr>
              <a:t>The collaboration allows small and medium-sized practices, which frequently have limited resources, to harness the advantages of generative AI.</a:t>
            </a:r>
          </a:p>
          <a:p>
            <a:pPr marL="316707" indent="-171450">
              <a:lnSpc>
                <a:spcPts val="1500"/>
              </a:lnSpc>
              <a:buClr>
                <a:schemeClr val="tx2"/>
              </a:buClr>
              <a:buSzPct val="120000"/>
              <a:buFont typeface="Symbol" panose="05050102010706020507" pitchFamily="18" charset="2"/>
              <a:buChar char="·"/>
            </a:pPr>
            <a:endParaRPr lang="en-US" sz="1350" dirty="0">
              <a:solidFill>
                <a:srgbClr val="434446"/>
              </a:solidFill>
              <a:latin typeface="Metropolis" panose="00000500000000000000" pitchFamily="2" charset="0"/>
            </a:endParaRPr>
          </a:p>
          <a:p>
            <a:pPr marL="316707" lvl="1" indent="-171450">
              <a:lnSpc>
                <a:spcPts val="1500"/>
              </a:lnSpc>
              <a:buClr>
                <a:schemeClr val="tx2"/>
              </a:buClr>
              <a:buSzPct val="120000"/>
              <a:buFont typeface="Symbol" panose="05050102010706020507" pitchFamily="18" charset="2"/>
              <a:buChar char="·"/>
            </a:pPr>
            <a:r>
              <a:rPr lang="en-US" sz="1350" dirty="0">
                <a:solidFill>
                  <a:srgbClr val="434446"/>
                </a:solidFill>
                <a:latin typeface="Metropolis" panose="00000500000000000000" pitchFamily="2" charset="0"/>
              </a:rPr>
              <a:t>The first CareCloud solution using generative AI is expected to launch in the coming months.</a:t>
            </a:r>
          </a:p>
        </p:txBody>
      </p:sp>
      <p:sp>
        <p:nvSpPr>
          <p:cNvPr id="31" name="Freeform 12">
            <a:extLst>
              <a:ext uri="{FF2B5EF4-FFF2-40B4-BE49-F238E27FC236}">
                <a16:creationId xmlns:a16="http://schemas.microsoft.com/office/drawing/2014/main" id="{7F5587FB-52A6-549D-7E80-7530938098C3}"/>
              </a:ext>
            </a:extLst>
          </p:cNvPr>
          <p:cNvSpPr/>
          <p:nvPr/>
        </p:nvSpPr>
        <p:spPr>
          <a:xfrm>
            <a:off x="2515904" y="3955437"/>
            <a:ext cx="1873058" cy="1157749"/>
          </a:xfrm>
          <a:custGeom>
            <a:avLst/>
            <a:gdLst/>
            <a:ahLst/>
            <a:cxnLst/>
            <a:rect l="l" t="t" r="r" b="b"/>
            <a:pathLst>
              <a:path w="3746115" h="2315498">
                <a:moveTo>
                  <a:pt x="0" y="0"/>
                </a:moveTo>
                <a:lnTo>
                  <a:pt x="3746114" y="0"/>
                </a:lnTo>
                <a:lnTo>
                  <a:pt x="3746114" y="2315498"/>
                </a:lnTo>
                <a:lnTo>
                  <a:pt x="0" y="2315498"/>
                </a:lnTo>
                <a:lnTo>
                  <a:pt x="0" y="0"/>
                </a:lnTo>
                <a:close/>
              </a:path>
            </a:pathLst>
          </a:custGeom>
          <a:blipFill>
            <a:blip r:embed="rId3"/>
            <a:stretch>
              <a:fillRect t="-557" b="-557"/>
            </a:stretch>
          </a:blipFill>
        </p:spPr>
        <p:txBody>
          <a:bodyPr/>
          <a:lstStyle/>
          <a:p>
            <a:endParaRPr lang="en-US"/>
          </a:p>
        </p:txBody>
      </p:sp>
      <p:sp>
        <p:nvSpPr>
          <p:cNvPr id="32" name="TextBox 13">
            <a:extLst>
              <a:ext uri="{FF2B5EF4-FFF2-40B4-BE49-F238E27FC236}">
                <a16:creationId xmlns:a16="http://schemas.microsoft.com/office/drawing/2014/main" id="{560C0F2B-64B3-B71E-0152-83A2508892CE}"/>
              </a:ext>
            </a:extLst>
          </p:cNvPr>
          <p:cNvSpPr txBox="1"/>
          <p:nvPr/>
        </p:nvSpPr>
        <p:spPr>
          <a:xfrm>
            <a:off x="514349" y="662831"/>
            <a:ext cx="3890781" cy="1115690"/>
          </a:xfrm>
          <a:prstGeom prst="rect">
            <a:avLst/>
          </a:prstGeom>
        </p:spPr>
        <p:txBody>
          <a:bodyPr lIns="0" tIns="0" rIns="0" bIns="0" rtlCol="0" anchor="t">
            <a:spAutoFit/>
          </a:bodyPr>
          <a:lstStyle/>
          <a:p>
            <a:pPr>
              <a:lnSpc>
                <a:spcPts val="2858"/>
              </a:lnSpc>
            </a:pPr>
            <a:r>
              <a:rPr lang="en-US" sz="2671" dirty="0">
                <a:solidFill>
                  <a:srgbClr val="3A9BD5"/>
                </a:solidFill>
                <a:latin typeface="Metropolis Extra Bold" panose="00000900000000000000" pitchFamily="50" charset="0"/>
              </a:rPr>
              <a:t>EMPOWERING EVERY CLINIC.</a:t>
            </a:r>
            <a:r>
              <a:rPr lang="en-US" sz="2671" dirty="0">
                <a:solidFill>
                  <a:srgbClr val="434446"/>
                </a:solidFill>
                <a:latin typeface="Metropolis Extra Bold" panose="00000900000000000000" pitchFamily="50" charset="0"/>
              </a:rPr>
              <a:t> ELEVATING PATIENT CARE.</a:t>
            </a:r>
          </a:p>
        </p:txBody>
      </p:sp>
      <p:sp>
        <p:nvSpPr>
          <p:cNvPr id="34" name="Title 2">
            <a:extLst>
              <a:ext uri="{FF2B5EF4-FFF2-40B4-BE49-F238E27FC236}">
                <a16:creationId xmlns:a16="http://schemas.microsoft.com/office/drawing/2014/main" id="{61177DA7-FCAE-53D8-CB61-C8996DBF6C09}"/>
              </a:ext>
            </a:extLst>
          </p:cNvPr>
          <p:cNvSpPr txBox="1">
            <a:spLocks/>
          </p:cNvSpPr>
          <p:nvPr/>
        </p:nvSpPr>
        <p:spPr>
          <a:xfrm>
            <a:off x="310098" y="191357"/>
            <a:ext cx="8268860" cy="404992"/>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buClrTx/>
              <a:buFontTx/>
            </a:pPr>
            <a:r>
              <a:rPr lang="en-US" sz="1900" dirty="0">
                <a:solidFill>
                  <a:schemeClr val="tx2"/>
                </a:solidFill>
                <a:latin typeface="Metropolis Extra Bold" panose="00000900000000000000" pitchFamily="50" charset="0"/>
              </a:rPr>
              <a:t>Generative AI</a:t>
            </a:r>
          </a:p>
        </p:txBody>
      </p:sp>
      <p:grpSp>
        <p:nvGrpSpPr>
          <p:cNvPr id="35" name="Group 34">
            <a:extLst>
              <a:ext uri="{FF2B5EF4-FFF2-40B4-BE49-F238E27FC236}">
                <a16:creationId xmlns:a16="http://schemas.microsoft.com/office/drawing/2014/main" id="{10D4045B-8695-E615-6C45-F89CAF1C9D32}"/>
              </a:ext>
            </a:extLst>
          </p:cNvPr>
          <p:cNvGrpSpPr/>
          <p:nvPr/>
        </p:nvGrpSpPr>
        <p:grpSpPr>
          <a:xfrm>
            <a:off x="4766167" y="-242013"/>
            <a:ext cx="4654942" cy="5385512"/>
            <a:chOff x="4738871" y="-242013"/>
            <a:chExt cx="4654942" cy="5385512"/>
          </a:xfrm>
        </p:grpSpPr>
        <p:grpSp>
          <p:nvGrpSpPr>
            <p:cNvPr id="36" name="Group 3">
              <a:extLst>
                <a:ext uri="{FF2B5EF4-FFF2-40B4-BE49-F238E27FC236}">
                  <a16:creationId xmlns:a16="http://schemas.microsoft.com/office/drawing/2014/main" id="{A60259E4-8255-BE92-3D5C-C399F96E4A54}"/>
                </a:ext>
              </a:extLst>
            </p:cNvPr>
            <p:cNvGrpSpPr/>
            <p:nvPr/>
          </p:nvGrpSpPr>
          <p:grpSpPr>
            <a:xfrm>
              <a:off x="4738871" y="-30926"/>
              <a:ext cx="4035787" cy="5174425"/>
              <a:chOff x="0" y="-28575"/>
              <a:chExt cx="2125846" cy="3197771"/>
            </a:xfrm>
          </p:grpSpPr>
          <p:sp>
            <p:nvSpPr>
              <p:cNvPr id="43" name="Freeform 4">
                <a:extLst>
                  <a:ext uri="{FF2B5EF4-FFF2-40B4-BE49-F238E27FC236}">
                    <a16:creationId xmlns:a16="http://schemas.microsoft.com/office/drawing/2014/main" id="{1BC50E69-B050-E0DC-144D-A9EADA7ABAE7}"/>
                  </a:ext>
                </a:extLst>
              </p:cNvPr>
              <p:cNvSpPr/>
              <p:nvPr/>
            </p:nvSpPr>
            <p:spPr>
              <a:xfrm>
                <a:off x="0" y="-28574"/>
                <a:ext cx="2125846" cy="3197770"/>
              </a:xfrm>
              <a:custGeom>
                <a:avLst/>
                <a:gdLst/>
                <a:ahLst/>
                <a:cxnLst/>
                <a:rect l="l" t="t" r="r" b="b"/>
                <a:pathLst>
                  <a:path w="2125846" h="3178659">
                    <a:moveTo>
                      <a:pt x="48917" y="0"/>
                    </a:moveTo>
                    <a:lnTo>
                      <a:pt x="2076929" y="0"/>
                    </a:lnTo>
                    <a:cubicBezTo>
                      <a:pt x="2103945" y="0"/>
                      <a:pt x="2125846" y="21901"/>
                      <a:pt x="2125846" y="48917"/>
                    </a:cubicBezTo>
                    <a:lnTo>
                      <a:pt x="2125846" y="3129742"/>
                    </a:lnTo>
                    <a:cubicBezTo>
                      <a:pt x="2125846" y="3156758"/>
                      <a:pt x="2103945" y="3178659"/>
                      <a:pt x="2076929" y="3178659"/>
                    </a:cubicBezTo>
                    <a:lnTo>
                      <a:pt x="48917" y="3178659"/>
                    </a:lnTo>
                    <a:cubicBezTo>
                      <a:pt x="35943" y="3178659"/>
                      <a:pt x="23501" y="3173506"/>
                      <a:pt x="14327" y="3164332"/>
                    </a:cubicBezTo>
                    <a:cubicBezTo>
                      <a:pt x="5154" y="3155158"/>
                      <a:pt x="0" y="3142716"/>
                      <a:pt x="0" y="3129742"/>
                    </a:cubicBezTo>
                    <a:lnTo>
                      <a:pt x="0" y="48917"/>
                    </a:lnTo>
                    <a:cubicBezTo>
                      <a:pt x="0" y="21901"/>
                      <a:pt x="21901" y="0"/>
                      <a:pt x="48917" y="0"/>
                    </a:cubicBezTo>
                    <a:close/>
                  </a:path>
                </a:pathLst>
              </a:custGeom>
              <a:solidFill>
                <a:srgbClr val="434446"/>
              </a:solidFill>
            </p:spPr>
            <p:txBody>
              <a:bodyPr/>
              <a:lstStyle/>
              <a:p>
                <a:endParaRPr lang="en-US"/>
              </a:p>
            </p:txBody>
          </p:sp>
          <p:sp>
            <p:nvSpPr>
              <p:cNvPr id="44" name="TextBox 5">
                <a:extLst>
                  <a:ext uri="{FF2B5EF4-FFF2-40B4-BE49-F238E27FC236}">
                    <a16:creationId xmlns:a16="http://schemas.microsoft.com/office/drawing/2014/main" id="{3E47DFD1-2FF6-0776-A3CE-FF238808A3AC}"/>
                  </a:ext>
                </a:extLst>
              </p:cNvPr>
              <p:cNvSpPr txBox="1"/>
              <p:nvPr/>
            </p:nvSpPr>
            <p:spPr>
              <a:xfrm>
                <a:off x="0" y="-28575"/>
                <a:ext cx="812800" cy="841375"/>
              </a:xfrm>
              <a:prstGeom prst="rect">
                <a:avLst/>
              </a:prstGeom>
            </p:spPr>
            <p:txBody>
              <a:bodyPr lIns="25400" tIns="25400" rIns="25400" bIns="25400" rtlCol="0" anchor="ctr"/>
              <a:lstStyle/>
              <a:p>
                <a:pPr algn="ctr">
                  <a:lnSpc>
                    <a:spcPts val="1155"/>
                  </a:lnSpc>
                </a:pPr>
                <a:endParaRPr sz="700"/>
              </a:p>
            </p:txBody>
          </p:sp>
        </p:grpSp>
        <p:sp>
          <p:nvSpPr>
            <p:cNvPr id="37" name="Freeform 6">
              <a:extLst>
                <a:ext uri="{FF2B5EF4-FFF2-40B4-BE49-F238E27FC236}">
                  <a16:creationId xmlns:a16="http://schemas.microsoft.com/office/drawing/2014/main" id="{0D3B6C05-9DDB-789F-B5D9-E6547AA3B95B}"/>
                </a:ext>
              </a:extLst>
            </p:cNvPr>
            <p:cNvSpPr/>
            <p:nvPr/>
          </p:nvSpPr>
          <p:spPr>
            <a:xfrm>
              <a:off x="6447965" y="214269"/>
              <a:ext cx="517817" cy="578567"/>
            </a:xfrm>
            <a:custGeom>
              <a:avLst/>
              <a:gdLst/>
              <a:ahLst/>
              <a:cxnLst/>
              <a:rect l="l" t="t" r="r" b="b"/>
              <a:pathLst>
                <a:path w="1035634" h="1157133">
                  <a:moveTo>
                    <a:pt x="0" y="0"/>
                  </a:moveTo>
                  <a:lnTo>
                    <a:pt x="1035635" y="0"/>
                  </a:lnTo>
                  <a:lnTo>
                    <a:pt x="1035635" y="1157134"/>
                  </a:lnTo>
                  <a:lnTo>
                    <a:pt x="0" y="11571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8" name="TextBox 7">
              <a:extLst>
                <a:ext uri="{FF2B5EF4-FFF2-40B4-BE49-F238E27FC236}">
                  <a16:creationId xmlns:a16="http://schemas.microsoft.com/office/drawing/2014/main" id="{57696E8E-4C36-30C9-1AA3-E5C7AA16D172}"/>
                </a:ext>
              </a:extLst>
            </p:cNvPr>
            <p:cNvSpPr txBox="1"/>
            <p:nvPr/>
          </p:nvSpPr>
          <p:spPr>
            <a:xfrm>
              <a:off x="5285235" y="811950"/>
              <a:ext cx="2871852" cy="4292009"/>
            </a:xfrm>
            <a:prstGeom prst="rect">
              <a:avLst/>
            </a:prstGeom>
          </p:spPr>
          <p:txBody>
            <a:bodyPr lIns="0" tIns="0" rIns="0" bIns="0" rtlCol="0" anchor="t">
              <a:spAutoFit/>
            </a:bodyPr>
            <a:lstStyle/>
            <a:p>
              <a:pPr algn="ctr">
                <a:lnSpc>
                  <a:spcPts val="2053"/>
                </a:lnSpc>
              </a:pPr>
              <a:r>
                <a:rPr lang="en-US" sz="1500" dirty="0">
                  <a:solidFill>
                    <a:srgbClr val="FFFFFF"/>
                  </a:solidFill>
                  <a:latin typeface="Metropolis Semi Bold" panose="00000700000000000000" pitchFamily="50" charset="0"/>
                </a:rPr>
                <a:t>Evidence-based care plans</a:t>
              </a:r>
            </a:p>
            <a:p>
              <a:pPr algn="ctr">
                <a:lnSpc>
                  <a:spcPts val="2053"/>
                </a:lnSpc>
              </a:pPr>
              <a:endParaRPr lang="en-US" sz="1500" dirty="0">
                <a:solidFill>
                  <a:srgbClr val="FFFFFF"/>
                </a:solidFill>
                <a:latin typeface="Metropolis Semi Bold" panose="00000700000000000000" pitchFamily="50" charset="0"/>
              </a:endParaRPr>
            </a:p>
            <a:p>
              <a:pPr algn="ctr">
                <a:lnSpc>
                  <a:spcPts val="2053"/>
                </a:lnSpc>
              </a:pPr>
              <a:endParaRPr lang="en-US" sz="1500" dirty="0">
                <a:solidFill>
                  <a:srgbClr val="FFFFFF"/>
                </a:solidFill>
                <a:latin typeface="Metropolis Semi Bold" panose="00000700000000000000" pitchFamily="50" charset="0"/>
              </a:endParaRPr>
            </a:p>
            <a:p>
              <a:pPr algn="ctr">
                <a:lnSpc>
                  <a:spcPts val="2053"/>
                </a:lnSpc>
              </a:pPr>
              <a:endParaRPr lang="en-US" sz="1500" dirty="0">
                <a:solidFill>
                  <a:srgbClr val="FFFFFF"/>
                </a:solidFill>
                <a:latin typeface="Metropolis Semi Bold" panose="00000700000000000000" pitchFamily="50" charset="0"/>
              </a:endParaRPr>
            </a:p>
            <a:p>
              <a:pPr algn="ctr">
                <a:lnSpc>
                  <a:spcPts val="2053"/>
                </a:lnSpc>
              </a:pPr>
              <a:r>
                <a:rPr lang="en-US" sz="1500" dirty="0">
                  <a:solidFill>
                    <a:srgbClr val="FFFFFF"/>
                  </a:solidFill>
                  <a:latin typeface="Metropolis Semi Bold" panose="00000700000000000000" pitchFamily="50" charset="0"/>
                </a:rPr>
                <a:t>Real-time medical queries to improve care response</a:t>
              </a:r>
            </a:p>
            <a:p>
              <a:pPr algn="ctr">
                <a:lnSpc>
                  <a:spcPts val="2053"/>
                </a:lnSpc>
              </a:pPr>
              <a:endParaRPr lang="en-US" sz="1500" dirty="0">
                <a:solidFill>
                  <a:srgbClr val="FFFFFF"/>
                </a:solidFill>
                <a:latin typeface="Metropolis Semi Bold" panose="00000700000000000000" pitchFamily="50" charset="0"/>
              </a:endParaRPr>
            </a:p>
            <a:p>
              <a:pPr algn="ctr">
                <a:lnSpc>
                  <a:spcPts val="2053"/>
                </a:lnSpc>
              </a:pPr>
              <a:endParaRPr lang="en-US" sz="1500" dirty="0">
                <a:solidFill>
                  <a:srgbClr val="FFFFFF"/>
                </a:solidFill>
                <a:latin typeface="Metropolis Semi Bold" panose="00000700000000000000" pitchFamily="50" charset="0"/>
              </a:endParaRPr>
            </a:p>
            <a:p>
              <a:pPr algn="ctr">
                <a:lnSpc>
                  <a:spcPts val="2053"/>
                </a:lnSpc>
              </a:pPr>
              <a:endParaRPr lang="en-US" sz="1500" dirty="0">
                <a:solidFill>
                  <a:srgbClr val="FFFFFF"/>
                </a:solidFill>
                <a:latin typeface="Metropolis Semi Bold" panose="00000700000000000000" pitchFamily="50" charset="0"/>
              </a:endParaRPr>
            </a:p>
            <a:p>
              <a:pPr algn="ctr">
                <a:lnSpc>
                  <a:spcPts val="2053"/>
                </a:lnSpc>
              </a:pPr>
              <a:r>
                <a:rPr lang="en-US" sz="1500" dirty="0">
                  <a:solidFill>
                    <a:srgbClr val="FFFFFF"/>
                  </a:solidFill>
                  <a:latin typeface="Metropolis Semi Bold" panose="00000700000000000000" pitchFamily="50" charset="0"/>
                </a:rPr>
                <a:t>New clinician onboarding</a:t>
              </a:r>
            </a:p>
            <a:p>
              <a:pPr algn="ctr">
                <a:lnSpc>
                  <a:spcPts val="2053"/>
                </a:lnSpc>
              </a:pPr>
              <a:endParaRPr lang="en-US" sz="1500" dirty="0">
                <a:solidFill>
                  <a:srgbClr val="FFFFFF"/>
                </a:solidFill>
                <a:latin typeface="Metropolis Semi Bold" panose="00000700000000000000" pitchFamily="50" charset="0"/>
              </a:endParaRPr>
            </a:p>
            <a:p>
              <a:pPr algn="ctr">
                <a:lnSpc>
                  <a:spcPts val="2053"/>
                </a:lnSpc>
              </a:pPr>
              <a:endParaRPr lang="en-US" sz="1500" dirty="0">
                <a:solidFill>
                  <a:srgbClr val="FFFFFF"/>
                </a:solidFill>
                <a:latin typeface="Metropolis Semi Bold" panose="00000700000000000000" pitchFamily="50" charset="0"/>
              </a:endParaRPr>
            </a:p>
            <a:p>
              <a:pPr algn="ctr">
                <a:lnSpc>
                  <a:spcPts val="2053"/>
                </a:lnSpc>
              </a:pPr>
              <a:endParaRPr lang="en-US" sz="1500" dirty="0">
                <a:solidFill>
                  <a:srgbClr val="FFFFFF"/>
                </a:solidFill>
                <a:latin typeface="Metropolis Semi Bold" panose="00000700000000000000" pitchFamily="50" charset="0"/>
              </a:endParaRPr>
            </a:p>
            <a:p>
              <a:pPr algn="ctr">
                <a:lnSpc>
                  <a:spcPts val="2053"/>
                </a:lnSpc>
              </a:pPr>
              <a:r>
                <a:rPr lang="en-US" sz="1500" dirty="0">
                  <a:solidFill>
                    <a:srgbClr val="FFFFFF"/>
                  </a:solidFill>
                  <a:latin typeface="Metropolis Semi Bold" panose="00000700000000000000" pitchFamily="50" charset="0"/>
                </a:rPr>
                <a:t>Front-end cost estimations for clinic and patient</a:t>
              </a:r>
            </a:p>
            <a:p>
              <a:pPr algn="ctr">
                <a:lnSpc>
                  <a:spcPts val="2053"/>
                </a:lnSpc>
              </a:pPr>
              <a:endParaRPr lang="en-US" sz="1500" dirty="0">
                <a:solidFill>
                  <a:srgbClr val="FFFFFF"/>
                </a:solidFill>
                <a:latin typeface="Metropolis Semi Bold" panose="00000700000000000000" pitchFamily="50" charset="0"/>
              </a:endParaRPr>
            </a:p>
          </p:txBody>
        </p:sp>
        <p:sp>
          <p:nvSpPr>
            <p:cNvPr id="39" name="Freeform 8">
              <a:extLst>
                <a:ext uri="{FF2B5EF4-FFF2-40B4-BE49-F238E27FC236}">
                  <a16:creationId xmlns:a16="http://schemas.microsoft.com/office/drawing/2014/main" id="{F7595149-FEBF-DE0F-E3E6-CA00770B8D3C}"/>
                </a:ext>
              </a:extLst>
            </p:cNvPr>
            <p:cNvSpPr/>
            <p:nvPr/>
          </p:nvSpPr>
          <p:spPr>
            <a:xfrm>
              <a:off x="6447965" y="1253033"/>
              <a:ext cx="517817" cy="511992"/>
            </a:xfrm>
            <a:custGeom>
              <a:avLst/>
              <a:gdLst/>
              <a:ahLst/>
              <a:cxnLst/>
              <a:rect l="l" t="t" r="r" b="b"/>
              <a:pathLst>
                <a:path w="1035634" h="1023983">
                  <a:moveTo>
                    <a:pt x="0" y="0"/>
                  </a:moveTo>
                  <a:lnTo>
                    <a:pt x="1035635" y="0"/>
                  </a:lnTo>
                  <a:lnTo>
                    <a:pt x="1035635" y="1023983"/>
                  </a:lnTo>
                  <a:lnTo>
                    <a:pt x="0" y="102398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40" name="Freeform 9">
              <a:extLst>
                <a:ext uri="{FF2B5EF4-FFF2-40B4-BE49-F238E27FC236}">
                  <a16:creationId xmlns:a16="http://schemas.microsoft.com/office/drawing/2014/main" id="{7DE2E0B3-9859-DB1A-E07E-615C56DBB930}"/>
                </a:ext>
              </a:extLst>
            </p:cNvPr>
            <p:cNvSpPr/>
            <p:nvPr/>
          </p:nvSpPr>
          <p:spPr>
            <a:xfrm>
              <a:off x="6403017" y="2592577"/>
              <a:ext cx="607715" cy="508961"/>
            </a:xfrm>
            <a:custGeom>
              <a:avLst/>
              <a:gdLst/>
              <a:ahLst/>
              <a:cxnLst/>
              <a:rect l="l" t="t" r="r" b="b"/>
              <a:pathLst>
                <a:path w="1215430" h="1017922">
                  <a:moveTo>
                    <a:pt x="0" y="0"/>
                  </a:moveTo>
                  <a:lnTo>
                    <a:pt x="1215429" y="0"/>
                  </a:lnTo>
                  <a:lnTo>
                    <a:pt x="1215429" y="1017923"/>
                  </a:lnTo>
                  <a:lnTo>
                    <a:pt x="0" y="101792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41" name="Freeform 10">
              <a:extLst>
                <a:ext uri="{FF2B5EF4-FFF2-40B4-BE49-F238E27FC236}">
                  <a16:creationId xmlns:a16="http://schemas.microsoft.com/office/drawing/2014/main" id="{EF476745-CF78-439D-C955-F1E896C78EF4}"/>
                </a:ext>
              </a:extLst>
            </p:cNvPr>
            <p:cNvSpPr/>
            <p:nvPr/>
          </p:nvSpPr>
          <p:spPr>
            <a:xfrm>
              <a:off x="6358865" y="3563501"/>
              <a:ext cx="696019" cy="561165"/>
            </a:xfrm>
            <a:custGeom>
              <a:avLst/>
              <a:gdLst/>
              <a:ahLst/>
              <a:cxnLst/>
              <a:rect l="l" t="t" r="r" b="b"/>
              <a:pathLst>
                <a:path w="1392037" h="1122330">
                  <a:moveTo>
                    <a:pt x="0" y="0"/>
                  </a:moveTo>
                  <a:lnTo>
                    <a:pt x="1392037" y="0"/>
                  </a:lnTo>
                  <a:lnTo>
                    <a:pt x="1392037" y="1122330"/>
                  </a:lnTo>
                  <a:lnTo>
                    <a:pt x="0" y="112233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42" name="Picture 26">
              <a:extLst>
                <a:ext uri="{FF2B5EF4-FFF2-40B4-BE49-F238E27FC236}">
                  <a16:creationId xmlns:a16="http://schemas.microsoft.com/office/drawing/2014/main" id="{3D633DA2-0BFF-7D4C-BBD1-A0FEF7994570}"/>
                </a:ext>
              </a:extLst>
            </p:cNvPr>
            <p:cNvPicPr>
              <a:picLocks noChangeAspect="1"/>
            </p:cNvPicPr>
            <p:nvPr/>
          </p:nvPicPr>
          <p:blipFill>
            <a:blip r:embed="rId12" cstate="print">
              <a:alphaModFix amt="19999"/>
              <a:extLst>
                <a:ext uri="{28A0092B-C50C-407E-A947-70E740481C1C}">
                  <a14:useLocalDpi xmlns:a14="http://schemas.microsoft.com/office/drawing/2010/main"/>
                </a:ext>
              </a:extLst>
            </a:blip>
            <a:srcRect/>
            <a:stretch>
              <a:fillRect/>
            </a:stretch>
          </p:blipFill>
          <p:spPr>
            <a:xfrm rot="694357">
              <a:off x="8055721" y="-242013"/>
              <a:ext cx="1338092" cy="2245167"/>
            </a:xfrm>
            <a:prstGeom prst="rect">
              <a:avLst/>
            </a:prstGeom>
          </p:spPr>
        </p:pic>
      </p:grpSp>
      <p:sp>
        <p:nvSpPr>
          <p:cNvPr id="2" name="Slide Number Placeholder 1">
            <a:extLst>
              <a:ext uri="{FF2B5EF4-FFF2-40B4-BE49-F238E27FC236}">
                <a16:creationId xmlns:a16="http://schemas.microsoft.com/office/drawing/2014/main" id="{156AB4D8-744F-00CA-84EB-3C66F6CF835A}"/>
              </a:ext>
            </a:extLst>
          </p:cNvPr>
          <p:cNvSpPr>
            <a:spLocks noGrp="1"/>
          </p:cNvSpPr>
          <p:nvPr>
            <p:ph type="sldNum" sz="quarter" idx="10"/>
          </p:nvPr>
        </p:nvSpPr>
        <p:spPr/>
        <p:txBody>
          <a:bodyPr/>
          <a:lstStyle/>
          <a:p>
            <a:fld id="{7AD7BA39-CD1C-4FBC-AA7C-BA7CC4082953}" type="slidenum">
              <a:rPr lang="en-US" smtClean="0">
                <a:solidFill>
                  <a:schemeClr val="bg1"/>
                </a:solidFill>
              </a:rPr>
              <a:pPr/>
              <a:t>20</a:t>
            </a:fld>
            <a:endParaRPr lang="en-US" dirty="0">
              <a:solidFill>
                <a:schemeClr val="bg1"/>
              </a:solidFill>
            </a:endParaRPr>
          </a:p>
        </p:txBody>
      </p:sp>
      <p:sp>
        <p:nvSpPr>
          <p:cNvPr id="45" name="TextBox 12">
            <a:extLst>
              <a:ext uri="{FF2B5EF4-FFF2-40B4-BE49-F238E27FC236}">
                <a16:creationId xmlns:a16="http://schemas.microsoft.com/office/drawing/2014/main" id="{FB64C35D-230F-B9D7-8DC5-026A8D2A3DC8}"/>
              </a:ext>
            </a:extLst>
          </p:cNvPr>
          <p:cNvSpPr txBox="1"/>
          <p:nvPr/>
        </p:nvSpPr>
        <p:spPr>
          <a:xfrm>
            <a:off x="6109073" y="4858703"/>
            <a:ext cx="2213682" cy="142731"/>
          </a:xfrm>
          <a:prstGeom prst="rect">
            <a:avLst/>
          </a:prstGeom>
        </p:spPr>
        <p:txBody>
          <a:bodyPr lIns="0" tIns="0" rIns="0" bIns="0" rtlCol="0" anchor="t">
            <a:spAutoFit/>
          </a:bodyPr>
          <a:lstStyle/>
          <a:p>
            <a:pPr algn="r" defTabSz="457200">
              <a:lnSpc>
                <a:spcPts val="1155"/>
              </a:lnSpc>
              <a:buClrTx/>
              <a:defRPr/>
            </a:pPr>
            <a:r>
              <a:rPr lang="en-US" sz="900" kern="1200" dirty="0">
                <a:solidFill>
                  <a:schemeClr val="bg1"/>
                </a:solidFill>
                <a:latin typeface="Metropolis" panose="00000500000000000000" pitchFamily="50" charset="0"/>
                <a:ea typeface="+mn-ea"/>
                <a:cs typeface="Metropolis" panose="020B0604020202020204" charset="0"/>
              </a:rPr>
              <a:t>© CareCloud, Inc. 2023 </a:t>
            </a:r>
          </a:p>
        </p:txBody>
      </p:sp>
      <p:sp>
        <p:nvSpPr>
          <p:cNvPr id="3" name="AutoShape 18">
            <a:extLst>
              <a:ext uri="{FF2B5EF4-FFF2-40B4-BE49-F238E27FC236}">
                <a16:creationId xmlns:a16="http://schemas.microsoft.com/office/drawing/2014/main" id="{7ABEDC51-AF91-BAD8-CEBC-8990C8832494}"/>
              </a:ext>
            </a:extLst>
          </p:cNvPr>
          <p:cNvSpPr/>
          <p:nvPr/>
        </p:nvSpPr>
        <p:spPr>
          <a:xfrm flipV="1">
            <a:off x="514349" y="1792697"/>
            <a:ext cx="457200" cy="0"/>
          </a:xfrm>
          <a:prstGeom prst="line">
            <a:avLst/>
          </a:prstGeom>
          <a:ln w="66675" cap="flat">
            <a:solidFill>
              <a:srgbClr val="009BDE"/>
            </a:solidFill>
            <a:prstDash val="solid"/>
            <a:headEnd type="none" w="sm" len="sm"/>
            <a:tailEnd type="none" w="sm" len="sm"/>
          </a:ln>
        </p:spPr>
        <p:txBody>
          <a:bodyPr/>
          <a:lstStyle/>
          <a:p>
            <a:endParaRPr lang="en-US"/>
          </a:p>
        </p:txBody>
      </p:sp>
    </p:spTree>
    <p:extLst>
      <p:ext uri="{BB962C8B-B14F-4D97-AF65-F5344CB8AC3E}">
        <p14:creationId xmlns:p14="http://schemas.microsoft.com/office/powerpoint/2010/main" val="2854175868"/>
      </p:ext>
    </p:extLst>
  </p:cSld>
  <p:clrMapOvr>
    <a:masterClrMapping/>
  </p:clrMapOvr>
  <p:transition spd="med">
    <p:pull/>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22F6C1F9-A6B7-44C7-245A-10388D2B4DC3}"/>
              </a:ext>
            </a:extLst>
          </p:cNvPr>
          <p:cNvGrpSpPr/>
          <p:nvPr/>
        </p:nvGrpSpPr>
        <p:grpSpPr>
          <a:xfrm>
            <a:off x="7146587" y="2453062"/>
            <a:ext cx="1509250" cy="1311400"/>
            <a:chOff x="7146587" y="2453062"/>
            <a:chExt cx="1509250" cy="1311400"/>
          </a:xfrm>
        </p:grpSpPr>
        <p:pic>
          <p:nvPicPr>
            <p:cNvPr id="18" name="Picture 19">
              <a:extLst>
                <a:ext uri="{FF2B5EF4-FFF2-40B4-BE49-F238E27FC236}">
                  <a16:creationId xmlns:a16="http://schemas.microsoft.com/office/drawing/2014/main" id="{EF89A63B-0F43-0967-B4CE-5BBC1AB2172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720229" y="2453062"/>
              <a:ext cx="245550" cy="283464"/>
            </a:xfrm>
            <a:prstGeom prst="rect">
              <a:avLst/>
            </a:prstGeom>
          </p:spPr>
        </p:pic>
        <p:grpSp>
          <p:nvGrpSpPr>
            <p:cNvPr id="13" name="Group 12">
              <a:extLst>
                <a:ext uri="{FF2B5EF4-FFF2-40B4-BE49-F238E27FC236}">
                  <a16:creationId xmlns:a16="http://schemas.microsoft.com/office/drawing/2014/main" id="{6EC391D7-DFFF-5E33-C31F-783828785DFD}"/>
                </a:ext>
              </a:extLst>
            </p:cNvPr>
            <p:cNvGrpSpPr/>
            <p:nvPr/>
          </p:nvGrpSpPr>
          <p:grpSpPr>
            <a:xfrm>
              <a:off x="7146587" y="2776158"/>
              <a:ext cx="1509250" cy="988304"/>
              <a:chOff x="4117195" y="2042923"/>
              <a:chExt cx="1509250" cy="988304"/>
            </a:xfrm>
          </p:grpSpPr>
          <p:sp>
            <p:nvSpPr>
              <p:cNvPr id="22" name="Rectangle: Rounded Corners 21">
                <a:extLst>
                  <a:ext uri="{FF2B5EF4-FFF2-40B4-BE49-F238E27FC236}">
                    <a16:creationId xmlns:a16="http://schemas.microsoft.com/office/drawing/2014/main" id="{FBC76705-4967-004D-0A17-2BB8ECF253AF}"/>
                  </a:ext>
                </a:extLst>
              </p:cNvPr>
              <p:cNvSpPr/>
              <p:nvPr/>
            </p:nvSpPr>
            <p:spPr>
              <a:xfrm>
                <a:off x="4117195" y="2042923"/>
                <a:ext cx="1488248" cy="356120"/>
              </a:xfrm>
              <a:prstGeom prst="roundRect">
                <a:avLst>
                  <a:gd name="adj" fmla="val 24568"/>
                </a:avLst>
              </a:prstGeom>
              <a:no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800" i="0" u="none" strike="noStrike" kern="1200" cap="none" spc="0" normalizeH="0" baseline="0" noProof="0" dirty="0">
                    <a:ln>
                      <a:noFill/>
                    </a:ln>
                    <a:solidFill>
                      <a:srgbClr val="444445"/>
                    </a:solidFill>
                    <a:effectLst/>
                    <a:uLnTx/>
                    <a:uFillTx/>
                    <a:latin typeface="Metropolis Extra Bold" panose="00000900000000000000" pitchFamily="50" charset="0"/>
                    <a:cs typeface="Metropolis" panose="020B0604020202020204" charset="0"/>
                    <a:sym typeface="Arial"/>
                  </a:rPr>
                  <a:t>ADDITIONAL PROVIDER SERVICES</a:t>
                </a:r>
              </a:p>
            </p:txBody>
          </p:sp>
          <p:sp>
            <p:nvSpPr>
              <p:cNvPr id="23" name="Rectangle 22">
                <a:extLst>
                  <a:ext uri="{FF2B5EF4-FFF2-40B4-BE49-F238E27FC236}">
                    <a16:creationId xmlns:a16="http://schemas.microsoft.com/office/drawing/2014/main" id="{9697D532-143F-E6C1-19F8-02A150A5497F}"/>
                  </a:ext>
                </a:extLst>
              </p:cNvPr>
              <p:cNvSpPr/>
              <p:nvPr/>
            </p:nvSpPr>
            <p:spPr>
              <a:xfrm>
                <a:off x="4138197" y="2400285"/>
                <a:ext cx="1488248" cy="630942"/>
              </a:xfrm>
              <a:prstGeom prst="rect">
                <a:avLst/>
              </a:prstGeom>
              <a:noFill/>
              <a:ln>
                <a:noFill/>
              </a:ln>
            </p:spPr>
            <p:txBody>
              <a:bodyPr wrap="square" rIns="0">
                <a:spAutoFit/>
              </a:bodyPr>
              <a:lstStyle/>
              <a:p>
                <a:pPr marL="112713" marR="0" lvl="0" indent="-112713" algn="l" defTabSz="457200" rtl="0" eaLnBrk="1" fontAlgn="auto" latinLnBrk="0" hangingPunct="1">
                  <a:lnSpc>
                    <a:spcPct val="100000"/>
                  </a:lnSpc>
                  <a:spcBef>
                    <a:spcPts val="0"/>
                  </a:spcBef>
                  <a:spcAft>
                    <a:spcPts val="0"/>
                  </a:spcAft>
                  <a:buClr>
                    <a:srgbClr val="009BDE"/>
                  </a:buClr>
                  <a:buSzPct val="150000"/>
                  <a:buFont typeface="Symbol" panose="05050102010706020507" pitchFamily="18" charset="2"/>
                  <a:buChar char="·"/>
                  <a:tabLst/>
                  <a:defRPr/>
                </a:pPr>
                <a:r>
                  <a:rPr kumimoji="0" lang="en-US" sz="700" b="0" i="0" u="none" strike="noStrike" kern="1200" cap="none" spc="0" normalizeH="0" baseline="0" noProof="0" dirty="0">
                    <a:ln>
                      <a:noFill/>
                    </a:ln>
                    <a:solidFill>
                      <a:srgbClr val="444445"/>
                    </a:solidFill>
                    <a:effectLst/>
                    <a:uLnTx/>
                    <a:uFillTx/>
                    <a:latin typeface="Metropolis" panose="00000500000000000000" pitchFamily="50" charset="0"/>
                    <a:ea typeface="+mn-ea"/>
                    <a:cs typeface="Metropolis" panose="020B0604020202020204" charset="0"/>
                    <a:sym typeface="Arial"/>
                  </a:rPr>
                  <a:t>Home Healthcare</a:t>
                </a:r>
              </a:p>
              <a:p>
                <a:pPr marL="112713" marR="0" lvl="0" indent="-112713" algn="l" defTabSz="457200" rtl="0" eaLnBrk="1" fontAlgn="auto" latinLnBrk="0" hangingPunct="1">
                  <a:lnSpc>
                    <a:spcPct val="100000"/>
                  </a:lnSpc>
                  <a:spcBef>
                    <a:spcPts val="0"/>
                  </a:spcBef>
                  <a:spcAft>
                    <a:spcPts val="0"/>
                  </a:spcAft>
                  <a:buClr>
                    <a:srgbClr val="009BDE"/>
                  </a:buClr>
                  <a:buSzPct val="150000"/>
                  <a:buFont typeface="Symbol" panose="05050102010706020507" pitchFamily="18" charset="2"/>
                  <a:buChar char="·"/>
                  <a:tabLst/>
                  <a:defRPr/>
                </a:pPr>
                <a:r>
                  <a:rPr kumimoji="0" lang="en-US" sz="700" b="0" i="0" u="none" strike="noStrike" kern="1200" cap="none" spc="0" normalizeH="0" baseline="0" noProof="0" dirty="0">
                    <a:ln>
                      <a:noFill/>
                    </a:ln>
                    <a:solidFill>
                      <a:srgbClr val="444445"/>
                    </a:solidFill>
                    <a:effectLst/>
                    <a:uLnTx/>
                    <a:uFillTx/>
                    <a:latin typeface="Metropolis" panose="00000500000000000000" pitchFamily="50" charset="0"/>
                    <a:ea typeface="+mn-ea"/>
                    <a:cs typeface="Metropolis" panose="020B0604020202020204" charset="0"/>
                    <a:sym typeface="Arial"/>
                  </a:rPr>
                  <a:t>Release of Information</a:t>
                </a:r>
              </a:p>
              <a:p>
                <a:pPr marL="112713" marR="0" lvl="0" indent="-112713" algn="l" defTabSz="457200" rtl="0" eaLnBrk="1" fontAlgn="auto" latinLnBrk="0" hangingPunct="1">
                  <a:lnSpc>
                    <a:spcPct val="100000"/>
                  </a:lnSpc>
                  <a:spcBef>
                    <a:spcPts val="0"/>
                  </a:spcBef>
                  <a:spcAft>
                    <a:spcPts val="0"/>
                  </a:spcAft>
                  <a:buClr>
                    <a:srgbClr val="009BDE"/>
                  </a:buClr>
                  <a:buSzPct val="150000"/>
                  <a:buFont typeface="Symbol" panose="05050102010706020507" pitchFamily="18" charset="2"/>
                  <a:buChar char="·"/>
                  <a:tabLst/>
                  <a:defRPr/>
                </a:pPr>
                <a:r>
                  <a:rPr kumimoji="0" lang="en-US" sz="700" b="0" i="0" u="none" strike="noStrike" kern="1200" cap="none" spc="0" normalizeH="0" baseline="0" noProof="0" dirty="0">
                    <a:ln>
                      <a:noFill/>
                    </a:ln>
                    <a:solidFill>
                      <a:srgbClr val="444445"/>
                    </a:solidFill>
                    <a:effectLst/>
                    <a:uLnTx/>
                    <a:uFillTx/>
                    <a:latin typeface="Metropolis" panose="00000500000000000000" pitchFamily="50" charset="0"/>
                    <a:ea typeface="+mn-ea"/>
                    <a:cs typeface="Metropolis" panose="020B0604020202020204" charset="0"/>
                    <a:sym typeface="Arial"/>
                  </a:rPr>
                  <a:t>Group Purchasing Organization</a:t>
                </a:r>
              </a:p>
              <a:p>
                <a:pPr marL="112713" marR="0" lvl="0" indent="-112713" algn="l" defTabSz="457200" rtl="0" eaLnBrk="1" fontAlgn="auto" latinLnBrk="0" hangingPunct="1">
                  <a:lnSpc>
                    <a:spcPct val="100000"/>
                  </a:lnSpc>
                  <a:spcBef>
                    <a:spcPts val="0"/>
                  </a:spcBef>
                  <a:spcAft>
                    <a:spcPts val="0"/>
                  </a:spcAft>
                  <a:buClr>
                    <a:srgbClr val="009BDE"/>
                  </a:buClr>
                  <a:buSzPct val="150000"/>
                  <a:buFont typeface="Symbol" panose="05050102010706020507" pitchFamily="18" charset="2"/>
                  <a:buChar char="·"/>
                  <a:tabLst/>
                  <a:defRPr/>
                </a:pPr>
                <a:r>
                  <a:rPr kumimoji="0" lang="en-US" sz="700" b="0" i="0" u="none" strike="noStrike" kern="1200" cap="none" spc="0" normalizeH="0" baseline="0" noProof="0" dirty="0">
                    <a:ln>
                      <a:noFill/>
                    </a:ln>
                    <a:solidFill>
                      <a:srgbClr val="444445"/>
                    </a:solidFill>
                    <a:effectLst/>
                    <a:uLnTx/>
                    <a:uFillTx/>
                    <a:latin typeface="Metropolis" panose="00000500000000000000" pitchFamily="50" charset="0"/>
                    <a:ea typeface="+mn-ea"/>
                    <a:cs typeface="Metropolis" panose="020B0604020202020204" charset="0"/>
                    <a:sym typeface="Arial"/>
                  </a:rPr>
                  <a:t>Professional Services</a:t>
                </a:r>
              </a:p>
              <a:p>
                <a:pPr marL="112713" marR="0" lvl="0" indent="-112713" algn="l" defTabSz="457200" rtl="0" eaLnBrk="1" fontAlgn="auto" latinLnBrk="0" hangingPunct="1">
                  <a:lnSpc>
                    <a:spcPct val="100000"/>
                  </a:lnSpc>
                  <a:spcBef>
                    <a:spcPts val="0"/>
                  </a:spcBef>
                  <a:spcAft>
                    <a:spcPts val="0"/>
                  </a:spcAft>
                  <a:buClr>
                    <a:srgbClr val="009BDE"/>
                  </a:buClr>
                  <a:buSzPct val="150000"/>
                  <a:buFont typeface="Symbol" panose="05050102010706020507" pitchFamily="18" charset="2"/>
                  <a:buChar char="·"/>
                  <a:tabLst/>
                  <a:defRPr/>
                </a:pPr>
                <a:r>
                  <a:rPr kumimoji="0" lang="en-US" sz="700" b="0" i="0" u="none" strike="noStrike" kern="1200" cap="none" spc="0" normalizeH="0" baseline="0" noProof="0" dirty="0">
                    <a:ln>
                      <a:noFill/>
                    </a:ln>
                    <a:solidFill>
                      <a:srgbClr val="444445"/>
                    </a:solidFill>
                    <a:effectLst/>
                    <a:uLnTx/>
                    <a:uFillTx/>
                    <a:latin typeface="Metropolis" panose="00000500000000000000" pitchFamily="50" charset="0"/>
                    <a:ea typeface="+mn-ea"/>
                    <a:cs typeface="Metropolis" panose="020B0604020202020204" charset="0"/>
                    <a:sym typeface="Arial"/>
                  </a:rPr>
                  <a:t>Print Fulfillment</a:t>
                </a:r>
              </a:p>
            </p:txBody>
          </p:sp>
        </p:grpSp>
      </p:grpSp>
      <p:sp>
        <p:nvSpPr>
          <p:cNvPr id="2" name="Slide Number Placeholder 1">
            <a:extLst>
              <a:ext uri="{FF2B5EF4-FFF2-40B4-BE49-F238E27FC236}">
                <a16:creationId xmlns:a16="http://schemas.microsoft.com/office/drawing/2014/main" id="{CDACEAAF-2BDB-C66D-D2A7-27E6D75D951A}"/>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AD7BA39-CD1C-4FBC-AA7C-BA7CC4082953}" type="slidenum">
              <a:rPr kumimoji="0" lang="en-US" b="0" i="0" u="none" strike="noStrike" kern="0" cap="none" spc="0" normalizeH="0" baseline="0" noProof="0" smtClean="0">
                <a:ln>
                  <a:noFill/>
                </a:ln>
                <a:solidFill>
                  <a:srgbClr val="444445">
                    <a:tint val="75000"/>
                  </a:srgbClr>
                </a:solidFill>
                <a:effectLst/>
                <a:uLnTx/>
                <a:uFillTx/>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lang="en-US" b="0" i="0" u="none" strike="noStrike" kern="0" cap="none" spc="0" normalizeH="0" baseline="0" noProof="0" dirty="0">
              <a:ln>
                <a:noFill/>
              </a:ln>
              <a:solidFill>
                <a:srgbClr val="444445">
                  <a:tint val="75000"/>
                </a:srgbClr>
              </a:solidFill>
              <a:effectLst/>
              <a:uLnTx/>
              <a:uFillTx/>
              <a:sym typeface="Arial"/>
            </a:endParaRPr>
          </a:p>
        </p:txBody>
      </p:sp>
      <p:sp>
        <p:nvSpPr>
          <p:cNvPr id="3" name="Title 2">
            <a:extLst>
              <a:ext uri="{FF2B5EF4-FFF2-40B4-BE49-F238E27FC236}">
                <a16:creationId xmlns:a16="http://schemas.microsoft.com/office/drawing/2014/main" id="{F5805F8E-62F2-5E3F-E5C3-C0EB008AC4DA}"/>
              </a:ext>
            </a:extLst>
          </p:cNvPr>
          <p:cNvSpPr>
            <a:spLocks noGrp="1"/>
          </p:cNvSpPr>
          <p:nvPr>
            <p:ph type="title"/>
          </p:nvPr>
        </p:nvSpPr>
        <p:spPr/>
        <p:txBody>
          <a:bodyPr/>
          <a:lstStyle/>
          <a:p>
            <a:r>
              <a:rPr lang="en-US" dirty="0"/>
              <a:t>CareCloud’s Robust End-to-End Solutions</a:t>
            </a:r>
          </a:p>
        </p:txBody>
      </p:sp>
      <p:grpSp>
        <p:nvGrpSpPr>
          <p:cNvPr id="4" name="Group 3">
            <a:extLst>
              <a:ext uri="{FF2B5EF4-FFF2-40B4-BE49-F238E27FC236}">
                <a16:creationId xmlns:a16="http://schemas.microsoft.com/office/drawing/2014/main" id="{76F3D28A-6ED9-F017-1AA9-CEAFA4A85DEA}"/>
              </a:ext>
            </a:extLst>
          </p:cNvPr>
          <p:cNvGrpSpPr/>
          <p:nvPr/>
        </p:nvGrpSpPr>
        <p:grpSpPr>
          <a:xfrm>
            <a:off x="455137" y="2467038"/>
            <a:ext cx="1536265" cy="1306224"/>
            <a:chOff x="623610" y="1717519"/>
            <a:chExt cx="1536265" cy="1306224"/>
          </a:xfrm>
        </p:grpSpPr>
        <p:sp>
          <p:nvSpPr>
            <p:cNvPr id="67" name="Rectangle 66">
              <a:extLst>
                <a:ext uri="{FF2B5EF4-FFF2-40B4-BE49-F238E27FC236}">
                  <a16:creationId xmlns:a16="http://schemas.microsoft.com/office/drawing/2014/main" id="{E70E6137-8447-580A-34D3-B339CDFB13CD}"/>
                </a:ext>
              </a:extLst>
            </p:cNvPr>
            <p:cNvSpPr/>
            <p:nvPr/>
          </p:nvSpPr>
          <p:spPr>
            <a:xfrm>
              <a:off x="671627" y="2392801"/>
              <a:ext cx="1488248" cy="630942"/>
            </a:xfrm>
            <a:prstGeom prst="rect">
              <a:avLst/>
            </a:prstGeom>
            <a:noFill/>
            <a:ln>
              <a:noFill/>
            </a:ln>
          </p:spPr>
          <p:txBody>
            <a:bodyPr wrap="square" rIns="0">
              <a:spAutoFit/>
            </a:bodyPr>
            <a:lstStyle/>
            <a:p>
              <a:pPr marL="112713" marR="0" lvl="0" indent="-112713" algn="l" defTabSz="457200" rtl="0" eaLnBrk="1" fontAlgn="auto" latinLnBrk="0" hangingPunct="1">
                <a:lnSpc>
                  <a:spcPct val="100000"/>
                </a:lnSpc>
                <a:spcBef>
                  <a:spcPts val="0"/>
                </a:spcBef>
                <a:spcAft>
                  <a:spcPts val="0"/>
                </a:spcAft>
                <a:buClr>
                  <a:srgbClr val="009BDE"/>
                </a:buClr>
                <a:buSzPct val="150000"/>
                <a:buFont typeface="Symbol" panose="05050102010706020507" pitchFamily="18" charset="2"/>
                <a:buChar char=""/>
                <a:tabLst/>
                <a:defRPr/>
              </a:pPr>
              <a:r>
                <a:rPr kumimoji="0" lang="en-US" sz="700" b="0" i="0" u="none" strike="noStrike" kern="1200" cap="none" spc="0" normalizeH="0" baseline="0" noProof="0" dirty="0">
                  <a:ln>
                    <a:noFill/>
                  </a:ln>
                  <a:solidFill>
                    <a:srgbClr val="444445"/>
                  </a:solidFill>
                  <a:effectLst/>
                  <a:uLnTx/>
                  <a:uFillTx/>
                  <a:latin typeface="Metropolis" panose="00000500000000000000" pitchFamily="50" charset="0"/>
                  <a:ea typeface="+mn-ea"/>
                  <a:cs typeface="Metropolis" panose="020B0604020202020204" charset="0"/>
                  <a:sym typeface="Arial"/>
                </a:rPr>
                <a:t>Revenue Cycle Management</a:t>
              </a:r>
            </a:p>
            <a:p>
              <a:pPr marL="112713" marR="0" lvl="0" indent="-112713" algn="l" defTabSz="457200" rtl="0" eaLnBrk="1" fontAlgn="auto" latinLnBrk="0" hangingPunct="1">
                <a:lnSpc>
                  <a:spcPct val="100000"/>
                </a:lnSpc>
                <a:spcBef>
                  <a:spcPts val="0"/>
                </a:spcBef>
                <a:spcAft>
                  <a:spcPts val="0"/>
                </a:spcAft>
                <a:buClr>
                  <a:srgbClr val="009BDE"/>
                </a:buClr>
                <a:buSzPct val="150000"/>
                <a:buFont typeface="Symbol" panose="05050102010706020507" pitchFamily="18" charset="2"/>
                <a:buChar char=""/>
                <a:tabLst/>
                <a:defRPr/>
              </a:pPr>
              <a:r>
                <a:rPr kumimoji="0" lang="en-US" sz="700" b="0" i="0" u="none" strike="noStrike" kern="1200" cap="none" spc="0" normalizeH="0" baseline="0" noProof="0" dirty="0">
                  <a:ln>
                    <a:noFill/>
                  </a:ln>
                  <a:solidFill>
                    <a:srgbClr val="444445"/>
                  </a:solidFill>
                  <a:effectLst/>
                  <a:uLnTx/>
                  <a:uFillTx/>
                  <a:latin typeface="Metropolis" panose="00000500000000000000" pitchFamily="50" charset="0"/>
                  <a:ea typeface="+mn-ea"/>
                  <a:cs typeface="Metropolis" panose="020B0604020202020204" charset="0"/>
                  <a:sym typeface="Arial"/>
                </a:rPr>
                <a:t>Medical Coding</a:t>
              </a:r>
            </a:p>
            <a:p>
              <a:pPr marL="112713" marR="0" lvl="0" indent="-112713" algn="l" defTabSz="457200" rtl="0" eaLnBrk="1" fontAlgn="auto" latinLnBrk="0" hangingPunct="1">
                <a:lnSpc>
                  <a:spcPct val="100000"/>
                </a:lnSpc>
                <a:spcBef>
                  <a:spcPts val="0"/>
                </a:spcBef>
                <a:spcAft>
                  <a:spcPts val="0"/>
                </a:spcAft>
                <a:buClr>
                  <a:srgbClr val="009BDE"/>
                </a:buClr>
                <a:buSzPct val="150000"/>
                <a:buFont typeface="Symbol" panose="05050102010706020507" pitchFamily="18" charset="2"/>
                <a:buChar char=""/>
                <a:tabLst/>
                <a:defRPr/>
              </a:pPr>
              <a:r>
                <a:rPr kumimoji="0" lang="en-US" sz="700" b="0" i="0" u="none" strike="noStrike" kern="1200" cap="none" spc="0" normalizeH="0" baseline="0" noProof="0" dirty="0">
                  <a:ln>
                    <a:noFill/>
                  </a:ln>
                  <a:solidFill>
                    <a:srgbClr val="444445"/>
                  </a:solidFill>
                  <a:effectLst/>
                  <a:uLnTx/>
                  <a:uFillTx/>
                  <a:latin typeface="Metropolis" panose="00000500000000000000" pitchFamily="50" charset="0"/>
                  <a:ea typeface="+mn-ea"/>
                  <a:cs typeface="Metropolis" panose="020B0604020202020204" charset="0"/>
                  <a:sym typeface="Arial"/>
                </a:rPr>
                <a:t>Provider Credentialing</a:t>
              </a:r>
            </a:p>
            <a:p>
              <a:pPr marL="112713" marR="0" lvl="0" indent="-112713" algn="l" defTabSz="457200" rtl="0" eaLnBrk="1" fontAlgn="auto" latinLnBrk="0" hangingPunct="1">
                <a:lnSpc>
                  <a:spcPct val="100000"/>
                </a:lnSpc>
                <a:spcBef>
                  <a:spcPts val="0"/>
                </a:spcBef>
                <a:spcAft>
                  <a:spcPts val="0"/>
                </a:spcAft>
                <a:buClr>
                  <a:srgbClr val="009BDE"/>
                </a:buClr>
                <a:buSzPct val="150000"/>
                <a:buFont typeface="Symbol" panose="05050102010706020507" pitchFamily="18" charset="2"/>
                <a:buChar char=""/>
                <a:tabLst/>
                <a:defRPr/>
              </a:pPr>
              <a:r>
                <a:rPr kumimoji="0" lang="en-US" sz="700" b="0" i="0" u="none" strike="noStrike" kern="1200" cap="none" spc="0" normalizeH="0" baseline="0" noProof="0" dirty="0">
                  <a:ln>
                    <a:noFill/>
                  </a:ln>
                  <a:solidFill>
                    <a:srgbClr val="444445"/>
                  </a:solidFill>
                  <a:effectLst/>
                  <a:uLnTx/>
                  <a:uFillTx/>
                  <a:latin typeface="Metropolis" panose="00000500000000000000" pitchFamily="50" charset="0"/>
                  <a:ea typeface="+mn-ea"/>
                  <a:cs typeface="Metropolis" panose="020B0604020202020204" charset="0"/>
                  <a:sym typeface="Arial"/>
                </a:rPr>
                <a:t>Robotic Process Automation</a:t>
              </a:r>
            </a:p>
            <a:p>
              <a:pPr marL="112713" marR="0" lvl="0" indent="-112713" algn="l" defTabSz="457200" rtl="0" eaLnBrk="1" fontAlgn="auto" latinLnBrk="0" hangingPunct="1">
                <a:lnSpc>
                  <a:spcPct val="100000"/>
                </a:lnSpc>
                <a:spcBef>
                  <a:spcPts val="0"/>
                </a:spcBef>
                <a:spcAft>
                  <a:spcPts val="0"/>
                </a:spcAft>
                <a:buClr>
                  <a:srgbClr val="009BDE"/>
                </a:buClr>
                <a:buSzPct val="150000"/>
                <a:buFont typeface="Symbol" panose="05050102010706020507" pitchFamily="18" charset="2"/>
                <a:buChar char=""/>
                <a:tabLst/>
                <a:defRPr/>
              </a:pPr>
              <a:r>
                <a:rPr kumimoji="0" lang="en-US" sz="700" b="0" i="0" u="none" strike="noStrike" kern="1200" cap="none" spc="0" normalizeH="0" baseline="0" noProof="0" dirty="0">
                  <a:ln>
                    <a:noFill/>
                  </a:ln>
                  <a:solidFill>
                    <a:srgbClr val="444445"/>
                  </a:solidFill>
                  <a:effectLst/>
                  <a:uLnTx/>
                  <a:uFillTx/>
                  <a:latin typeface="Metropolis" panose="00000500000000000000" pitchFamily="50" charset="0"/>
                  <a:ea typeface="+mn-ea"/>
                  <a:cs typeface="Metropolis" panose="020B0604020202020204" charset="0"/>
                  <a:sym typeface="Arial"/>
                </a:rPr>
                <a:t>Interoperability</a:t>
              </a:r>
            </a:p>
          </p:txBody>
        </p:sp>
        <p:grpSp>
          <p:nvGrpSpPr>
            <p:cNvPr id="44" name="Group 43">
              <a:extLst>
                <a:ext uri="{FF2B5EF4-FFF2-40B4-BE49-F238E27FC236}">
                  <a16:creationId xmlns:a16="http://schemas.microsoft.com/office/drawing/2014/main" id="{1EAE33BD-DB9E-5DBF-6122-8751CE1B759D}"/>
                </a:ext>
              </a:extLst>
            </p:cNvPr>
            <p:cNvGrpSpPr/>
            <p:nvPr/>
          </p:nvGrpSpPr>
          <p:grpSpPr>
            <a:xfrm>
              <a:off x="623610" y="1717519"/>
              <a:ext cx="1488248" cy="662962"/>
              <a:chOff x="1569122" y="1420117"/>
              <a:chExt cx="1488248" cy="662962"/>
            </a:xfrm>
          </p:grpSpPr>
          <p:pic>
            <p:nvPicPr>
              <p:cNvPr id="10" name="Picture 9" descr="Icon&#10;&#10;Description automatically generated">
                <a:extLst>
                  <a:ext uri="{FF2B5EF4-FFF2-40B4-BE49-F238E27FC236}">
                    <a16:creationId xmlns:a16="http://schemas.microsoft.com/office/drawing/2014/main" id="{C9ACEBAC-0F60-DECE-33B1-002124C6FA6F}"/>
                  </a:ext>
                </a:extLst>
              </p:cNvPr>
              <p:cNvPicPr>
                <a:picLocks noChangeAspect="1"/>
              </p:cNvPicPr>
              <p:nvPr/>
            </p:nvPicPr>
            <p:blipFill>
              <a:blip r:embed="rId5"/>
              <a:stretch>
                <a:fillRect/>
              </a:stretch>
            </p:blipFill>
            <p:spPr>
              <a:xfrm>
                <a:off x="2131812" y="1420117"/>
                <a:ext cx="362867" cy="274320"/>
              </a:xfrm>
              <a:prstGeom prst="rect">
                <a:avLst/>
              </a:prstGeom>
            </p:spPr>
          </p:pic>
          <p:sp>
            <p:nvSpPr>
              <p:cNvPr id="34" name="Rectangle: Rounded Corners 33">
                <a:extLst>
                  <a:ext uri="{FF2B5EF4-FFF2-40B4-BE49-F238E27FC236}">
                    <a16:creationId xmlns:a16="http://schemas.microsoft.com/office/drawing/2014/main" id="{BC86F31F-B352-826E-FADD-E2D31566FF8B}"/>
                  </a:ext>
                </a:extLst>
              </p:cNvPr>
              <p:cNvSpPr/>
              <p:nvPr/>
            </p:nvSpPr>
            <p:spPr>
              <a:xfrm>
                <a:off x="1569122" y="1726959"/>
                <a:ext cx="1488248" cy="356120"/>
              </a:xfrm>
              <a:prstGeom prst="roundRect">
                <a:avLst>
                  <a:gd name="adj" fmla="val 24568"/>
                </a:avLst>
              </a:prstGeom>
              <a:no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800" i="0" u="none" strike="noStrike" kern="1200" cap="none" spc="0" normalizeH="0" baseline="0" noProof="0" dirty="0">
                    <a:ln>
                      <a:noFill/>
                    </a:ln>
                    <a:solidFill>
                      <a:srgbClr val="444445"/>
                    </a:solidFill>
                    <a:effectLst/>
                    <a:uLnTx/>
                    <a:uFillTx/>
                    <a:latin typeface="Metropolis Extra Bold" panose="00000900000000000000" pitchFamily="50" charset="0"/>
                    <a:cs typeface="Metropolis" panose="020B0604020202020204" charset="0"/>
                    <a:sym typeface="Arial"/>
                  </a:rPr>
                  <a:t>TECHNOLOGY-ENABLED RCM</a:t>
                </a:r>
              </a:p>
            </p:txBody>
          </p:sp>
        </p:grpSp>
      </p:grpSp>
      <p:sp>
        <p:nvSpPr>
          <p:cNvPr id="66" name="TextBox 29">
            <a:extLst>
              <a:ext uri="{FF2B5EF4-FFF2-40B4-BE49-F238E27FC236}">
                <a16:creationId xmlns:a16="http://schemas.microsoft.com/office/drawing/2014/main" id="{65FA5E48-6F58-3C77-FEB7-93738373429F}"/>
              </a:ext>
            </a:extLst>
          </p:cNvPr>
          <p:cNvSpPr txBox="1"/>
          <p:nvPr/>
        </p:nvSpPr>
        <p:spPr>
          <a:xfrm>
            <a:off x="503154" y="1393180"/>
            <a:ext cx="7964801" cy="680972"/>
          </a:xfrm>
          <a:prstGeom prst="rect">
            <a:avLst/>
          </a:prstGeom>
        </p:spPr>
        <p:txBody>
          <a:bodyPr wrap="square" lIns="0" tIns="0" rIns="0" bIns="0" rtlCol="0" anchor="t">
            <a:noAutofit/>
          </a:bodyPr>
          <a:lstStyle/>
          <a:p>
            <a:pPr marL="0" marR="0" lvl="0" indent="0" algn="ctr" defTabSz="914400" rtl="0" eaLnBrk="1" fontAlgn="auto" latinLnBrk="0" hangingPunct="1">
              <a:lnSpc>
                <a:spcPts val="2500"/>
              </a:lnSpc>
              <a:spcBef>
                <a:spcPts val="0"/>
              </a:spcBef>
              <a:spcAft>
                <a:spcPts val="0"/>
              </a:spcAft>
              <a:buClr>
                <a:srgbClr val="000000"/>
              </a:buClr>
              <a:buSzTx/>
              <a:buFont typeface="Arial"/>
              <a:buNone/>
              <a:tabLst/>
              <a:defRPr/>
            </a:pPr>
            <a:r>
              <a:rPr kumimoji="0" lang="en-US" sz="2600" i="0" u="none" strike="noStrike" kern="0" cap="none" spc="0" normalizeH="0" baseline="0" noProof="0" dirty="0">
                <a:ln>
                  <a:noFill/>
                </a:ln>
                <a:solidFill>
                  <a:srgbClr val="444445"/>
                </a:solidFill>
                <a:effectLst/>
                <a:uLnTx/>
                <a:uFillTx/>
                <a:latin typeface="Metropolis Extra Bold" panose="00000900000000000000" pitchFamily="50" charset="0"/>
                <a:cs typeface="Metropolis" panose="020B0604020202020204" charset="0"/>
                <a:sym typeface="Arial"/>
              </a:rPr>
              <a:t>Redefining the next generation of </a:t>
            </a:r>
          </a:p>
          <a:p>
            <a:pPr marL="0" marR="0" lvl="0" indent="0" algn="ctr" defTabSz="914400" rtl="0" eaLnBrk="1" fontAlgn="auto" latinLnBrk="0" hangingPunct="1">
              <a:lnSpc>
                <a:spcPts val="2500"/>
              </a:lnSpc>
              <a:spcBef>
                <a:spcPts val="0"/>
              </a:spcBef>
              <a:spcAft>
                <a:spcPts val="0"/>
              </a:spcAft>
              <a:buClr>
                <a:srgbClr val="000000"/>
              </a:buClr>
              <a:buSzTx/>
              <a:buFont typeface="Arial"/>
              <a:buNone/>
              <a:tabLst/>
              <a:defRPr/>
            </a:pPr>
            <a:r>
              <a:rPr lang="en-US" sz="2600" dirty="0">
                <a:solidFill>
                  <a:srgbClr val="444445"/>
                </a:solidFill>
                <a:latin typeface="Metropolis Extra Bold" panose="00000900000000000000" pitchFamily="50" charset="0"/>
                <a:cs typeface="Metropolis" panose="020B0604020202020204" charset="0"/>
              </a:rPr>
              <a:t>technology-enabled </a:t>
            </a:r>
            <a:r>
              <a:rPr lang="en-US" sz="2600" dirty="0">
                <a:solidFill>
                  <a:schemeClr val="tx2"/>
                </a:solidFill>
                <a:latin typeface="Metropolis Extra Bold" panose="00000900000000000000" pitchFamily="50" charset="0"/>
                <a:cs typeface="Metropolis" panose="020B0604020202020204" charset="0"/>
              </a:rPr>
              <a:t>revenue cycle </a:t>
            </a:r>
            <a:r>
              <a:rPr kumimoji="0" lang="en-US" sz="2600" i="0" u="none" strike="noStrike" kern="0" cap="none" spc="0" normalizeH="0" baseline="0" noProof="0" dirty="0">
                <a:ln>
                  <a:noFill/>
                </a:ln>
                <a:solidFill>
                  <a:srgbClr val="444445"/>
                </a:solidFill>
                <a:effectLst/>
                <a:uLnTx/>
                <a:uFillTx/>
                <a:latin typeface="Metropolis Extra Bold" panose="00000900000000000000" pitchFamily="50" charset="0"/>
                <a:cs typeface="Metropolis" panose="020B0604020202020204" charset="0"/>
                <a:sym typeface="Arial"/>
              </a:rPr>
              <a:t>solutions</a:t>
            </a:r>
          </a:p>
        </p:txBody>
      </p:sp>
      <p:grpSp>
        <p:nvGrpSpPr>
          <p:cNvPr id="9" name="Group 8">
            <a:extLst>
              <a:ext uri="{FF2B5EF4-FFF2-40B4-BE49-F238E27FC236}">
                <a16:creationId xmlns:a16="http://schemas.microsoft.com/office/drawing/2014/main" id="{DF4A2BEC-F725-DC8D-5C3C-89325B09C8C5}"/>
              </a:ext>
            </a:extLst>
          </p:cNvPr>
          <p:cNvGrpSpPr/>
          <p:nvPr/>
        </p:nvGrpSpPr>
        <p:grpSpPr>
          <a:xfrm>
            <a:off x="2104901" y="2467038"/>
            <a:ext cx="1563053" cy="1306224"/>
            <a:chOff x="2322665" y="1754647"/>
            <a:chExt cx="1563053" cy="1306224"/>
          </a:xfrm>
        </p:grpSpPr>
        <p:grpSp>
          <p:nvGrpSpPr>
            <p:cNvPr id="32" name="Group 31">
              <a:extLst>
                <a:ext uri="{FF2B5EF4-FFF2-40B4-BE49-F238E27FC236}">
                  <a16:creationId xmlns:a16="http://schemas.microsoft.com/office/drawing/2014/main" id="{020886F2-E48D-84B0-F141-B61F79B2D1C4}"/>
                </a:ext>
              </a:extLst>
            </p:cNvPr>
            <p:cNvGrpSpPr/>
            <p:nvPr/>
          </p:nvGrpSpPr>
          <p:grpSpPr>
            <a:xfrm>
              <a:off x="2365290" y="1754647"/>
              <a:ext cx="1488248" cy="659487"/>
              <a:chOff x="2361172" y="2456185"/>
              <a:chExt cx="1488248" cy="659487"/>
            </a:xfrm>
          </p:grpSpPr>
          <p:sp>
            <p:nvSpPr>
              <p:cNvPr id="16" name="Rectangle: Rounded Corners 15">
                <a:extLst>
                  <a:ext uri="{FF2B5EF4-FFF2-40B4-BE49-F238E27FC236}">
                    <a16:creationId xmlns:a16="http://schemas.microsoft.com/office/drawing/2014/main" id="{3A4F498C-2BD1-C894-D8A8-8D066DA0DE1C}"/>
                  </a:ext>
                </a:extLst>
              </p:cNvPr>
              <p:cNvSpPr/>
              <p:nvPr/>
            </p:nvSpPr>
            <p:spPr>
              <a:xfrm>
                <a:off x="2361172" y="2759552"/>
                <a:ext cx="1488248" cy="356120"/>
              </a:xfrm>
              <a:prstGeom prst="roundRect">
                <a:avLst>
                  <a:gd name="adj" fmla="val 24568"/>
                </a:avLst>
              </a:prstGeom>
              <a:no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800" i="0" u="none" strike="noStrike" kern="1200" cap="none" spc="0" normalizeH="0" baseline="0" noProof="0" dirty="0">
                    <a:ln>
                      <a:noFill/>
                    </a:ln>
                    <a:solidFill>
                      <a:srgbClr val="444445"/>
                    </a:solidFill>
                    <a:effectLst/>
                    <a:uLnTx/>
                    <a:uFillTx/>
                    <a:latin typeface="Metropolis Extra Bold" panose="00000900000000000000" pitchFamily="50" charset="0"/>
                    <a:cs typeface="Metropolis" panose="020B0604020202020204" charset="0"/>
                    <a:sym typeface="Arial"/>
                  </a:rPr>
                  <a:t>CLOUD-BASED SOFTWARE</a:t>
                </a:r>
              </a:p>
            </p:txBody>
          </p:sp>
          <p:pic>
            <p:nvPicPr>
              <p:cNvPr id="30" name="Graphic 29" descr="Cloud outline">
                <a:extLst>
                  <a:ext uri="{FF2B5EF4-FFF2-40B4-BE49-F238E27FC236}">
                    <a16:creationId xmlns:a16="http://schemas.microsoft.com/office/drawing/2014/main" id="{D3479340-E052-0F12-DF8E-F0E89165597A}"/>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t="20027" b="20503"/>
              <a:stretch/>
            </p:blipFill>
            <p:spPr>
              <a:xfrm>
                <a:off x="2874661" y="2456185"/>
                <a:ext cx="461270" cy="274320"/>
              </a:xfrm>
              <a:prstGeom prst="rect">
                <a:avLst/>
              </a:prstGeom>
            </p:spPr>
          </p:pic>
        </p:grpSp>
        <p:sp>
          <p:nvSpPr>
            <p:cNvPr id="72" name="Rectangle 71">
              <a:extLst>
                <a:ext uri="{FF2B5EF4-FFF2-40B4-BE49-F238E27FC236}">
                  <a16:creationId xmlns:a16="http://schemas.microsoft.com/office/drawing/2014/main" id="{6341C458-8361-91A1-1C2A-1F0FF0666B3B}"/>
                </a:ext>
              </a:extLst>
            </p:cNvPr>
            <p:cNvSpPr/>
            <p:nvPr/>
          </p:nvSpPr>
          <p:spPr>
            <a:xfrm>
              <a:off x="2322665" y="2429929"/>
              <a:ext cx="1563053" cy="630942"/>
            </a:xfrm>
            <a:prstGeom prst="rect">
              <a:avLst/>
            </a:prstGeom>
            <a:noFill/>
            <a:ln>
              <a:noFill/>
            </a:ln>
          </p:spPr>
          <p:txBody>
            <a:bodyPr wrap="square" rIns="0">
              <a:spAutoFit/>
            </a:bodyPr>
            <a:lstStyle/>
            <a:p>
              <a:pPr marL="112713" marR="0" lvl="0" indent="-112713" algn="l" defTabSz="457200" rtl="0" eaLnBrk="1" fontAlgn="auto" latinLnBrk="0" hangingPunct="1">
                <a:lnSpc>
                  <a:spcPct val="100000"/>
                </a:lnSpc>
                <a:spcBef>
                  <a:spcPts val="0"/>
                </a:spcBef>
                <a:spcAft>
                  <a:spcPts val="0"/>
                </a:spcAft>
                <a:buClr>
                  <a:srgbClr val="009BDE"/>
                </a:buClr>
                <a:buSzPct val="150000"/>
                <a:buFont typeface="Symbol" panose="05050102010706020507" pitchFamily="18" charset="2"/>
                <a:buChar char="·"/>
                <a:tabLst/>
                <a:defRPr/>
              </a:pPr>
              <a:r>
                <a:rPr kumimoji="0" lang="en-US" sz="700" b="0" i="0" u="none" strike="noStrike" kern="1200" cap="none" spc="0" normalizeH="0" baseline="0" noProof="0" dirty="0">
                  <a:ln>
                    <a:noFill/>
                  </a:ln>
                  <a:solidFill>
                    <a:srgbClr val="444445"/>
                  </a:solidFill>
                  <a:effectLst/>
                  <a:uLnTx/>
                  <a:uFillTx/>
                  <a:latin typeface="Metropolis" panose="00000500000000000000" pitchFamily="50" charset="0"/>
                  <a:ea typeface="+mn-ea"/>
                  <a:cs typeface="Metropolis" panose="020B0604020202020204" charset="0"/>
                  <a:sym typeface="Arial"/>
                </a:rPr>
                <a:t>Electronic Health Records</a:t>
              </a:r>
            </a:p>
            <a:p>
              <a:pPr marL="112713" marR="0" lvl="0" indent="-112713" algn="l" defTabSz="457200" rtl="0" eaLnBrk="1" fontAlgn="auto" latinLnBrk="0" hangingPunct="1">
                <a:lnSpc>
                  <a:spcPct val="100000"/>
                </a:lnSpc>
                <a:spcBef>
                  <a:spcPts val="0"/>
                </a:spcBef>
                <a:spcAft>
                  <a:spcPts val="0"/>
                </a:spcAft>
                <a:buClr>
                  <a:srgbClr val="009BDE"/>
                </a:buClr>
                <a:buSzPct val="150000"/>
                <a:buFont typeface="Symbol" panose="05050102010706020507" pitchFamily="18" charset="2"/>
                <a:buChar char="·"/>
                <a:tabLst/>
                <a:defRPr/>
              </a:pPr>
              <a:r>
                <a:rPr kumimoji="0" lang="en-US" sz="700" b="0" i="0" u="none" strike="noStrike" kern="1200" cap="none" spc="0" normalizeH="0" baseline="0" noProof="0" dirty="0">
                  <a:ln>
                    <a:noFill/>
                  </a:ln>
                  <a:solidFill>
                    <a:srgbClr val="444445"/>
                  </a:solidFill>
                  <a:effectLst/>
                  <a:uLnTx/>
                  <a:uFillTx/>
                  <a:latin typeface="Metropolis" panose="00000500000000000000" pitchFamily="50" charset="0"/>
                  <a:ea typeface="+mn-ea"/>
                  <a:cs typeface="Metropolis" panose="020B0604020202020204" charset="0"/>
                  <a:sym typeface="Arial"/>
                </a:rPr>
                <a:t>Practice Management</a:t>
              </a:r>
            </a:p>
            <a:p>
              <a:pPr marL="112713" marR="0" lvl="0" indent="-112713" algn="l" defTabSz="457200" rtl="0" eaLnBrk="1" fontAlgn="auto" latinLnBrk="0" hangingPunct="1">
                <a:lnSpc>
                  <a:spcPct val="100000"/>
                </a:lnSpc>
                <a:spcBef>
                  <a:spcPts val="0"/>
                </a:spcBef>
                <a:spcAft>
                  <a:spcPts val="0"/>
                </a:spcAft>
                <a:buClr>
                  <a:srgbClr val="009BDE"/>
                </a:buClr>
                <a:buSzPct val="150000"/>
                <a:buFont typeface="Symbol" panose="05050102010706020507" pitchFamily="18" charset="2"/>
                <a:buChar char="·"/>
                <a:tabLst/>
                <a:defRPr/>
              </a:pPr>
              <a:r>
                <a:rPr kumimoji="0" lang="en-US" sz="700" b="0" i="0" u="none" strike="noStrike" kern="1200" cap="none" spc="0" normalizeH="0" baseline="0" noProof="0" dirty="0">
                  <a:ln>
                    <a:noFill/>
                  </a:ln>
                  <a:solidFill>
                    <a:srgbClr val="444445"/>
                  </a:solidFill>
                  <a:effectLst/>
                  <a:uLnTx/>
                  <a:uFillTx/>
                  <a:latin typeface="Metropolis" panose="00000500000000000000" pitchFamily="50" charset="0"/>
                  <a:ea typeface="+mn-ea"/>
                  <a:cs typeface="Metropolis" panose="020B0604020202020204" charset="0"/>
                  <a:sym typeface="Arial"/>
                </a:rPr>
                <a:t>Patient Experience Management</a:t>
              </a:r>
            </a:p>
            <a:p>
              <a:pPr marL="112713" marR="0" lvl="0" indent="-112713" algn="l" defTabSz="457200" rtl="0" eaLnBrk="1" fontAlgn="auto" latinLnBrk="0" hangingPunct="1">
                <a:lnSpc>
                  <a:spcPct val="100000"/>
                </a:lnSpc>
                <a:spcBef>
                  <a:spcPts val="0"/>
                </a:spcBef>
                <a:spcAft>
                  <a:spcPts val="0"/>
                </a:spcAft>
                <a:buClr>
                  <a:srgbClr val="009BDE"/>
                </a:buClr>
                <a:buSzPct val="150000"/>
                <a:buFont typeface="Symbol" panose="05050102010706020507" pitchFamily="18" charset="2"/>
                <a:buChar char="·"/>
                <a:tabLst/>
                <a:defRPr/>
              </a:pPr>
              <a:r>
                <a:rPr kumimoji="0" lang="en-US" sz="700" b="0" i="0" u="none" strike="noStrike" kern="1200" cap="none" spc="0" normalizeH="0" baseline="0" noProof="0" dirty="0">
                  <a:ln>
                    <a:noFill/>
                  </a:ln>
                  <a:solidFill>
                    <a:srgbClr val="444445"/>
                  </a:solidFill>
                  <a:effectLst/>
                  <a:uLnTx/>
                  <a:uFillTx/>
                  <a:latin typeface="Metropolis" panose="00000500000000000000" pitchFamily="50" charset="0"/>
                  <a:ea typeface="+mn-ea"/>
                  <a:cs typeface="Metropolis" panose="020B0604020202020204" charset="0"/>
                  <a:sym typeface="Arial"/>
                </a:rPr>
                <a:t>Business Intelligence</a:t>
              </a:r>
            </a:p>
            <a:p>
              <a:pPr marL="112713" marR="0" lvl="0" indent="-112713" algn="l" defTabSz="457200" rtl="0" eaLnBrk="1" fontAlgn="auto" latinLnBrk="0" hangingPunct="1">
                <a:lnSpc>
                  <a:spcPct val="100000"/>
                </a:lnSpc>
                <a:spcBef>
                  <a:spcPts val="0"/>
                </a:spcBef>
                <a:spcAft>
                  <a:spcPts val="0"/>
                </a:spcAft>
                <a:buClr>
                  <a:srgbClr val="009BDE"/>
                </a:buClr>
                <a:buSzPct val="150000"/>
                <a:buFont typeface="Symbol" panose="05050102010706020507" pitchFamily="18" charset="2"/>
                <a:buChar char="·"/>
                <a:tabLst/>
                <a:defRPr/>
              </a:pPr>
              <a:r>
                <a:rPr kumimoji="0" lang="en-US" sz="700" b="0" i="0" u="none" strike="noStrike" kern="1200" cap="none" spc="0" normalizeH="0" baseline="0" noProof="0" dirty="0">
                  <a:ln>
                    <a:noFill/>
                  </a:ln>
                  <a:solidFill>
                    <a:srgbClr val="444445"/>
                  </a:solidFill>
                  <a:effectLst/>
                  <a:uLnTx/>
                  <a:uFillTx/>
                  <a:latin typeface="Metropolis" panose="00000500000000000000" pitchFamily="50" charset="0"/>
                  <a:ea typeface="+mn-ea"/>
                  <a:cs typeface="Metropolis" panose="020B0604020202020204" charset="0"/>
                  <a:sym typeface="Arial"/>
                </a:rPr>
                <a:t>Customized Cloud Applications</a:t>
              </a:r>
            </a:p>
          </p:txBody>
        </p:sp>
      </p:grpSp>
      <p:grpSp>
        <p:nvGrpSpPr>
          <p:cNvPr id="15" name="Group 14">
            <a:extLst>
              <a:ext uri="{FF2B5EF4-FFF2-40B4-BE49-F238E27FC236}">
                <a16:creationId xmlns:a16="http://schemas.microsoft.com/office/drawing/2014/main" id="{747127EF-78FE-3996-8089-8DD5CAE87A8D}"/>
              </a:ext>
            </a:extLst>
          </p:cNvPr>
          <p:cNvGrpSpPr/>
          <p:nvPr/>
        </p:nvGrpSpPr>
        <p:grpSpPr>
          <a:xfrm>
            <a:off x="5481274" y="2462466"/>
            <a:ext cx="1488248" cy="1310796"/>
            <a:chOff x="5481274" y="2462466"/>
            <a:chExt cx="1488248" cy="1310796"/>
          </a:xfrm>
        </p:grpSpPr>
        <p:pic>
          <p:nvPicPr>
            <p:cNvPr id="14" name="Picture 13" descr="Icon&#10;&#10;Description automatically generated">
              <a:extLst>
                <a:ext uri="{FF2B5EF4-FFF2-40B4-BE49-F238E27FC236}">
                  <a16:creationId xmlns:a16="http://schemas.microsoft.com/office/drawing/2014/main" id="{61F57E91-F693-A5EA-806D-28023FD8E47A}"/>
                </a:ext>
              </a:extLst>
            </p:cNvPr>
            <p:cNvPicPr>
              <a:picLocks noChangeAspect="1"/>
            </p:cNvPicPr>
            <p:nvPr/>
          </p:nvPicPr>
          <p:blipFill>
            <a:blip r:embed="rId8"/>
            <a:stretch>
              <a:fillRect/>
            </a:stretch>
          </p:blipFill>
          <p:spPr>
            <a:xfrm>
              <a:off x="6087097" y="2462466"/>
              <a:ext cx="283464" cy="283464"/>
            </a:xfrm>
            <a:prstGeom prst="rect">
              <a:avLst/>
            </a:prstGeom>
          </p:spPr>
        </p:pic>
        <p:grpSp>
          <p:nvGrpSpPr>
            <p:cNvPr id="12" name="Group 11">
              <a:extLst>
                <a:ext uri="{FF2B5EF4-FFF2-40B4-BE49-F238E27FC236}">
                  <a16:creationId xmlns:a16="http://schemas.microsoft.com/office/drawing/2014/main" id="{158CBD3C-D023-84B6-081A-36CD16243736}"/>
                </a:ext>
              </a:extLst>
            </p:cNvPr>
            <p:cNvGrpSpPr/>
            <p:nvPr/>
          </p:nvGrpSpPr>
          <p:grpSpPr>
            <a:xfrm>
              <a:off x="5481274" y="2770405"/>
              <a:ext cx="1488248" cy="1002857"/>
              <a:chOff x="5924014" y="2028929"/>
              <a:chExt cx="1488248" cy="1002857"/>
            </a:xfrm>
          </p:grpSpPr>
          <p:sp>
            <p:nvSpPr>
              <p:cNvPr id="37" name="Rectangle: Rounded Corners 36">
                <a:extLst>
                  <a:ext uri="{FF2B5EF4-FFF2-40B4-BE49-F238E27FC236}">
                    <a16:creationId xmlns:a16="http://schemas.microsoft.com/office/drawing/2014/main" id="{A30A3B86-3898-A5C7-EBA5-6BA6D073E6BE}"/>
                  </a:ext>
                </a:extLst>
              </p:cNvPr>
              <p:cNvSpPr/>
              <p:nvPr/>
            </p:nvSpPr>
            <p:spPr>
              <a:xfrm>
                <a:off x="5924014" y="2028929"/>
                <a:ext cx="1488248" cy="356120"/>
              </a:xfrm>
              <a:prstGeom prst="roundRect">
                <a:avLst>
                  <a:gd name="adj" fmla="val 24568"/>
                </a:avLst>
              </a:prstGeom>
              <a:no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800" i="0" u="none" strike="noStrike" kern="1200" cap="none" spc="0" normalizeH="0" baseline="0" noProof="0" dirty="0">
                    <a:ln>
                      <a:noFill/>
                    </a:ln>
                    <a:solidFill>
                      <a:srgbClr val="444445"/>
                    </a:solidFill>
                    <a:effectLst/>
                    <a:uLnTx/>
                    <a:uFillTx/>
                    <a:latin typeface="Metropolis Extra Bold" panose="00000900000000000000" pitchFamily="50" charset="0"/>
                    <a:cs typeface="Metropolis" panose="020B0604020202020204" charset="0"/>
                    <a:sym typeface="Arial"/>
                  </a:rPr>
                  <a:t>HIT CONSULTING &amp; STAFFING</a:t>
                </a:r>
              </a:p>
            </p:txBody>
          </p:sp>
          <p:sp>
            <p:nvSpPr>
              <p:cNvPr id="102" name="Rectangle 101">
                <a:extLst>
                  <a:ext uri="{FF2B5EF4-FFF2-40B4-BE49-F238E27FC236}">
                    <a16:creationId xmlns:a16="http://schemas.microsoft.com/office/drawing/2014/main" id="{2897E33D-B455-561F-4539-3429C59B4518}"/>
                  </a:ext>
                </a:extLst>
              </p:cNvPr>
              <p:cNvSpPr/>
              <p:nvPr/>
            </p:nvSpPr>
            <p:spPr>
              <a:xfrm>
                <a:off x="5985561" y="2400844"/>
                <a:ext cx="1426701" cy="630942"/>
              </a:xfrm>
              <a:prstGeom prst="rect">
                <a:avLst/>
              </a:prstGeom>
              <a:noFill/>
              <a:ln>
                <a:noFill/>
              </a:ln>
            </p:spPr>
            <p:txBody>
              <a:bodyPr wrap="square" rIns="0">
                <a:spAutoFit/>
              </a:bodyPr>
              <a:lstStyle/>
              <a:p>
                <a:pPr marL="112713" marR="0" lvl="0" indent="-112713" algn="l" defTabSz="457200" rtl="0" eaLnBrk="1" fontAlgn="auto" latinLnBrk="0" hangingPunct="1">
                  <a:lnSpc>
                    <a:spcPct val="100000"/>
                  </a:lnSpc>
                  <a:spcBef>
                    <a:spcPts val="0"/>
                  </a:spcBef>
                  <a:spcAft>
                    <a:spcPts val="0"/>
                  </a:spcAft>
                  <a:buClr>
                    <a:srgbClr val="009BDE"/>
                  </a:buClr>
                  <a:buSzPct val="150000"/>
                  <a:buFont typeface="Symbol" panose="05050102010706020507" pitchFamily="18" charset="2"/>
                  <a:buChar char="·"/>
                  <a:tabLst/>
                  <a:defRPr/>
                </a:pPr>
                <a:r>
                  <a:rPr kumimoji="0" lang="en-US" sz="700" b="0" i="0" u="none" strike="noStrike" kern="1200" cap="none" spc="0" normalizeH="0" baseline="0" noProof="0" dirty="0">
                    <a:ln>
                      <a:noFill/>
                    </a:ln>
                    <a:solidFill>
                      <a:srgbClr val="444445"/>
                    </a:solidFill>
                    <a:effectLst/>
                    <a:uLnTx/>
                    <a:uFillTx/>
                    <a:latin typeface="Metropolis" panose="00000500000000000000" pitchFamily="50" charset="0"/>
                    <a:ea typeface="+mn-ea"/>
                    <a:cs typeface="Metropolis" panose="020B0604020202020204" charset="0"/>
                    <a:sym typeface="Arial"/>
                  </a:rPr>
                  <a:t>Workforce Augmentation</a:t>
                </a:r>
              </a:p>
              <a:p>
                <a:pPr marL="112713" marR="0" lvl="0" indent="-112713" algn="l" defTabSz="457200" rtl="0" eaLnBrk="1" fontAlgn="auto" latinLnBrk="0" hangingPunct="1">
                  <a:lnSpc>
                    <a:spcPct val="100000"/>
                  </a:lnSpc>
                  <a:spcBef>
                    <a:spcPts val="0"/>
                  </a:spcBef>
                  <a:spcAft>
                    <a:spcPts val="0"/>
                  </a:spcAft>
                  <a:buClr>
                    <a:srgbClr val="009BDE"/>
                  </a:buClr>
                  <a:buSzPct val="150000"/>
                  <a:buFont typeface="Symbol" panose="05050102010706020507" pitchFamily="18" charset="2"/>
                  <a:buChar char="·"/>
                  <a:tabLst/>
                  <a:defRPr/>
                </a:pPr>
                <a:r>
                  <a:rPr kumimoji="0" lang="en-US" sz="700" b="0" i="0" u="none" strike="noStrike" kern="1200" cap="none" spc="0" normalizeH="0" baseline="0" noProof="0" dirty="0">
                    <a:ln>
                      <a:noFill/>
                    </a:ln>
                    <a:solidFill>
                      <a:srgbClr val="444445"/>
                    </a:solidFill>
                    <a:effectLst/>
                    <a:uLnTx/>
                    <a:uFillTx/>
                    <a:latin typeface="Metropolis" panose="00000500000000000000" pitchFamily="50" charset="0"/>
                    <a:ea typeface="+mn-ea"/>
                    <a:cs typeface="Metropolis" panose="020B0604020202020204" charset="0"/>
                    <a:sym typeface="Arial"/>
                  </a:rPr>
                  <a:t>IT Transformation Consulting</a:t>
                </a:r>
              </a:p>
              <a:p>
                <a:pPr marL="112713" marR="0" lvl="0" indent="-112713" algn="l" defTabSz="457200" rtl="0" eaLnBrk="1" fontAlgn="auto" latinLnBrk="0" hangingPunct="1">
                  <a:lnSpc>
                    <a:spcPct val="100000"/>
                  </a:lnSpc>
                  <a:spcBef>
                    <a:spcPts val="0"/>
                  </a:spcBef>
                  <a:spcAft>
                    <a:spcPts val="0"/>
                  </a:spcAft>
                  <a:buClr>
                    <a:srgbClr val="009BDE"/>
                  </a:buClr>
                  <a:buSzPct val="150000"/>
                  <a:buFont typeface="Symbol" panose="05050102010706020507" pitchFamily="18" charset="2"/>
                  <a:buChar char="·"/>
                  <a:tabLst/>
                  <a:defRPr/>
                </a:pPr>
                <a:r>
                  <a:rPr kumimoji="0" lang="en-US" sz="700" b="0" i="0" u="none" strike="noStrike" kern="1200" cap="none" spc="0" normalizeH="0" baseline="0" noProof="0" dirty="0">
                    <a:ln>
                      <a:noFill/>
                    </a:ln>
                    <a:solidFill>
                      <a:srgbClr val="444445"/>
                    </a:solidFill>
                    <a:effectLst/>
                    <a:uLnTx/>
                    <a:uFillTx/>
                    <a:latin typeface="Metropolis" panose="00000500000000000000" pitchFamily="50" charset="0"/>
                    <a:ea typeface="+mn-ea"/>
                    <a:cs typeface="Metropolis" panose="020B0604020202020204" charset="0"/>
                    <a:sym typeface="Arial"/>
                  </a:rPr>
                  <a:t>Strategic Advisory Services</a:t>
                </a:r>
              </a:p>
              <a:p>
                <a:pPr marL="112713" marR="0" lvl="0" indent="-112713" algn="l" defTabSz="457200" rtl="0" eaLnBrk="1" fontAlgn="auto" latinLnBrk="0" hangingPunct="1">
                  <a:lnSpc>
                    <a:spcPct val="100000"/>
                  </a:lnSpc>
                  <a:spcBef>
                    <a:spcPts val="0"/>
                  </a:spcBef>
                  <a:spcAft>
                    <a:spcPts val="0"/>
                  </a:spcAft>
                  <a:buClr>
                    <a:srgbClr val="009BDE"/>
                  </a:buClr>
                  <a:buSzPct val="150000"/>
                  <a:buFont typeface="Symbol" panose="05050102010706020507" pitchFamily="18" charset="2"/>
                  <a:buChar char="·"/>
                  <a:tabLst/>
                  <a:defRPr/>
                </a:pPr>
                <a:r>
                  <a:rPr kumimoji="0" lang="en-US" sz="700" b="0" i="0" u="none" strike="noStrike" kern="1200" cap="none" spc="0" normalizeH="0" baseline="0" noProof="0" dirty="0">
                    <a:ln>
                      <a:noFill/>
                    </a:ln>
                    <a:solidFill>
                      <a:srgbClr val="444445"/>
                    </a:solidFill>
                    <a:effectLst/>
                    <a:uLnTx/>
                    <a:uFillTx/>
                    <a:latin typeface="Metropolis" panose="00000500000000000000" pitchFamily="50" charset="0"/>
                    <a:ea typeface="+mn-ea"/>
                    <a:cs typeface="Metropolis" panose="020B0604020202020204" charset="0"/>
                    <a:sym typeface="Arial"/>
                  </a:rPr>
                  <a:t>Hospital RCM Optimization</a:t>
                </a:r>
              </a:p>
              <a:p>
                <a:pPr marL="112713" marR="0" lvl="0" indent="-112713" algn="l" defTabSz="457200" rtl="0" eaLnBrk="1" fontAlgn="auto" latinLnBrk="0" hangingPunct="1">
                  <a:lnSpc>
                    <a:spcPct val="100000"/>
                  </a:lnSpc>
                  <a:spcBef>
                    <a:spcPts val="0"/>
                  </a:spcBef>
                  <a:spcAft>
                    <a:spcPts val="0"/>
                  </a:spcAft>
                  <a:buClr>
                    <a:srgbClr val="009BDE"/>
                  </a:buClr>
                  <a:buSzPct val="150000"/>
                  <a:buFont typeface="Symbol" panose="05050102010706020507" pitchFamily="18" charset="2"/>
                  <a:buChar char="·"/>
                  <a:tabLst/>
                  <a:defRPr/>
                </a:pPr>
                <a:r>
                  <a:rPr kumimoji="0" lang="en-US" sz="700" b="0" i="0" u="none" strike="noStrike" kern="1200" cap="none" spc="0" normalizeH="0" baseline="0" noProof="0" dirty="0">
                    <a:ln>
                      <a:noFill/>
                    </a:ln>
                    <a:solidFill>
                      <a:srgbClr val="444445"/>
                    </a:solidFill>
                    <a:effectLst/>
                    <a:uLnTx/>
                    <a:uFillTx/>
                    <a:latin typeface="Metropolis" panose="00000500000000000000" pitchFamily="50" charset="0"/>
                    <a:ea typeface="+mn-ea"/>
                    <a:cs typeface="Metropolis" panose="020B0604020202020204" charset="0"/>
                    <a:sym typeface="Arial"/>
                  </a:rPr>
                  <a:t>Activation as a Service</a:t>
                </a:r>
              </a:p>
            </p:txBody>
          </p:sp>
        </p:grpSp>
      </p:grpSp>
      <p:grpSp>
        <p:nvGrpSpPr>
          <p:cNvPr id="11" name="Group 10">
            <a:extLst>
              <a:ext uri="{FF2B5EF4-FFF2-40B4-BE49-F238E27FC236}">
                <a16:creationId xmlns:a16="http://schemas.microsoft.com/office/drawing/2014/main" id="{95DF677F-ED4D-6195-60FA-F02DB5324123}"/>
              </a:ext>
            </a:extLst>
          </p:cNvPr>
          <p:cNvGrpSpPr/>
          <p:nvPr/>
        </p:nvGrpSpPr>
        <p:grpSpPr>
          <a:xfrm>
            <a:off x="3827875" y="2457894"/>
            <a:ext cx="1488248" cy="1095735"/>
            <a:chOff x="4118836" y="1714538"/>
            <a:chExt cx="1488248" cy="1095735"/>
          </a:xfrm>
        </p:grpSpPr>
        <p:grpSp>
          <p:nvGrpSpPr>
            <p:cNvPr id="42" name="Group 41">
              <a:extLst>
                <a:ext uri="{FF2B5EF4-FFF2-40B4-BE49-F238E27FC236}">
                  <a16:creationId xmlns:a16="http://schemas.microsoft.com/office/drawing/2014/main" id="{C67408BF-A385-76E9-902B-B3F2037213B0}"/>
                </a:ext>
              </a:extLst>
            </p:cNvPr>
            <p:cNvGrpSpPr/>
            <p:nvPr/>
          </p:nvGrpSpPr>
          <p:grpSpPr>
            <a:xfrm>
              <a:off x="4118836" y="1714538"/>
              <a:ext cx="1488248" cy="675626"/>
              <a:chOff x="2034397" y="3580075"/>
              <a:chExt cx="1488248" cy="675626"/>
            </a:xfrm>
          </p:grpSpPr>
          <p:pic>
            <p:nvPicPr>
              <p:cNvPr id="6" name="Picture 5" descr="Icon&#10;&#10;Description automatically generated">
                <a:extLst>
                  <a:ext uri="{FF2B5EF4-FFF2-40B4-BE49-F238E27FC236}">
                    <a16:creationId xmlns:a16="http://schemas.microsoft.com/office/drawing/2014/main" id="{1F3F6FB8-CFF2-4974-DC40-869DC83490D4}"/>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contrast="-20000"/>
                        </a14:imgEffect>
                      </a14:imgLayer>
                    </a14:imgProps>
                  </a:ext>
                </a:extLst>
              </a:blip>
              <a:stretch>
                <a:fillRect/>
              </a:stretch>
            </p:blipFill>
            <p:spPr>
              <a:xfrm>
                <a:off x="2632217" y="3580075"/>
                <a:ext cx="292608" cy="292608"/>
              </a:xfrm>
              <a:prstGeom prst="rect">
                <a:avLst/>
              </a:prstGeom>
              <a:ln>
                <a:noFill/>
              </a:ln>
            </p:spPr>
          </p:pic>
          <p:sp>
            <p:nvSpPr>
              <p:cNvPr id="40" name="Rectangle: Rounded Corners 39">
                <a:extLst>
                  <a:ext uri="{FF2B5EF4-FFF2-40B4-BE49-F238E27FC236}">
                    <a16:creationId xmlns:a16="http://schemas.microsoft.com/office/drawing/2014/main" id="{68FEC5E2-51BD-CC8F-128B-9195472322C6}"/>
                  </a:ext>
                </a:extLst>
              </p:cNvPr>
              <p:cNvSpPr/>
              <p:nvPr/>
            </p:nvSpPr>
            <p:spPr>
              <a:xfrm>
                <a:off x="2034397" y="3899581"/>
                <a:ext cx="1488248" cy="356120"/>
              </a:xfrm>
              <a:prstGeom prst="roundRect">
                <a:avLst>
                  <a:gd name="adj" fmla="val 24568"/>
                </a:avLst>
              </a:prstGeom>
              <a:no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800" i="0" u="none" strike="noStrike" kern="1200" cap="none" spc="0" normalizeH="0" baseline="0" noProof="0" dirty="0">
                    <a:ln>
                      <a:noFill/>
                    </a:ln>
                    <a:solidFill>
                      <a:srgbClr val="444445"/>
                    </a:solidFill>
                    <a:effectLst/>
                    <a:uLnTx/>
                    <a:uFillTx/>
                    <a:latin typeface="Metropolis Extra Bold" panose="00000900000000000000" pitchFamily="50" charset="0"/>
                    <a:cs typeface="Metropolis" panose="020B0604020202020204" charset="0"/>
                    <a:sym typeface="Arial"/>
                  </a:rPr>
                  <a:t>DIGITAL HEALTH</a:t>
                </a:r>
              </a:p>
            </p:txBody>
          </p:sp>
        </p:grpSp>
        <p:sp>
          <p:nvSpPr>
            <p:cNvPr id="103" name="Rectangle 102">
              <a:extLst>
                <a:ext uri="{FF2B5EF4-FFF2-40B4-BE49-F238E27FC236}">
                  <a16:creationId xmlns:a16="http://schemas.microsoft.com/office/drawing/2014/main" id="{C9FDE3D1-DB1F-1AB1-A559-B47AD58B3BEB}"/>
                </a:ext>
              </a:extLst>
            </p:cNvPr>
            <p:cNvSpPr/>
            <p:nvPr/>
          </p:nvSpPr>
          <p:spPr>
            <a:xfrm>
              <a:off x="4181607" y="2394775"/>
              <a:ext cx="1362706" cy="415498"/>
            </a:xfrm>
            <a:prstGeom prst="rect">
              <a:avLst/>
            </a:prstGeom>
            <a:noFill/>
            <a:ln>
              <a:noFill/>
            </a:ln>
          </p:spPr>
          <p:txBody>
            <a:bodyPr wrap="square" rIns="0">
              <a:spAutoFit/>
            </a:bodyPr>
            <a:lstStyle/>
            <a:p>
              <a:pPr marL="112713" marR="0" lvl="0" indent="-112713" algn="l" defTabSz="457200" rtl="0" eaLnBrk="1" fontAlgn="auto" latinLnBrk="0" hangingPunct="1">
                <a:lnSpc>
                  <a:spcPct val="100000"/>
                </a:lnSpc>
                <a:spcBef>
                  <a:spcPts val="0"/>
                </a:spcBef>
                <a:spcAft>
                  <a:spcPts val="0"/>
                </a:spcAft>
                <a:buClr>
                  <a:srgbClr val="009BDE"/>
                </a:buClr>
                <a:buSzPct val="150000"/>
                <a:buFont typeface="Symbol" panose="05050102010706020507" pitchFamily="18" charset="2"/>
                <a:buChar char="·"/>
                <a:tabLst/>
                <a:defRPr/>
              </a:pPr>
              <a:r>
                <a:rPr kumimoji="0" lang="en-US" sz="700" b="0" i="0" u="none" strike="noStrike" kern="1200" cap="none" spc="0" normalizeH="0" baseline="0" noProof="0" dirty="0">
                  <a:ln>
                    <a:noFill/>
                  </a:ln>
                  <a:solidFill>
                    <a:srgbClr val="444445"/>
                  </a:solidFill>
                  <a:effectLst/>
                  <a:uLnTx/>
                  <a:uFillTx/>
                  <a:latin typeface="Metropolis" panose="00000500000000000000" pitchFamily="50" charset="0"/>
                  <a:ea typeface="+mn-ea"/>
                  <a:cs typeface="Metropolis" panose="020B0604020202020204" charset="0"/>
                  <a:sym typeface="Arial"/>
                </a:rPr>
                <a:t>Chronic Care Management</a:t>
              </a:r>
            </a:p>
            <a:p>
              <a:pPr marL="112713" marR="0" lvl="0" indent="-112713" algn="l" defTabSz="457200" rtl="0" eaLnBrk="1" fontAlgn="auto" latinLnBrk="0" hangingPunct="1">
                <a:lnSpc>
                  <a:spcPct val="100000"/>
                </a:lnSpc>
                <a:spcBef>
                  <a:spcPts val="0"/>
                </a:spcBef>
                <a:spcAft>
                  <a:spcPts val="0"/>
                </a:spcAft>
                <a:buClr>
                  <a:srgbClr val="009BDE"/>
                </a:buClr>
                <a:buSzPct val="150000"/>
                <a:buFont typeface="Symbol" panose="05050102010706020507" pitchFamily="18" charset="2"/>
                <a:buChar char="·"/>
                <a:tabLst/>
                <a:defRPr/>
              </a:pPr>
              <a:r>
                <a:rPr kumimoji="0" lang="en-US" sz="700" b="0" i="0" u="none" strike="noStrike" kern="1200" cap="none" spc="0" normalizeH="0" baseline="0" noProof="0" dirty="0">
                  <a:ln>
                    <a:noFill/>
                  </a:ln>
                  <a:solidFill>
                    <a:srgbClr val="444445"/>
                  </a:solidFill>
                  <a:effectLst/>
                  <a:uLnTx/>
                  <a:uFillTx/>
                  <a:latin typeface="Metropolis" panose="00000500000000000000" pitchFamily="50" charset="0"/>
                  <a:ea typeface="+mn-ea"/>
                  <a:cs typeface="Metropolis" panose="020B0604020202020204" charset="0"/>
                  <a:sym typeface="Arial"/>
                </a:rPr>
                <a:t>Remote Patient Monitoring</a:t>
              </a:r>
            </a:p>
            <a:p>
              <a:pPr marL="112713" marR="0" lvl="0" indent="-112713" algn="l" defTabSz="457200" rtl="0" eaLnBrk="1" fontAlgn="auto" latinLnBrk="0" hangingPunct="1">
                <a:lnSpc>
                  <a:spcPct val="100000"/>
                </a:lnSpc>
                <a:spcBef>
                  <a:spcPts val="0"/>
                </a:spcBef>
                <a:spcAft>
                  <a:spcPts val="0"/>
                </a:spcAft>
                <a:buClr>
                  <a:srgbClr val="009BDE"/>
                </a:buClr>
                <a:buSzPct val="150000"/>
                <a:buFont typeface="Symbol" panose="05050102010706020507" pitchFamily="18" charset="2"/>
                <a:buChar char="·"/>
                <a:tabLst/>
                <a:defRPr/>
              </a:pPr>
              <a:r>
                <a:rPr kumimoji="0" lang="en-US" sz="700" b="0" i="0" u="none" strike="noStrike" kern="1200" cap="none" spc="0" normalizeH="0" baseline="0" noProof="0" dirty="0">
                  <a:ln>
                    <a:noFill/>
                  </a:ln>
                  <a:solidFill>
                    <a:srgbClr val="444445"/>
                  </a:solidFill>
                  <a:effectLst/>
                  <a:uLnTx/>
                  <a:uFillTx/>
                  <a:latin typeface="Metropolis" panose="00000500000000000000" pitchFamily="50" charset="0"/>
                  <a:ea typeface="+mn-ea"/>
                  <a:cs typeface="Metropolis" panose="020B0604020202020204" charset="0"/>
                  <a:sym typeface="Arial"/>
                </a:rPr>
                <a:t>Telemedicine Solutions</a:t>
              </a:r>
            </a:p>
          </p:txBody>
        </p:sp>
      </p:grpSp>
    </p:spTree>
    <p:extLst>
      <p:ext uri="{BB962C8B-B14F-4D97-AF65-F5344CB8AC3E}">
        <p14:creationId xmlns:p14="http://schemas.microsoft.com/office/powerpoint/2010/main" val="3995262210"/>
      </p:ext>
    </p:extLst>
  </p:cSld>
  <p:clrMapOvr>
    <a:masterClrMapping/>
  </p:clrMapOvr>
  <p:transition spd="med">
    <p:pull/>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22F6C1F9-A6B7-44C7-245A-10388D2B4DC3}"/>
              </a:ext>
            </a:extLst>
          </p:cNvPr>
          <p:cNvGrpSpPr/>
          <p:nvPr/>
        </p:nvGrpSpPr>
        <p:grpSpPr>
          <a:xfrm>
            <a:off x="7146587" y="2453062"/>
            <a:ext cx="1584055" cy="1311400"/>
            <a:chOff x="7146587" y="2453062"/>
            <a:chExt cx="1584055" cy="1311400"/>
          </a:xfrm>
        </p:grpSpPr>
        <p:pic>
          <p:nvPicPr>
            <p:cNvPr id="18" name="Picture 19">
              <a:extLst>
                <a:ext uri="{FF2B5EF4-FFF2-40B4-BE49-F238E27FC236}">
                  <a16:creationId xmlns:a16="http://schemas.microsoft.com/office/drawing/2014/main" id="{EF89A63B-0F43-0967-B4CE-5BBC1AB2172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720229" y="2453062"/>
              <a:ext cx="245550" cy="283464"/>
            </a:xfrm>
            <a:prstGeom prst="rect">
              <a:avLst/>
            </a:prstGeom>
          </p:spPr>
        </p:pic>
        <p:grpSp>
          <p:nvGrpSpPr>
            <p:cNvPr id="13" name="Group 12">
              <a:extLst>
                <a:ext uri="{FF2B5EF4-FFF2-40B4-BE49-F238E27FC236}">
                  <a16:creationId xmlns:a16="http://schemas.microsoft.com/office/drawing/2014/main" id="{6EC391D7-DFFF-5E33-C31F-783828785DFD}"/>
                </a:ext>
              </a:extLst>
            </p:cNvPr>
            <p:cNvGrpSpPr/>
            <p:nvPr/>
          </p:nvGrpSpPr>
          <p:grpSpPr>
            <a:xfrm>
              <a:off x="7146587" y="2776158"/>
              <a:ext cx="1584055" cy="988304"/>
              <a:chOff x="4117195" y="2042923"/>
              <a:chExt cx="1584055" cy="988304"/>
            </a:xfrm>
          </p:grpSpPr>
          <p:sp>
            <p:nvSpPr>
              <p:cNvPr id="22" name="Rectangle: Rounded Corners 21">
                <a:extLst>
                  <a:ext uri="{FF2B5EF4-FFF2-40B4-BE49-F238E27FC236}">
                    <a16:creationId xmlns:a16="http://schemas.microsoft.com/office/drawing/2014/main" id="{FBC76705-4967-004D-0A17-2BB8ECF253AF}"/>
                  </a:ext>
                </a:extLst>
              </p:cNvPr>
              <p:cNvSpPr/>
              <p:nvPr/>
            </p:nvSpPr>
            <p:spPr>
              <a:xfrm>
                <a:off x="4117195" y="2042923"/>
                <a:ext cx="1488248" cy="356120"/>
              </a:xfrm>
              <a:prstGeom prst="roundRect">
                <a:avLst>
                  <a:gd name="adj" fmla="val 24568"/>
                </a:avLst>
              </a:prstGeom>
              <a:no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800" i="0" u="none" strike="noStrike" kern="1200" cap="none" spc="0" normalizeH="0" baseline="0" noProof="0" dirty="0">
                    <a:ln>
                      <a:noFill/>
                    </a:ln>
                    <a:solidFill>
                      <a:srgbClr val="444445"/>
                    </a:solidFill>
                    <a:effectLst/>
                    <a:uLnTx/>
                    <a:uFillTx/>
                    <a:latin typeface="Metropolis Extra Bold" panose="00000900000000000000" pitchFamily="50" charset="0"/>
                    <a:cs typeface="Metropolis" panose="020B0604020202020204" charset="0"/>
                    <a:sym typeface="Arial"/>
                  </a:rPr>
                  <a:t>ADDITIONAL PROVIDER SERVICES</a:t>
                </a:r>
              </a:p>
            </p:txBody>
          </p:sp>
          <p:sp>
            <p:nvSpPr>
              <p:cNvPr id="23" name="Rectangle 22">
                <a:extLst>
                  <a:ext uri="{FF2B5EF4-FFF2-40B4-BE49-F238E27FC236}">
                    <a16:creationId xmlns:a16="http://schemas.microsoft.com/office/drawing/2014/main" id="{9697D532-143F-E6C1-19F8-02A150A5497F}"/>
                  </a:ext>
                </a:extLst>
              </p:cNvPr>
              <p:cNvSpPr/>
              <p:nvPr/>
            </p:nvSpPr>
            <p:spPr>
              <a:xfrm>
                <a:off x="4138197" y="2400285"/>
                <a:ext cx="1563053" cy="630942"/>
              </a:xfrm>
              <a:prstGeom prst="rect">
                <a:avLst/>
              </a:prstGeom>
              <a:noFill/>
              <a:ln>
                <a:noFill/>
              </a:ln>
            </p:spPr>
            <p:txBody>
              <a:bodyPr wrap="square" rIns="0">
                <a:spAutoFit/>
              </a:bodyPr>
              <a:lstStyle/>
              <a:p>
                <a:pPr marL="112713" marR="0" lvl="0" indent="-112713" algn="l" defTabSz="457200" rtl="0" eaLnBrk="1" fontAlgn="auto" latinLnBrk="0" hangingPunct="1">
                  <a:lnSpc>
                    <a:spcPct val="100000"/>
                  </a:lnSpc>
                  <a:spcBef>
                    <a:spcPts val="0"/>
                  </a:spcBef>
                  <a:spcAft>
                    <a:spcPts val="0"/>
                  </a:spcAft>
                  <a:buClr>
                    <a:srgbClr val="009BDE"/>
                  </a:buClr>
                  <a:buSzPct val="150000"/>
                  <a:buFont typeface="Symbol" panose="05050102010706020507" pitchFamily="18" charset="2"/>
                  <a:buChar char="·"/>
                  <a:tabLst/>
                  <a:defRPr/>
                </a:pPr>
                <a:r>
                  <a:rPr kumimoji="0" lang="en-US" sz="700" b="0" i="0" u="none" strike="noStrike" kern="1200" cap="none" spc="0" normalizeH="0" baseline="0" noProof="0" dirty="0">
                    <a:ln>
                      <a:noFill/>
                    </a:ln>
                    <a:solidFill>
                      <a:srgbClr val="444445"/>
                    </a:solidFill>
                    <a:effectLst/>
                    <a:uLnTx/>
                    <a:uFillTx/>
                    <a:latin typeface="Metropolis" panose="00000500000000000000" pitchFamily="50" charset="0"/>
                    <a:ea typeface="+mn-ea"/>
                    <a:cs typeface="Metropolis" panose="020B0604020202020204" charset="0"/>
                    <a:sym typeface="Arial"/>
                  </a:rPr>
                  <a:t>Home Healthcare</a:t>
                </a:r>
              </a:p>
              <a:p>
                <a:pPr marL="112713" marR="0" lvl="0" indent="-112713" algn="l" defTabSz="457200" rtl="0" eaLnBrk="1" fontAlgn="auto" latinLnBrk="0" hangingPunct="1">
                  <a:lnSpc>
                    <a:spcPct val="100000"/>
                  </a:lnSpc>
                  <a:spcBef>
                    <a:spcPts val="0"/>
                  </a:spcBef>
                  <a:spcAft>
                    <a:spcPts val="0"/>
                  </a:spcAft>
                  <a:buClr>
                    <a:srgbClr val="009BDE"/>
                  </a:buClr>
                  <a:buSzPct val="150000"/>
                  <a:buFont typeface="Symbol" panose="05050102010706020507" pitchFamily="18" charset="2"/>
                  <a:buChar char="·"/>
                  <a:tabLst/>
                  <a:defRPr/>
                </a:pPr>
                <a:r>
                  <a:rPr kumimoji="0" lang="en-US" sz="700" b="0" i="0" u="none" strike="noStrike" kern="1200" cap="none" spc="0" normalizeH="0" baseline="0" noProof="0" dirty="0">
                    <a:ln>
                      <a:noFill/>
                    </a:ln>
                    <a:solidFill>
                      <a:srgbClr val="444445"/>
                    </a:solidFill>
                    <a:effectLst/>
                    <a:uLnTx/>
                    <a:uFillTx/>
                    <a:latin typeface="Metropolis" panose="00000500000000000000" pitchFamily="50" charset="0"/>
                    <a:ea typeface="+mn-ea"/>
                    <a:cs typeface="Metropolis" panose="020B0604020202020204" charset="0"/>
                    <a:sym typeface="Arial"/>
                  </a:rPr>
                  <a:t>Release of Information</a:t>
                </a:r>
              </a:p>
              <a:p>
                <a:pPr marL="112713" marR="0" lvl="0" indent="-112713" algn="l" defTabSz="457200" rtl="0" eaLnBrk="1" fontAlgn="auto" latinLnBrk="0" hangingPunct="1">
                  <a:lnSpc>
                    <a:spcPct val="100000"/>
                  </a:lnSpc>
                  <a:spcBef>
                    <a:spcPts val="0"/>
                  </a:spcBef>
                  <a:spcAft>
                    <a:spcPts val="0"/>
                  </a:spcAft>
                  <a:buClr>
                    <a:srgbClr val="009BDE"/>
                  </a:buClr>
                  <a:buSzPct val="150000"/>
                  <a:buFont typeface="Symbol" panose="05050102010706020507" pitchFamily="18" charset="2"/>
                  <a:buChar char="·"/>
                  <a:tabLst/>
                  <a:defRPr/>
                </a:pPr>
                <a:r>
                  <a:rPr kumimoji="0" lang="en-US" sz="700" b="0" i="0" u="none" strike="noStrike" kern="1200" cap="none" spc="0" normalizeH="0" baseline="0" noProof="0" dirty="0">
                    <a:ln>
                      <a:noFill/>
                    </a:ln>
                    <a:solidFill>
                      <a:srgbClr val="444445"/>
                    </a:solidFill>
                    <a:effectLst/>
                    <a:uLnTx/>
                    <a:uFillTx/>
                    <a:latin typeface="Metropolis" panose="00000500000000000000" pitchFamily="50" charset="0"/>
                    <a:ea typeface="+mn-ea"/>
                    <a:cs typeface="Metropolis" panose="020B0604020202020204" charset="0"/>
                    <a:sym typeface="Arial"/>
                  </a:rPr>
                  <a:t>Group Purchasing Organization</a:t>
                </a:r>
              </a:p>
              <a:p>
                <a:pPr marL="112713" marR="0" lvl="0" indent="-112713" algn="l" defTabSz="457200" rtl="0" eaLnBrk="1" fontAlgn="auto" latinLnBrk="0" hangingPunct="1">
                  <a:lnSpc>
                    <a:spcPct val="100000"/>
                  </a:lnSpc>
                  <a:spcBef>
                    <a:spcPts val="0"/>
                  </a:spcBef>
                  <a:spcAft>
                    <a:spcPts val="0"/>
                  </a:spcAft>
                  <a:buClr>
                    <a:srgbClr val="009BDE"/>
                  </a:buClr>
                  <a:buSzPct val="150000"/>
                  <a:buFont typeface="Symbol" panose="05050102010706020507" pitchFamily="18" charset="2"/>
                  <a:buChar char="·"/>
                  <a:tabLst/>
                  <a:defRPr/>
                </a:pPr>
                <a:r>
                  <a:rPr kumimoji="0" lang="en-US" sz="700" b="0" i="0" u="none" strike="noStrike" kern="1200" cap="none" spc="0" normalizeH="0" baseline="0" noProof="0" dirty="0">
                    <a:ln>
                      <a:noFill/>
                    </a:ln>
                    <a:solidFill>
                      <a:srgbClr val="444445"/>
                    </a:solidFill>
                    <a:effectLst/>
                    <a:uLnTx/>
                    <a:uFillTx/>
                    <a:latin typeface="Metropolis" panose="00000500000000000000" pitchFamily="50" charset="0"/>
                    <a:ea typeface="+mn-ea"/>
                    <a:cs typeface="Metropolis" panose="020B0604020202020204" charset="0"/>
                    <a:sym typeface="Arial"/>
                  </a:rPr>
                  <a:t>Professional Services</a:t>
                </a:r>
              </a:p>
              <a:p>
                <a:pPr marL="112713" marR="0" lvl="0" indent="-112713" algn="l" defTabSz="457200" rtl="0" eaLnBrk="1" fontAlgn="auto" latinLnBrk="0" hangingPunct="1">
                  <a:lnSpc>
                    <a:spcPct val="100000"/>
                  </a:lnSpc>
                  <a:spcBef>
                    <a:spcPts val="0"/>
                  </a:spcBef>
                  <a:spcAft>
                    <a:spcPts val="0"/>
                  </a:spcAft>
                  <a:buClr>
                    <a:srgbClr val="009BDE"/>
                  </a:buClr>
                  <a:buSzPct val="150000"/>
                  <a:buFont typeface="Symbol" panose="05050102010706020507" pitchFamily="18" charset="2"/>
                  <a:buChar char="·"/>
                  <a:tabLst/>
                  <a:defRPr/>
                </a:pPr>
                <a:r>
                  <a:rPr kumimoji="0" lang="en-US" sz="700" b="0" i="0" u="none" strike="noStrike" kern="1200" cap="none" spc="0" normalizeH="0" baseline="0" noProof="0" dirty="0">
                    <a:ln>
                      <a:noFill/>
                    </a:ln>
                    <a:solidFill>
                      <a:srgbClr val="444445"/>
                    </a:solidFill>
                    <a:effectLst/>
                    <a:uLnTx/>
                    <a:uFillTx/>
                    <a:latin typeface="Metropolis" panose="00000500000000000000" pitchFamily="50" charset="0"/>
                    <a:ea typeface="+mn-ea"/>
                    <a:cs typeface="Metropolis" panose="020B0604020202020204" charset="0"/>
                    <a:sym typeface="Arial"/>
                  </a:rPr>
                  <a:t>Print Fulfillment</a:t>
                </a:r>
              </a:p>
            </p:txBody>
          </p:sp>
        </p:grpSp>
      </p:grpSp>
      <p:sp>
        <p:nvSpPr>
          <p:cNvPr id="2" name="Slide Number Placeholder 1">
            <a:extLst>
              <a:ext uri="{FF2B5EF4-FFF2-40B4-BE49-F238E27FC236}">
                <a16:creationId xmlns:a16="http://schemas.microsoft.com/office/drawing/2014/main" id="{CDACEAAF-2BDB-C66D-D2A7-27E6D75D951A}"/>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AD7BA39-CD1C-4FBC-AA7C-BA7CC4082953}" type="slidenum">
              <a:rPr kumimoji="0" lang="en-US" b="0" i="0" u="none" strike="noStrike" kern="0" cap="none" spc="0" normalizeH="0" baseline="0" noProof="0" smtClean="0">
                <a:ln>
                  <a:noFill/>
                </a:ln>
                <a:solidFill>
                  <a:srgbClr val="444445">
                    <a:tint val="75000"/>
                  </a:srgbClr>
                </a:solidFill>
                <a:effectLst/>
                <a:uLnTx/>
                <a:uFillTx/>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lang="en-US" b="0" i="0" u="none" strike="noStrike" kern="0" cap="none" spc="0" normalizeH="0" baseline="0" noProof="0" dirty="0">
              <a:ln>
                <a:noFill/>
              </a:ln>
              <a:solidFill>
                <a:srgbClr val="444445">
                  <a:tint val="75000"/>
                </a:srgbClr>
              </a:solidFill>
              <a:effectLst/>
              <a:uLnTx/>
              <a:uFillTx/>
              <a:sym typeface="Arial"/>
            </a:endParaRPr>
          </a:p>
        </p:txBody>
      </p:sp>
      <p:sp>
        <p:nvSpPr>
          <p:cNvPr id="3" name="Title 2">
            <a:extLst>
              <a:ext uri="{FF2B5EF4-FFF2-40B4-BE49-F238E27FC236}">
                <a16:creationId xmlns:a16="http://schemas.microsoft.com/office/drawing/2014/main" id="{F5805F8E-62F2-5E3F-E5C3-C0EB008AC4DA}"/>
              </a:ext>
            </a:extLst>
          </p:cNvPr>
          <p:cNvSpPr>
            <a:spLocks noGrp="1"/>
          </p:cNvSpPr>
          <p:nvPr>
            <p:ph type="title"/>
          </p:nvPr>
        </p:nvSpPr>
        <p:spPr/>
        <p:txBody>
          <a:bodyPr/>
          <a:lstStyle/>
          <a:p>
            <a:r>
              <a:rPr lang="en-US" dirty="0"/>
              <a:t>CareCloud’s Robust End-to-End Solutions</a:t>
            </a:r>
          </a:p>
        </p:txBody>
      </p:sp>
      <p:grpSp>
        <p:nvGrpSpPr>
          <p:cNvPr id="4" name="Group 3">
            <a:extLst>
              <a:ext uri="{FF2B5EF4-FFF2-40B4-BE49-F238E27FC236}">
                <a16:creationId xmlns:a16="http://schemas.microsoft.com/office/drawing/2014/main" id="{76F3D28A-6ED9-F017-1AA9-CEAFA4A85DEA}"/>
              </a:ext>
            </a:extLst>
          </p:cNvPr>
          <p:cNvGrpSpPr/>
          <p:nvPr/>
        </p:nvGrpSpPr>
        <p:grpSpPr>
          <a:xfrm>
            <a:off x="455137" y="2467038"/>
            <a:ext cx="1536265" cy="1306224"/>
            <a:chOff x="623610" y="1717519"/>
            <a:chExt cx="1536265" cy="1306224"/>
          </a:xfrm>
        </p:grpSpPr>
        <p:sp>
          <p:nvSpPr>
            <p:cNvPr id="67" name="Rectangle 66">
              <a:extLst>
                <a:ext uri="{FF2B5EF4-FFF2-40B4-BE49-F238E27FC236}">
                  <a16:creationId xmlns:a16="http://schemas.microsoft.com/office/drawing/2014/main" id="{E70E6137-8447-580A-34D3-B339CDFB13CD}"/>
                </a:ext>
              </a:extLst>
            </p:cNvPr>
            <p:cNvSpPr/>
            <p:nvPr/>
          </p:nvSpPr>
          <p:spPr>
            <a:xfrm>
              <a:off x="671627" y="2392801"/>
              <a:ext cx="1488248" cy="630942"/>
            </a:xfrm>
            <a:prstGeom prst="rect">
              <a:avLst/>
            </a:prstGeom>
            <a:noFill/>
            <a:ln>
              <a:noFill/>
            </a:ln>
          </p:spPr>
          <p:txBody>
            <a:bodyPr wrap="square" rIns="0">
              <a:spAutoFit/>
            </a:bodyPr>
            <a:lstStyle/>
            <a:p>
              <a:pPr marL="112713" marR="0" lvl="0" indent="-112713" algn="l" defTabSz="457200" rtl="0" eaLnBrk="1" fontAlgn="auto" latinLnBrk="0" hangingPunct="1">
                <a:lnSpc>
                  <a:spcPct val="100000"/>
                </a:lnSpc>
                <a:spcBef>
                  <a:spcPts val="0"/>
                </a:spcBef>
                <a:spcAft>
                  <a:spcPts val="0"/>
                </a:spcAft>
                <a:buClr>
                  <a:srgbClr val="009BDE"/>
                </a:buClr>
                <a:buSzPct val="150000"/>
                <a:buFont typeface="Symbol" panose="05050102010706020507" pitchFamily="18" charset="2"/>
                <a:buChar char=""/>
                <a:tabLst/>
                <a:defRPr/>
              </a:pPr>
              <a:r>
                <a:rPr kumimoji="0" lang="en-US" sz="700" b="0" i="0" u="none" strike="noStrike" kern="1200" cap="none" spc="0" normalizeH="0" baseline="0" noProof="0" dirty="0">
                  <a:ln>
                    <a:noFill/>
                  </a:ln>
                  <a:solidFill>
                    <a:srgbClr val="444445"/>
                  </a:solidFill>
                  <a:effectLst/>
                  <a:uLnTx/>
                  <a:uFillTx/>
                  <a:latin typeface="Metropolis" panose="00000500000000000000" pitchFamily="50" charset="0"/>
                  <a:ea typeface="+mn-ea"/>
                  <a:cs typeface="Metropolis" panose="020B0604020202020204" charset="0"/>
                  <a:sym typeface="Arial"/>
                </a:rPr>
                <a:t>Revenue Cycle Management</a:t>
              </a:r>
            </a:p>
            <a:p>
              <a:pPr marL="112713" marR="0" lvl="0" indent="-112713" algn="l" defTabSz="457200" rtl="0" eaLnBrk="1" fontAlgn="auto" latinLnBrk="0" hangingPunct="1">
                <a:lnSpc>
                  <a:spcPct val="100000"/>
                </a:lnSpc>
                <a:spcBef>
                  <a:spcPts val="0"/>
                </a:spcBef>
                <a:spcAft>
                  <a:spcPts val="0"/>
                </a:spcAft>
                <a:buClr>
                  <a:srgbClr val="009BDE"/>
                </a:buClr>
                <a:buSzPct val="150000"/>
                <a:buFont typeface="Symbol" panose="05050102010706020507" pitchFamily="18" charset="2"/>
                <a:buChar char=""/>
                <a:tabLst/>
                <a:defRPr/>
              </a:pPr>
              <a:r>
                <a:rPr kumimoji="0" lang="en-US" sz="700" b="0" i="0" u="none" strike="noStrike" kern="1200" cap="none" spc="0" normalizeH="0" baseline="0" noProof="0" dirty="0">
                  <a:ln>
                    <a:noFill/>
                  </a:ln>
                  <a:solidFill>
                    <a:srgbClr val="444445"/>
                  </a:solidFill>
                  <a:effectLst/>
                  <a:uLnTx/>
                  <a:uFillTx/>
                  <a:latin typeface="Metropolis" panose="00000500000000000000" pitchFamily="50" charset="0"/>
                  <a:ea typeface="+mn-ea"/>
                  <a:cs typeface="Metropolis" panose="020B0604020202020204" charset="0"/>
                  <a:sym typeface="Arial"/>
                </a:rPr>
                <a:t>Medical Coding</a:t>
              </a:r>
            </a:p>
            <a:p>
              <a:pPr marL="112713" marR="0" lvl="0" indent="-112713" algn="l" defTabSz="457200" rtl="0" eaLnBrk="1" fontAlgn="auto" latinLnBrk="0" hangingPunct="1">
                <a:lnSpc>
                  <a:spcPct val="100000"/>
                </a:lnSpc>
                <a:spcBef>
                  <a:spcPts val="0"/>
                </a:spcBef>
                <a:spcAft>
                  <a:spcPts val="0"/>
                </a:spcAft>
                <a:buClr>
                  <a:srgbClr val="009BDE"/>
                </a:buClr>
                <a:buSzPct val="150000"/>
                <a:buFont typeface="Symbol" panose="05050102010706020507" pitchFamily="18" charset="2"/>
                <a:buChar char=""/>
                <a:tabLst/>
                <a:defRPr/>
              </a:pPr>
              <a:r>
                <a:rPr kumimoji="0" lang="en-US" sz="700" b="0" i="0" u="none" strike="noStrike" kern="1200" cap="none" spc="0" normalizeH="0" baseline="0" noProof="0" dirty="0">
                  <a:ln>
                    <a:noFill/>
                  </a:ln>
                  <a:solidFill>
                    <a:srgbClr val="444445"/>
                  </a:solidFill>
                  <a:effectLst/>
                  <a:uLnTx/>
                  <a:uFillTx/>
                  <a:latin typeface="Metropolis" panose="00000500000000000000" pitchFamily="50" charset="0"/>
                  <a:ea typeface="+mn-ea"/>
                  <a:cs typeface="Metropolis" panose="020B0604020202020204" charset="0"/>
                  <a:sym typeface="Arial"/>
                </a:rPr>
                <a:t>Provider Credentialing</a:t>
              </a:r>
            </a:p>
            <a:p>
              <a:pPr marL="112713" marR="0" lvl="0" indent="-112713" algn="l" defTabSz="457200" rtl="0" eaLnBrk="1" fontAlgn="auto" latinLnBrk="0" hangingPunct="1">
                <a:lnSpc>
                  <a:spcPct val="100000"/>
                </a:lnSpc>
                <a:spcBef>
                  <a:spcPts val="0"/>
                </a:spcBef>
                <a:spcAft>
                  <a:spcPts val="0"/>
                </a:spcAft>
                <a:buClr>
                  <a:srgbClr val="009BDE"/>
                </a:buClr>
                <a:buSzPct val="150000"/>
                <a:buFont typeface="Symbol" panose="05050102010706020507" pitchFamily="18" charset="2"/>
                <a:buChar char=""/>
                <a:tabLst/>
                <a:defRPr/>
              </a:pPr>
              <a:r>
                <a:rPr kumimoji="0" lang="en-US" sz="700" b="0" i="0" u="none" strike="noStrike" kern="1200" cap="none" spc="0" normalizeH="0" baseline="0" noProof="0" dirty="0">
                  <a:ln>
                    <a:noFill/>
                  </a:ln>
                  <a:solidFill>
                    <a:srgbClr val="444445"/>
                  </a:solidFill>
                  <a:effectLst/>
                  <a:uLnTx/>
                  <a:uFillTx/>
                  <a:latin typeface="Metropolis" panose="00000500000000000000" pitchFamily="50" charset="0"/>
                  <a:ea typeface="+mn-ea"/>
                  <a:cs typeface="Metropolis" panose="020B0604020202020204" charset="0"/>
                  <a:sym typeface="Arial"/>
                </a:rPr>
                <a:t>Robotic Process Automation</a:t>
              </a:r>
            </a:p>
            <a:p>
              <a:pPr marL="112713" marR="0" lvl="0" indent="-112713" algn="l" defTabSz="457200" rtl="0" eaLnBrk="1" fontAlgn="auto" latinLnBrk="0" hangingPunct="1">
                <a:lnSpc>
                  <a:spcPct val="100000"/>
                </a:lnSpc>
                <a:spcBef>
                  <a:spcPts val="0"/>
                </a:spcBef>
                <a:spcAft>
                  <a:spcPts val="0"/>
                </a:spcAft>
                <a:buClr>
                  <a:srgbClr val="009BDE"/>
                </a:buClr>
                <a:buSzPct val="150000"/>
                <a:buFont typeface="Symbol" panose="05050102010706020507" pitchFamily="18" charset="2"/>
                <a:buChar char=""/>
                <a:tabLst/>
                <a:defRPr/>
              </a:pPr>
              <a:r>
                <a:rPr kumimoji="0" lang="en-US" sz="700" b="0" i="0" u="none" strike="noStrike" kern="1200" cap="none" spc="0" normalizeH="0" baseline="0" noProof="0" dirty="0">
                  <a:ln>
                    <a:noFill/>
                  </a:ln>
                  <a:solidFill>
                    <a:srgbClr val="444445"/>
                  </a:solidFill>
                  <a:effectLst/>
                  <a:uLnTx/>
                  <a:uFillTx/>
                  <a:latin typeface="Metropolis" panose="00000500000000000000" pitchFamily="50" charset="0"/>
                  <a:ea typeface="+mn-ea"/>
                  <a:cs typeface="Metropolis" panose="020B0604020202020204" charset="0"/>
                  <a:sym typeface="Arial"/>
                </a:rPr>
                <a:t>Interoperability</a:t>
              </a:r>
            </a:p>
          </p:txBody>
        </p:sp>
        <p:grpSp>
          <p:nvGrpSpPr>
            <p:cNvPr id="44" name="Group 43">
              <a:extLst>
                <a:ext uri="{FF2B5EF4-FFF2-40B4-BE49-F238E27FC236}">
                  <a16:creationId xmlns:a16="http://schemas.microsoft.com/office/drawing/2014/main" id="{1EAE33BD-DB9E-5DBF-6122-8751CE1B759D}"/>
                </a:ext>
              </a:extLst>
            </p:cNvPr>
            <p:cNvGrpSpPr/>
            <p:nvPr/>
          </p:nvGrpSpPr>
          <p:grpSpPr>
            <a:xfrm>
              <a:off x="623610" y="1717519"/>
              <a:ext cx="1488248" cy="662962"/>
              <a:chOff x="1569122" y="1420117"/>
              <a:chExt cx="1488248" cy="662962"/>
            </a:xfrm>
          </p:grpSpPr>
          <p:pic>
            <p:nvPicPr>
              <p:cNvPr id="10" name="Picture 9" descr="Icon&#10;&#10;Description automatically generated">
                <a:extLst>
                  <a:ext uri="{FF2B5EF4-FFF2-40B4-BE49-F238E27FC236}">
                    <a16:creationId xmlns:a16="http://schemas.microsoft.com/office/drawing/2014/main" id="{C9ACEBAC-0F60-DECE-33B1-002124C6FA6F}"/>
                  </a:ext>
                </a:extLst>
              </p:cNvPr>
              <p:cNvPicPr>
                <a:picLocks noChangeAspect="1"/>
              </p:cNvPicPr>
              <p:nvPr/>
            </p:nvPicPr>
            <p:blipFill>
              <a:blip r:embed="rId5"/>
              <a:stretch>
                <a:fillRect/>
              </a:stretch>
            </p:blipFill>
            <p:spPr>
              <a:xfrm>
                <a:off x="2131812" y="1420117"/>
                <a:ext cx="362867" cy="274320"/>
              </a:xfrm>
              <a:prstGeom prst="rect">
                <a:avLst/>
              </a:prstGeom>
            </p:spPr>
          </p:pic>
          <p:sp>
            <p:nvSpPr>
              <p:cNvPr id="34" name="Rectangle: Rounded Corners 33">
                <a:extLst>
                  <a:ext uri="{FF2B5EF4-FFF2-40B4-BE49-F238E27FC236}">
                    <a16:creationId xmlns:a16="http://schemas.microsoft.com/office/drawing/2014/main" id="{BC86F31F-B352-826E-FADD-E2D31566FF8B}"/>
                  </a:ext>
                </a:extLst>
              </p:cNvPr>
              <p:cNvSpPr/>
              <p:nvPr/>
            </p:nvSpPr>
            <p:spPr>
              <a:xfrm>
                <a:off x="1569122" y="1726959"/>
                <a:ext cx="1488248" cy="356120"/>
              </a:xfrm>
              <a:prstGeom prst="roundRect">
                <a:avLst>
                  <a:gd name="adj" fmla="val 24568"/>
                </a:avLst>
              </a:prstGeom>
              <a:no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800" i="0" u="none" strike="noStrike" kern="1200" cap="none" spc="0" normalizeH="0" baseline="0" noProof="0" dirty="0">
                    <a:ln>
                      <a:noFill/>
                    </a:ln>
                    <a:solidFill>
                      <a:srgbClr val="444445"/>
                    </a:solidFill>
                    <a:effectLst/>
                    <a:uLnTx/>
                    <a:uFillTx/>
                    <a:latin typeface="Metropolis Extra Bold" panose="00000900000000000000" pitchFamily="50" charset="0"/>
                    <a:cs typeface="Metropolis" panose="020B0604020202020204" charset="0"/>
                    <a:sym typeface="Arial"/>
                  </a:rPr>
                  <a:t>TECHNOLOGY-ENABLED RCM</a:t>
                </a:r>
              </a:p>
            </p:txBody>
          </p:sp>
        </p:grpSp>
      </p:grpSp>
      <p:sp>
        <p:nvSpPr>
          <p:cNvPr id="66" name="TextBox 29">
            <a:extLst>
              <a:ext uri="{FF2B5EF4-FFF2-40B4-BE49-F238E27FC236}">
                <a16:creationId xmlns:a16="http://schemas.microsoft.com/office/drawing/2014/main" id="{65FA5E48-6F58-3C77-FEB7-93738373429F}"/>
              </a:ext>
            </a:extLst>
          </p:cNvPr>
          <p:cNvSpPr txBox="1"/>
          <p:nvPr/>
        </p:nvSpPr>
        <p:spPr>
          <a:xfrm>
            <a:off x="2661014" y="1393180"/>
            <a:ext cx="5917943" cy="680972"/>
          </a:xfrm>
          <a:prstGeom prst="rect">
            <a:avLst/>
          </a:prstGeom>
        </p:spPr>
        <p:txBody>
          <a:bodyPr wrap="square" lIns="0" tIns="0" rIns="0" bIns="0" rtlCol="0" anchor="t">
            <a:noAutofit/>
          </a:bodyPr>
          <a:lstStyle/>
          <a:p>
            <a:pPr marL="0" marR="0" lvl="0" indent="0" defTabSz="914400" rtl="0" eaLnBrk="1" fontAlgn="auto" latinLnBrk="0" hangingPunct="1">
              <a:lnSpc>
                <a:spcPts val="2500"/>
              </a:lnSpc>
              <a:spcBef>
                <a:spcPts val="0"/>
              </a:spcBef>
              <a:spcAft>
                <a:spcPts val="0"/>
              </a:spcAft>
              <a:buClr>
                <a:srgbClr val="000000"/>
              </a:buClr>
              <a:buSzTx/>
              <a:buFont typeface="Arial"/>
              <a:buNone/>
              <a:tabLst/>
              <a:defRPr/>
            </a:pPr>
            <a:r>
              <a:rPr kumimoji="0" lang="en-US" sz="2100" i="0" u="none" strike="noStrike" kern="0" cap="none" spc="0" normalizeH="0" baseline="0" noProof="0" dirty="0">
                <a:ln>
                  <a:noFill/>
                </a:ln>
                <a:solidFill>
                  <a:srgbClr val="444445"/>
                </a:solidFill>
                <a:effectLst/>
                <a:uLnTx/>
                <a:uFillTx/>
                <a:latin typeface="Metropolis Extra Bold" panose="00000900000000000000" pitchFamily="50" charset="0"/>
                <a:cs typeface="Metropolis" panose="020B0604020202020204" charset="0"/>
                <a:sym typeface="Arial"/>
              </a:rPr>
              <a:t>Redefining the next generation of </a:t>
            </a:r>
          </a:p>
          <a:p>
            <a:pPr marL="0" marR="0" lvl="0" indent="0" defTabSz="914400" rtl="0" eaLnBrk="1" fontAlgn="auto" latinLnBrk="0" hangingPunct="1">
              <a:lnSpc>
                <a:spcPts val="2500"/>
              </a:lnSpc>
              <a:spcBef>
                <a:spcPts val="0"/>
              </a:spcBef>
              <a:spcAft>
                <a:spcPts val="0"/>
              </a:spcAft>
              <a:buClr>
                <a:srgbClr val="000000"/>
              </a:buClr>
              <a:buSzTx/>
              <a:buFont typeface="Arial"/>
              <a:buNone/>
              <a:tabLst/>
              <a:defRPr/>
            </a:pPr>
            <a:r>
              <a:rPr lang="en-US" sz="2100" dirty="0">
                <a:solidFill>
                  <a:srgbClr val="444445"/>
                </a:solidFill>
                <a:latin typeface="Metropolis Extra Bold" panose="00000900000000000000" pitchFamily="50" charset="0"/>
                <a:cs typeface="Metropolis" panose="020B0604020202020204" charset="0"/>
              </a:rPr>
              <a:t>technology-enabled </a:t>
            </a:r>
            <a:r>
              <a:rPr lang="en-US" sz="2100" dirty="0">
                <a:solidFill>
                  <a:schemeClr val="tx2"/>
                </a:solidFill>
                <a:latin typeface="Metropolis Extra Bold" panose="00000900000000000000" pitchFamily="50" charset="0"/>
                <a:cs typeface="Metropolis" panose="020B0604020202020204" charset="0"/>
              </a:rPr>
              <a:t>revenue cycle </a:t>
            </a:r>
            <a:r>
              <a:rPr kumimoji="0" lang="en-US" sz="2100" i="0" u="none" strike="noStrike" kern="0" cap="none" spc="0" normalizeH="0" baseline="0" noProof="0" dirty="0">
                <a:ln>
                  <a:noFill/>
                </a:ln>
                <a:solidFill>
                  <a:srgbClr val="444445"/>
                </a:solidFill>
                <a:effectLst/>
                <a:uLnTx/>
                <a:uFillTx/>
                <a:latin typeface="Metropolis Extra Bold" panose="00000900000000000000" pitchFamily="50" charset="0"/>
                <a:cs typeface="Metropolis" panose="020B0604020202020204" charset="0"/>
                <a:sym typeface="Arial"/>
              </a:rPr>
              <a:t>solutions</a:t>
            </a:r>
          </a:p>
        </p:txBody>
      </p:sp>
      <p:grpSp>
        <p:nvGrpSpPr>
          <p:cNvPr id="9" name="Group 8">
            <a:extLst>
              <a:ext uri="{FF2B5EF4-FFF2-40B4-BE49-F238E27FC236}">
                <a16:creationId xmlns:a16="http://schemas.microsoft.com/office/drawing/2014/main" id="{DF4A2BEC-F725-DC8D-5C3C-89325B09C8C5}"/>
              </a:ext>
            </a:extLst>
          </p:cNvPr>
          <p:cNvGrpSpPr/>
          <p:nvPr/>
        </p:nvGrpSpPr>
        <p:grpSpPr>
          <a:xfrm>
            <a:off x="2104901" y="2467038"/>
            <a:ext cx="1563053" cy="1306224"/>
            <a:chOff x="2322665" y="1754647"/>
            <a:chExt cx="1563053" cy="1306224"/>
          </a:xfrm>
        </p:grpSpPr>
        <p:grpSp>
          <p:nvGrpSpPr>
            <p:cNvPr id="32" name="Group 31">
              <a:extLst>
                <a:ext uri="{FF2B5EF4-FFF2-40B4-BE49-F238E27FC236}">
                  <a16:creationId xmlns:a16="http://schemas.microsoft.com/office/drawing/2014/main" id="{020886F2-E48D-84B0-F141-B61F79B2D1C4}"/>
                </a:ext>
              </a:extLst>
            </p:cNvPr>
            <p:cNvGrpSpPr/>
            <p:nvPr/>
          </p:nvGrpSpPr>
          <p:grpSpPr>
            <a:xfrm>
              <a:off x="2365290" y="1754647"/>
              <a:ext cx="1488248" cy="659487"/>
              <a:chOff x="2361172" y="2456185"/>
              <a:chExt cx="1488248" cy="659487"/>
            </a:xfrm>
          </p:grpSpPr>
          <p:sp>
            <p:nvSpPr>
              <p:cNvPr id="16" name="Rectangle: Rounded Corners 15">
                <a:extLst>
                  <a:ext uri="{FF2B5EF4-FFF2-40B4-BE49-F238E27FC236}">
                    <a16:creationId xmlns:a16="http://schemas.microsoft.com/office/drawing/2014/main" id="{3A4F498C-2BD1-C894-D8A8-8D066DA0DE1C}"/>
                  </a:ext>
                </a:extLst>
              </p:cNvPr>
              <p:cNvSpPr/>
              <p:nvPr/>
            </p:nvSpPr>
            <p:spPr>
              <a:xfrm>
                <a:off x="2361172" y="2759552"/>
                <a:ext cx="1488248" cy="356120"/>
              </a:xfrm>
              <a:prstGeom prst="roundRect">
                <a:avLst>
                  <a:gd name="adj" fmla="val 24568"/>
                </a:avLst>
              </a:prstGeom>
              <a:no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800" i="0" u="none" strike="noStrike" kern="1200" cap="none" spc="0" normalizeH="0" baseline="0" noProof="0" dirty="0">
                    <a:ln>
                      <a:noFill/>
                    </a:ln>
                    <a:solidFill>
                      <a:srgbClr val="444445"/>
                    </a:solidFill>
                    <a:effectLst/>
                    <a:uLnTx/>
                    <a:uFillTx/>
                    <a:latin typeface="Metropolis Extra Bold" panose="00000900000000000000" pitchFamily="50" charset="0"/>
                    <a:cs typeface="Metropolis" panose="020B0604020202020204" charset="0"/>
                    <a:sym typeface="Arial"/>
                  </a:rPr>
                  <a:t>CLOUD-BASED SOFTWARE</a:t>
                </a:r>
              </a:p>
            </p:txBody>
          </p:sp>
          <p:pic>
            <p:nvPicPr>
              <p:cNvPr id="30" name="Graphic 29" descr="Cloud outline">
                <a:extLst>
                  <a:ext uri="{FF2B5EF4-FFF2-40B4-BE49-F238E27FC236}">
                    <a16:creationId xmlns:a16="http://schemas.microsoft.com/office/drawing/2014/main" id="{D3479340-E052-0F12-DF8E-F0E89165597A}"/>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t="20027" b="20503"/>
              <a:stretch/>
            </p:blipFill>
            <p:spPr>
              <a:xfrm>
                <a:off x="2874661" y="2456185"/>
                <a:ext cx="461270" cy="274320"/>
              </a:xfrm>
              <a:prstGeom prst="rect">
                <a:avLst/>
              </a:prstGeom>
            </p:spPr>
          </p:pic>
        </p:grpSp>
        <p:sp>
          <p:nvSpPr>
            <p:cNvPr id="72" name="Rectangle 71">
              <a:extLst>
                <a:ext uri="{FF2B5EF4-FFF2-40B4-BE49-F238E27FC236}">
                  <a16:creationId xmlns:a16="http://schemas.microsoft.com/office/drawing/2014/main" id="{6341C458-8361-91A1-1C2A-1F0FF0666B3B}"/>
                </a:ext>
              </a:extLst>
            </p:cNvPr>
            <p:cNvSpPr/>
            <p:nvPr/>
          </p:nvSpPr>
          <p:spPr>
            <a:xfrm>
              <a:off x="2322665" y="2429929"/>
              <a:ext cx="1563053" cy="630942"/>
            </a:xfrm>
            <a:prstGeom prst="rect">
              <a:avLst/>
            </a:prstGeom>
            <a:noFill/>
            <a:ln>
              <a:noFill/>
            </a:ln>
          </p:spPr>
          <p:txBody>
            <a:bodyPr wrap="square" rIns="0">
              <a:spAutoFit/>
            </a:bodyPr>
            <a:lstStyle/>
            <a:p>
              <a:pPr marL="112713" marR="0" lvl="0" indent="-112713" algn="l" defTabSz="457200" rtl="0" eaLnBrk="1" fontAlgn="auto" latinLnBrk="0" hangingPunct="1">
                <a:lnSpc>
                  <a:spcPct val="100000"/>
                </a:lnSpc>
                <a:spcBef>
                  <a:spcPts val="0"/>
                </a:spcBef>
                <a:spcAft>
                  <a:spcPts val="0"/>
                </a:spcAft>
                <a:buClr>
                  <a:srgbClr val="009BDE"/>
                </a:buClr>
                <a:buSzPct val="150000"/>
                <a:buFont typeface="Symbol" panose="05050102010706020507" pitchFamily="18" charset="2"/>
                <a:buChar char="·"/>
                <a:tabLst/>
                <a:defRPr/>
              </a:pPr>
              <a:r>
                <a:rPr kumimoji="0" lang="en-US" sz="700" b="0" i="0" u="none" strike="noStrike" kern="1200" cap="none" spc="0" normalizeH="0" baseline="0" noProof="0" dirty="0">
                  <a:ln>
                    <a:noFill/>
                  </a:ln>
                  <a:solidFill>
                    <a:srgbClr val="444445"/>
                  </a:solidFill>
                  <a:effectLst/>
                  <a:uLnTx/>
                  <a:uFillTx/>
                  <a:latin typeface="Metropolis" panose="00000500000000000000" pitchFamily="50" charset="0"/>
                  <a:ea typeface="+mn-ea"/>
                  <a:cs typeface="Metropolis" panose="020B0604020202020204" charset="0"/>
                  <a:sym typeface="Arial"/>
                </a:rPr>
                <a:t>Electronic Health Records</a:t>
              </a:r>
            </a:p>
            <a:p>
              <a:pPr marL="112713" marR="0" lvl="0" indent="-112713" algn="l" defTabSz="457200" rtl="0" eaLnBrk="1" fontAlgn="auto" latinLnBrk="0" hangingPunct="1">
                <a:lnSpc>
                  <a:spcPct val="100000"/>
                </a:lnSpc>
                <a:spcBef>
                  <a:spcPts val="0"/>
                </a:spcBef>
                <a:spcAft>
                  <a:spcPts val="0"/>
                </a:spcAft>
                <a:buClr>
                  <a:srgbClr val="009BDE"/>
                </a:buClr>
                <a:buSzPct val="150000"/>
                <a:buFont typeface="Symbol" panose="05050102010706020507" pitchFamily="18" charset="2"/>
                <a:buChar char="·"/>
                <a:tabLst/>
                <a:defRPr/>
              </a:pPr>
              <a:r>
                <a:rPr kumimoji="0" lang="en-US" sz="700" b="0" i="0" u="none" strike="noStrike" kern="1200" cap="none" spc="0" normalizeH="0" baseline="0" noProof="0" dirty="0">
                  <a:ln>
                    <a:noFill/>
                  </a:ln>
                  <a:solidFill>
                    <a:srgbClr val="444445"/>
                  </a:solidFill>
                  <a:effectLst/>
                  <a:uLnTx/>
                  <a:uFillTx/>
                  <a:latin typeface="Metropolis" panose="00000500000000000000" pitchFamily="50" charset="0"/>
                  <a:ea typeface="+mn-ea"/>
                  <a:cs typeface="Metropolis" panose="020B0604020202020204" charset="0"/>
                  <a:sym typeface="Arial"/>
                </a:rPr>
                <a:t>Practice Management</a:t>
              </a:r>
            </a:p>
            <a:p>
              <a:pPr marL="112713" marR="0" lvl="0" indent="-112713" algn="l" defTabSz="457200" rtl="0" eaLnBrk="1" fontAlgn="auto" latinLnBrk="0" hangingPunct="1">
                <a:lnSpc>
                  <a:spcPct val="100000"/>
                </a:lnSpc>
                <a:spcBef>
                  <a:spcPts val="0"/>
                </a:spcBef>
                <a:spcAft>
                  <a:spcPts val="0"/>
                </a:spcAft>
                <a:buClr>
                  <a:srgbClr val="009BDE"/>
                </a:buClr>
                <a:buSzPct val="150000"/>
                <a:buFont typeface="Symbol" panose="05050102010706020507" pitchFamily="18" charset="2"/>
                <a:buChar char="·"/>
                <a:tabLst/>
                <a:defRPr/>
              </a:pPr>
              <a:r>
                <a:rPr kumimoji="0" lang="en-US" sz="700" b="0" i="0" u="none" strike="noStrike" kern="1200" cap="none" spc="0" normalizeH="0" baseline="0" noProof="0" dirty="0">
                  <a:ln>
                    <a:noFill/>
                  </a:ln>
                  <a:solidFill>
                    <a:srgbClr val="444445"/>
                  </a:solidFill>
                  <a:effectLst/>
                  <a:uLnTx/>
                  <a:uFillTx/>
                  <a:latin typeface="Metropolis" panose="00000500000000000000" pitchFamily="50" charset="0"/>
                  <a:ea typeface="+mn-ea"/>
                  <a:cs typeface="Metropolis" panose="020B0604020202020204" charset="0"/>
                  <a:sym typeface="Arial"/>
                </a:rPr>
                <a:t>Patient Experience Management</a:t>
              </a:r>
            </a:p>
            <a:p>
              <a:pPr marL="112713" marR="0" lvl="0" indent="-112713" algn="l" defTabSz="457200" rtl="0" eaLnBrk="1" fontAlgn="auto" latinLnBrk="0" hangingPunct="1">
                <a:lnSpc>
                  <a:spcPct val="100000"/>
                </a:lnSpc>
                <a:spcBef>
                  <a:spcPts val="0"/>
                </a:spcBef>
                <a:spcAft>
                  <a:spcPts val="0"/>
                </a:spcAft>
                <a:buClr>
                  <a:srgbClr val="009BDE"/>
                </a:buClr>
                <a:buSzPct val="150000"/>
                <a:buFont typeface="Symbol" panose="05050102010706020507" pitchFamily="18" charset="2"/>
                <a:buChar char="·"/>
                <a:tabLst/>
                <a:defRPr/>
              </a:pPr>
              <a:r>
                <a:rPr kumimoji="0" lang="en-US" sz="700" b="0" i="0" u="none" strike="noStrike" kern="1200" cap="none" spc="0" normalizeH="0" baseline="0" noProof="0" dirty="0">
                  <a:ln>
                    <a:noFill/>
                  </a:ln>
                  <a:solidFill>
                    <a:srgbClr val="444445"/>
                  </a:solidFill>
                  <a:effectLst/>
                  <a:uLnTx/>
                  <a:uFillTx/>
                  <a:latin typeface="Metropolis" panose="00000500000000000000" pitchFamily="50" charset="0"/>
                  <a:ea typeface="+mn-ea"/>
                  <a:cs typeface="Metropolis" panose="020B0604020202020204" charset="0"/>
                  <a:sym typeface="Arial"/>
                </a:rPr>
                <a:t>Business Intelligence</a:t>
              </a:r>
            </a:p>
            <a:p>
              <a:pPr marL="112713" marR="0" lvl="0" indent="-112713" algn="l" defTabSz="457200" rtl="0" eaLnBrk="1" fontAlgn="auto" latinLnBrk="0" hangingPunct="1">
                <a:lnSpc>
                  <a:spcPct val="100000"/>
                </a:lnSpc>
                <a:spcBef>
                  <a:spcPts val="0"/>
                </a:spcBef>
                <a:spcAft>
                  <a:spcPts val="0"/>
                </a:spcAft>
                <a:buClr>
                  <a:srgbClr val="009BDE"/>
                </a:buClr>
                <a:buSzPct val="150000"/>
                <a:buFont typeface="Symbol" panose="05050102010706020507" pitchFamily="18" charset="2"/>
                <a:buChar char="·"/>
                <a:tabLst/>
                <a:defRPr/>
              </a:pPr>
              <a:r>
                <a:rPr kumimoji="0" lang="en-US" sz="700" b="0" i="0" u="none" strike="noStrike" kern="1200" cap="none" spc="0" normalizeH="0" baseline="0" noProof="0" dirty="0">
                  <a:ln>
                    <a:noFill/>
                  </a:ln>
                  <a:solidFill>
                    <a:srgbClr val="444445"/>
                  </a:solidFill>
                  <a:effectLst/>
                  <a:uLnTx/>
                  <a:uFillTx/>
                  <a:latin typeface="Metropolis" panose="00000500000000000000" pitchFamily="50" charset="0"/>
                  <a:ea typeface="+mn-ea"/>
                  <a:cs typeface="Metropolis" panose="020B0604020202020204" charset="0"/>
                  <a:sym typeface="Arial"/>
                </a:rPr>
                <a:t>Customized Cloud Applications</a:t>
              </a:r>
            </a:p>
          </p:txBody>
        </p:sp>
      </p:grpSp>
      <p:grpSp>
        <p:nvGrpSpPr>
          <p:cNvPr id="15" name="Group 14">
            <a:extLst>
              <a:ext uri="{FF2B5EF4-FFF2-40B4-BE49-F238E27FC236}">
                <a16:creationId xmlns:a16="http://schemas.microsoft.com/office/drawing/2014/main" id="{747127EF-78FE-3996-8089-8DD5CAE87A8D}"/>
              </a:ext>
            </a:extLst>
          </p:cNvPr>
          <p:cNvGrpSpPr/>
          <p:nvPr/>
        </p:nvGrpSpPr>
        <p:grpSpPr>
          <a:xfrm>
            <a:off x="5481274" y="2462466"/>
            <a:ext cx="1488248" cy="1310796"/>
            <a:chOff x="5481274" y="2462466"/>
            <a:chExt cx="1488248" cy="1310796"/>
          </a:xfrm>
        </p:grpSpPr>
        <p:pic>
          <p:nvPicPr>
            <p:cNvPr id="14" name="Picture 13" descr="Icon&#10;&#10;Description automatically generated">
              <a:extLst>
                <a:ext uri="{FF2B5EF4-FFF2-40B4-BE49-F238E27FC236}">
                  <a16:creationId xmlns:a16="http://schemas.microsoft.com/office/drawing/2014/main" id="{61F57E91-F693-A5EA-806D-28023FD8E47A}"/>
                </a:ext>
              </a:extLst>
            </p:cNvPr>
            <p:cNvPicPr>
              <a:picLocks noChangeAspect="1"/>
            </p:cNvPicPr>
            <p:nvPr/>
          </p:nvPicPr>
          <p:blipFill>
            <a:blip r:embed="rId8"/>
            <a:stretch>
              <a:fillRect/>
            </a:stretch>
          </p:blipFill>
          <p:spPr>
            <a:xfrm>
              <a:off x="6087097" y="2462466"/>
              <a:ext cx="283464" cy="283464"/>
            </a:xfrm>
            <a:prstGeom prst="rect">
              <a:avLst/>
            </a:prstGeom>
          </p:spPr>
        </p:pic>
        <p:grpSp>
          <p:nvGrpSpPr>
            <p:cNvPr id="12" name="Group 11">
              <a:extLst>
                <a:ext uri="{FF2B5EF4-FFF2-40B4-BE49-F238E27FC236}">
                  <a16:creationId xmlns:a16="http://schemas.microsoft.com/office/drawing/2014/main" id="{158CBD3C-D023-84B6-081A-36CD16243736}"/>
                </a:ext>
              </a:extLst>
            </p:cNvPr>
            <p:cNvGrpSpPr/>
            <p:nvPr/>
          </p:nvGrpSpPr>
          <p:grpSpPr>
            <a:xfrm>
              <a:off x="5481274" y="2770405"/>
              <a:ext cx="1488248" cy="1002857"/>
              <a:chOff x="5924014" y="2028929"/>
              <a:chExt cx="1488248" cy="1002857"/>
            </a:xfrm>
          </p:grpSpPr>
          <p:sp>
            <p:nvSpPr>
              <p:cNvPr id="37" name="Rectangle: Rounded Corners 36">
                <a:extLst>
                  <a:ext uri="{FF2B5EF4-FFF2-40B4-BE49-F238E27FC236}">
                    <a16:creationId xmlns:a16="http://schemas.microsoft.com/office/drawing/2014/main" id="{A30A3B86-3898-A5C7-EBA5-6BA6D073E6BE}"/>
                  </a:ext>
                </a:extLst>
              </p:cNvPr>
              <p:cNvSpPr/>
              <p:nvPr/>
            </p:nvSpPr>
            <p:spPr>
              <a:xfrm>
                <a:off x="5924014" y="2028929"/>
                <a:ext cx="1488248" cy="356120"/>
              </a:xfrm>
              <a:prstGeom prst="roundRect">
                <a:avLst>
                  <a:gd name="adj" fmla="val 24568"/>
                </a:avLst>
              </a:prstGeom>
              <a:no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800" i="0" u="none" strike="noStrike" kern="1200" cap="none" spc="0" normalizeH="0" baseline="0" noProof="0" dirty="0">
                    <a:ln>
                      <a:noFill/>
                    </a:ln>
                    <a:solidFill>
                      <a:srgbClr val="444445"/>
                    </a:solidFill>
                    <a:effectLst/>
                    <a:uLnTx/>
                    <a:uFillTx/>
                    <a:latin typeface="Metropolis Extra Bold" panose="00000900000000000000" pitchFamily="50" charset="0"/>
                    <a:cs typeface="Metropolis" panose="020B0604020202020204" charset="0"/>
                    <a:sym typeface="Arial"/>
                  </a:rPr>
                  <a:t>HIT CONSULTING &amp; STAFFING</a:t>
                </a:r>
              </a:p>
            </p:txBody>
          </p:sp>
          <p:sp>
            <p:nvSpPr>
              <p:cNvPr id="102" name="Rectangle 101">
                <a:extLst>
                  <a:ext uri="{FF2B5EF4-FFF2-40B4-BE49-F238E27FC236}">
                    <a16:creationId xmlns:a16="http://schemas.microsoft.com/office/drawing/2014/main" id="{2897E33D-B455-561F-4539-3429C59B4518}"/>
                  </a:ext>
                </a:extLst>
              </p:cNvPr>
              <p:cNvSpPr/>
              <p:nvPr/>
            </p:nvSpPr>
            <p:spPr>
              <a:xfrm>
                <a:off x="5985561" y="2400844"/>
                <a:ext cx="1426701" cy="630942"/>
              </a:xfrm>
              <a:prstGeom prst="rect">
                <a:avLst/>
              </a:prstGeom>
              <a:noFill/>
              <a:ln>
                <a:noFill/>
              </a:ln>
            </p:spPr>
            <p:txBody>
              <a:bodyPr wrap="square" rIns="0">
                <a:spAutoFit/>
              </a:bodyPr>
              <a:lstStyle/>
              <a:p>
                <a:pPr marL="112713" marR="0" lvl="0" indent="-112713" algn="l" defTabSz="457200" rtl="0" eaLnBrk="1" fontAlgn="auto" latinLnBrk="0" hangingPunct="1">
                  <a:lnSpc>
                    <a:spcPct val="100000"/>
                  </a:lnSpc>
                  <a:spcBef>
                    <a:spcPts val="0"/>
                  </a:spcBef>
                  <a:spcAft>
                    <a:spcPts val="0"/>
                  </a:spcAft>
                  <a:buClr>
                    <a:srgbClr val="009BDE"/>
                  </a:buClr>
                  <a:buSzPct val="150000"/>
                  <a:buFont typeface="Symbol" panose="05050102010706020507" pitchFamily="18" charset="2"/>
                  <a:buChar char="·"/>
                  <a:tabLst/>
                  <a:defRPr/>
                </a:pPr>
                <a:r>
                  <a:rPr kumimoji="0" lang="en-US" sz="700" b="0" i="0" u="none" strike="noStrike" kern="1200" cap="none" spc="0" normalizeH="0" baseline="0" noProof="0" dirty="0">
                    <a:ln>
                      <a:noFill/>
                    </a:ln>
                    <a:solidFill>
                      <a:srgbClr val="444445"/>
                    </a:solidFill>
                    <a:effectLst/>
                    <a:uLnTx/>
                    <a:uFillTx/>
                    <a:latin typeface="Metropolis" panose="00000500000000000000" pitchFamily="50" charset="0"/>
                    <a:ea typeface="+mn-ea"/>
                    <a:cs typeface="Metropolis" panose="020B0604020202020204" charset="0"/>
                    <a:sym typeface="Arial"/>
                  </a:rPr>
                  <a:t>Workforce Augmentation</a:t>
                </a:r>
              </a:p>
              <a:p>
                <a:pPr marL="112713" marR="0" lvl="0" indent="-112713" algn="l" defTabSz="457200" rtl="0" eaLnBrk="1" fontAlgn="auto" latinLnBrk="0" hangingPunct="1">
                  <a:lnSpc>
                    <a:spcPct val="100000"/>
                  </a:lnSpc>
                  <a:spcBef>
                    <a:spcPts val="0"/>
                  </a:spcBef>
                  <a:spcAft>
                    <a:spcPts val="0"/>
                  </a:spcAft>
                  <a:buClr>
                    <a:srgbClr val="009BDE"/>
                  </a:buClr>
                  <a:buSzPct val="150000"/>
                  <a:buFont typeface="Symbol" panose="05050102010706020507" pitchFamily="18" charset="2"/>
                  <a:buChar char="·"/>
                  <a:tabLst/>
                  <a:defRPr/>
                </a:pPr>
                <a:r>
                  <a:rPr kumimoji="0" lang="en-US" sz="700" b="0" i="0" u="none" strike="noStrike" kern="1200" cap="none" spc="0" normalizeH="0" baseline="0" noProof="0" dirty="0">
                    <a:ln>
                      <a:noFill/>
                    </a:ln>
                    <a:solidFill>
                      <a:srgbClr val="444445"/>
                    </a:solidFill>
                    <a:effectLst/>
                    <a:uLnTx/>
                    <a:uFillTx/>
                    <a:latin typeface="Metropolis" panose="00000500000000000000" pitchFamily="50" charset="0"/>
                    <a:ea typeface="+mn-ea"/>
                    <a:cs typeface="Metropolis" panose="020B0604020202020204" charset="0"/>
                    <a:sym typeface="Arial"/>
                  </a:rPr>
                  <a:t>IT Transformation Consulting</a:t>
                </a:r>
              </a:p>
              <a:p>
                <a:pPr marL="112713" marR="0" lvl="0" indent="-112713" algn="l" defTabSz="457200" rtl="0" eaLnBrk="1" fontAlgn="auto" latinLnBrk="0" hangingPunct="1">
                  <a:lnSpc>
                    <a:spcPct val="100000"/>
                  </a:lnSpc>
                  <a:spcBef>
                    <a:spcPts val="0"/>
                  </a:spcBef>
                  <a:spcAft>
                    <a:spcPts val="0"/>
                  </a:spcAft>
                  <a:buClr>
                    <a:srgbClr val="009BDE"/>
                  </a:buClr>
                  <a:buSzPct val="150000"/>
                  <a:buFont typeface="Symbol" panose="05050102010706020507" pitchFamily="18" charset="2"/>
                  <a:buChar char="·"/>
                  <a:tabLst/>
                  <a:defRPr/>
                </a:pPr>
                <a:r>
                  <a:rPr kumimoji="0" lang="en-US" sz="700" b="0" i="0" u="none" strike="noStrike" kern="1200" cap="none" spc="0" normalizeH="0" baseline="0" noProof="0" dirty="0">
                    <a:ln>
                      <a:noFill/>
                    </a:ln>
                    <a:solidFill>
                      <a:srgbClr val="444445"/>
                    </a:solidFill>
                    <a:effectLst/>
                    <a:uLnTx/>
                    <a:uFillTx/>
                    <a:latin typeface="Metropolis" panose="00000500000000000000" pitchFamily="50" charset="0"/>
                    <a:ea typeface="+mn-ea"/>
                    <a:cs typeface="Metropolis" panose="020B0604020202020204" charset="0"/>
                    <a:sym typeface="Arial"/>
                  </a:rPr>
                  <a:t>Strategic Advisory Services</a:t>
                </a:r>
              </a:p>
              <a:p>
                <a:pPr marL="112713" marR="0" lvl="0" indent="-112713" algn="l" defTabSz="457200" rtl="0" eaLnBrk="1" fontAlgn="auto" latinLnBrk="0" hangingPunct="1">
                  <a:lnSpc>
                    <a:spcPct val="100000"/>
                  </a:lnSpc>
                  <a:spcBef>
                    <a:spcPts val="0"/>
                  </a:spcBef>
                  <a:spcAft>
                    <a:spcPts val="0"/>
                  </a:spcAft>
                  <a:buClr>
                    <a:srgbClr val="009BDE"/>
                  </a:buClr>
                  <a:buSzPct val="150000"/>
                  <a:buFont typeface="Symbol" panose="05050102010706020507" pitchFamily="18" charset="2"/>
                  <a:buChar char="·"/>
                  <a:tabLst/>
                  <a:defRPr/>
                </a:pPr>
                <a:r>
                  <a:rPr kumimoji="0" lang="en-US" sz="700" b="0" i="0" u="none" strike="noStrike" kern="1200" cap="none" spc="0" normalizeH="0" baseline="0" noProof="0" dirty="0">
                    <a:ln>
                      <a:noFill/>
                    </a:ln>
                    <a:solidFill>
                      <a:srgbClr val="444445"/>
                    </a:solidFill>
                    <a:effectLst/>
                    <a:uLnTx/>
                    <a:uFillTx/>
                    <a:latin typeface="Metropolis" panose="00000500000000000000" pitchFamily="50" charset="0"/>
                    <a:ea typeface="+mn-ea"/>
                    <a:cs typeface="Metropolis" panose="020B0604020202020204" charset="0"/>
                    <a:sym typeface="Arial"/>
                  </a:rPr>
                  <a:t>Hospital RCM Optimization</a:t>
                </a:r>
              </a:p>
              <a:p>
                <a:pPr marL="112713" marR="0" lvl="0" indent="-112713" algn="l" defTabSz="457200" rtl="0" eaLnBrk="1" fontAlgn="auto" latinLnBrk="0" hangingPunct="1">
                  <a:lnSpc>
                    <a:spcPct val="100000"/>
                  </a:lnSpc>
                  <a:spcBef>
                    <a:spcPts val="0"/>
                  </a:spcBef>
                  <a:spcAft>
                    <a:spcPts val="0"/>
                  </a:spcAft>
                  <a:buClr>
                    <a:srgbClr val="009BDE"/>
                  </a:buClr>
                  <a:buSzPct val="150000"/>
                  <a:buFont typeface="Symbol" panose="05050102010706020507" pitchFamily="18" charset="2"/>
                  <a:buChar char="·"/>
                  <a:tabLst/>
                  <a:defRPr/>
                </a:pPr>
                <a:r>
                  <a:rPr kumimoji="0" lang="en-US" sz="700" b="0" i="0" u="none" strike="noStrike" kern="1200" cap="none" spc="0" normalizeH="0" baseline="0" noProof="0" dirty="0">
                    <a:ln>
                      <a:noFill/>
                    </a:ln>
                    <a:solidFill>
                      <a:srgbClr val="444445"/>
                    </a:solidFill>
                    <a:effectLst/>
                    <a:uLnTx/>
                    <a:uFillTx/>
                    <a:latin typeface="Metropolis" panose="00000500000000000000" pitchFamily="50" charset="0"/>
                    <a:ea typeface="+mn-ea"/>
                    <a:cs typeface="Metropolis" panose="020B0604020202020204" charset="0"/>
                    <a:sym typeface="Arial"/>
                  </a:rPr>
                  <a:t>Activation as a Service</a:t>
                </a:r>
              </a:p>
            </p:txBody>
          </p:sp>
        </p:grpSp>
      </p:grpSp>
      <p:grpSp>
        <p:nvGrpSpPr>
          <p:cNvPr id="11" name="Group 10">
            <a:extLst>
              <a:ext uri="{FF2B5EF4-FFF2-40B4-BE49-F238E27FC236}">
                <a16:creationId xmlns:a16="http://schemas.microsoft.com/office/drawing/2014/main" id="{95DF677F-ED4D-6195-60FA-F02DB5324123}"/>
              </a:ext>
            </a:extLst>
          </p:cNvPr>
          <p:cNvGrpSpPr/>
          <p:nvPr/>
        </p:nvGrpSpPr>
        <p:grpSpPr>
          <a:xfrm>
            <a:off x="3827875" y="2457894"/>
            <a:ext cx="1488248" cy="1095735"/>
            <a:chOff x="4118836" y="1714538"/>
            <a:chExt cx="1488248" cy="1095735"/>
          </a:xfrm>
        </p:grpSpPr>
        <p:grpSp>
          <p:nvGrpSpPr>
            <p:cNvPr id="42" name="Group 41">
              <a:extLst>
                <a:ext uri="{FF2B5EF4-FFF2-40B4-BE49-F238E27FC236}">
                  <a16:creationId xmlns:a16="http://schemas.microsoft.com/office/drawing/2014/main" id="{C67408BF-A385-76E9-902B-B3F2037213B0}"/>
                </a:ext>
              </a:extLst>
            </p:cNvPr>
            <p:cNvGrpSpPr/>
            <p:nvPr/>
          </p:nvGrpSpPr>
          <p:grpSpPr>
            <a:xfrm>
              <a:off x="4118836" y="1714538"/>
              <a:ext cx="1488248" cy="675626"/>
              <a:chOff x="2034397" y="3580075"/>
              <a:chExt cx="1488248" cy="675626"/>
            </a:xfrm>
          </p:grpSpPr>
          <p:pic>
            <p:nvPicPr>
              <p:cNvPr id="6" name="Picture 5" descr="Icon&#10;&#10;Description automatically generated">
                <a:extLst>
                  <a:ext uri="{FF2B5EF4-FFF2-40B4-BE49-F238E27FC236}">
                    <a16:creationId xmlns:a16="http://schemas.microsoft.com/office/drawing/2014/main" id="{1F3F6FB8-CFF2-4974-DC40-869DC83490D4}"/>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contrast="-20000"/>
                        </a14:imgEffect>
                      </a14:imgLayer>
                    </a14:imgProps>
                  </a:ext>
                </a:extLst>
              </a:blip>
              <a:stretch>
                <a:fillRect/>
              </a:stretch>
            </p:blipFill>
            <p:spPr>
              <a:xfrm>
                <a:off x="2632217" y="3580075"/>
                <a:ext cx="292608" cy="292608"/>
              </a:xfrm>
              <a:prstGeom prst="rect">
                <a:avLst/>
              </a:prstGeom>
              <a:ln>
                <a:noFill/>
              </a:ln>
            </p:spPr>
          </p:pic>
          <p:sp>
            <p:nvSpPr>
              <p:cNvPr id="40" name="Rectangle: Rounded Corners 39">
                <a:extLst>
                  <a:ext uri="{FF2B5EF4-FFF2-40B4-BE49-F238E27FC236}">
                    <a16:creationId xmlns:a16="http://schemas.microsoft.com/office/drawing/2014/main" id="{68FEC5E2-51BD-CC8F-128B-9195472322C6}"/>
                  </a:ext>
                </a:extLst>
              </p:cNvPr>
              <p:cNvSpPr/>
              <p:nvPr/>
            </p:nvSpPr>
            <p:spPr>
              <a:xfrm>
                <a:off x="2034397" y="3899581"/>
                <a:ext cx="1488248" cy="356120"/>
              </a:xfrm>
              <a:prstGeom prst="roundRect">
                <a:avLst>
                  <a:gd name="adj" fmla="val 24568"/>
                </a:avLst>
              </a:prstGeom>
              <a:no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800" i="0" u="none" strike="noStrike" kern="1200" cap="none" spc="0" normalizeH="0" baseline="0" noProof="0" dirty="0">
                    <a:ln>
                      <a:noFill/>
                    </a:ln>
                    <a:solidFill>
                      <a:srgbClr val="444445"/>
                    </a:solidFill>
                    <a:effectLst/>
                    <a:uLnTx/>
                    <a:uFillTx/>
                    <a:latin typeface="Metropolis Extra Bold" panose="00000900000000000000" pitchFamily="50" charset="0"/>
                    <a:cs typeface="Metropolis" panose="020B0604020202020204" charset="0"/>
                    <a:sym typeface="Arial"/>
                  </a:rPr>
                  <a:t>DIGITAL HEALTH</a:t>
                </a:r>
              </a:p>
            </p:txBody>
          </p:sp>
        </p:grpSp>
        <p:sp>
          <p:nvSpPr>
            <p:cNvPr id="103" name="Rectangle 102">
              <a:extLst>
                <a:ext uri="{FF2B5EF4-FFF2-40B4-BE49-F238E27FC236}">
                  <a16:creationId xmlns:a16="http://schemas.microsoft.com/office/drawing/2014/main" id="{C9FDE3D1-DB1F-1AB1-A559-B47AD58B3BEB}"/>
                </a:ext>
              </a:extLst>
            </p:cNvPr>
            <p:cNvSpPr/>
            <p:nvPr/>
          </p:nvSpPr>
          <p:spPr>
            <a:xfrm>
              <a:off x="4181607" y="2394775"/>
              <a:ext cx="1362706" cy="415498"/>
            </a:xfrm>
            <a:prstGeom prst="rect">
              <a:avLst/>
            </a:prstGeom>
            <a:noFill/>
            <a:ln>
              <a:noFill/>
            </a:ln>
          </p:spPr>
          <p:txBody>
            <a:bodyPr wrap="square" rIns="0">
              <a:spAutoFit/>
            </a:bodyPr>
            <a:lstStyle/>
            <a:p>
              <a:pPr marL="112713" marR="0" lvl="0" indent="-112713" algn="l" defTabSz="457200" rtl="0" eaLnBrk="1" fontAlgn="auto" latinLnBrk="0" hangingPunct="1">
                <a:lnSpc>
                  <a:spcPct val="100000"/>
                </a:lnSpc>
                <a:spcBef>
                  <a:spcPts val="0"/>
                </a:spcBef>
                <a:spcAft>
                  <a:spcPts val="0"/>
                </a:spcAft>
                <a:buClr>
                  <a:srgbClr val="009BDE"/>
                </a:buClr>
                <a:buSzPct val="150000"/>
                <a:buFont typeface="Symbol" panose="05050102010706020507" pitchFamily="18" charset="2"/>
                <a:buChar char="·"/>
                <a:tabLst/>
                <a:defRPr/>
              </a:pPr>
              <a:r>
                <a:rPr kumimoji="0" lang="en-US" sz="700" b="0" i="0" u="none" strike="noStrike" kern="1200" cap="none" spc="0" normalizeH="0" baseline="0" noProof="0" dirty="0">
                  <a:ln>
                    <a:noFill/>
                  </a:ln>
                  <a:solidFill>
                    <a:srgbClr val="444445"/>
                  </a:solidFill>
                  <a:effectLst/>
                  <a:uLnTx/>
                  <a:uFillTx/>
                  <a:latin typeface="Metropolis" panose="00000500000000000000" pitchFamily="50" charset="0"/>
                  <a:ea typeface="+mn-ea"/>
                  <a:cs typeface="Metropolis" panose="020B0604020202020204" charset="0"/>
                  <a:sym typeface="Arial"/>
                </a:rPr>
                <a:t>Chronic Care Management</a:t>
              </a:r>
            </a:p>
            <a:p>
              <a:pPr marL="112713" marR="0" lvl="0" indent="-112713" algn="l" defTabSz="457200" rtl="0" eaLnBrk="1" fontAlgn="auto" latinLnBrk="0" hangingPunct="1">
                <a:lnSpc>
                  <a:spcPct val="100000"/>
                </a:lnSpc>
                <a:spcBef>
                  <a:spcPts val="0"/>
                </a:spcBef>
                <a:spcAft>
                  <a:spcPts val="0"/>
                </a:spcAft>
                <a:buClr>
                  <a:srgbClr val="009BDE"/>
                </a:buClr>
                <a:buSzPct val="150000"/>
                <a:buFont typeface="Symbol" panose="05050102010706020507" pitchFamily="18" charset="2"/>
                <a:buChar char="·"/>
                <a:tabLst/>
                <a:defRPr/>
              </a:pPr>
              <a:r>
                <a:rPr kumimoji="0" lang="en-US" sz="700" b="0" i="0" u="none" strike="noStrike" kern="1200" cap="none" spc="0" normalizeH="0" baseline="0" noProof="0" dirty="0">
                  <a:ln>
                    <a:noFill/>
                  </a:ln>
                  <a:solidFill>
                    <a:srgbClr val="444445"/>
                  </a:solidFill>
                  <a:effectLst/>
                  <a:uLnTx/>
                  <a:uFillTx/>
                  <a:latin typeface="Metropolis" panose="00000500000000000000" pitchFamily="50" charset="0"/>
                  <a:ea typeface="+mn-ea"/>
                  <a:cs typeface="Metropolis" panose="020B0604020202020204" charset="0"/>
                  <a:sym typeface="Arial"/>
                </a:rPr>
                <a:t>Remote Patient Monitoring</a:t>
              </a:r>
            </a:p>
            <a:p>
              <a:pPr marL="112713" marR="0" lvl="0" indent="-112713" algn="l" defTabSz="457200" rtl="0" eaLnBrk="1" fontAlgn="auto" latinLnBrk="0" hangingPunct="1">
                <a:lnSpc>
                  <a:spcPct val="100000"/>
                </a:lnSpc>
                <a:spcBef>
                  <a:spcPts val="0"/>
                </a:spcBef>
                <a:spcAft>
                  <a:spcPts val="0"/>
                </a:spcAft>
                <a:buClr>
                  <a:srgbClr val="009BDE"/>
                </a:buClr>
                <a:buSzPct val="150000"/>
                <a:buFont typeface="Symbol" panose="05050102010706020507" pitchFamily="18" charset="2"/>
                <a:buChar char="·"/>
                <a:tabLst/>
                <a:defRPr/>
              </a:pPr>
              <a:r>
                <a:rPr kumimoji="0" lang="en-US" sz="700" b="0" i="0" u="none" strike="noStrike" kern="1200" cap="none" spc="0" normalizeH="0" baseline="0" noProof="0" dirty="0">
                  <a:ln>
                    <a:noFill/>
                  </a:ln>
                  <a:solidFill>
                    <a:srgbClr val="444445"/>
                  </a:solidFill>
                  <a:effectLst/>
                  <a:uLnTx/>
                  <a:uFillTx/>
                  <a:latin typeface="Metropolis" panose="00000500000000000000" pitchFamily="50" charset="0"/>
                  <a:ea typeface="+mn-ea"/>
                  <a:cs typeface="Metropolis" panose="020B0604020202020204" charset="0"/>
                  <a:sym typeface="Arial"/>
                </a:rPr>
                <a:t>Telemedicine Solutions</a:t>
              </a:r>
            </a:p>
          </p:txBody>
        </p:sp>
      </p:grpSp>
      <p:pic>
        <p:nvPicPr>
          <p:cNvPr id="5" name="Picture 4" descr="A group of people posing for a photo&#10;&#10;Description automatically generated">
            <a:extLst>
              <a:ext uri="{FF2B5EF4-FFF2-40B4-BE49-F238E27FC236}">
                <a16:creationId xmlns:a16="http://schemas.microsoft.com/office/drawing/2014/main" id="{86EFC9C6-23A8-39E0-49C0-F74B6DD933EC}"/>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433786" y="703019"/>
            <a:ext cx="2131739" cy="1421159"/>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876261809"/>
      </p:ext>
    </p:extLst>
  </p:cSld>
  <p:clrMapOvr>
    <a:masterClrMapping/>
  </p:clrMapOvr>
  <p:transition spd="med">
    <p:pull/>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22F6C1F9-A6B7-44C7-245A-10388D2B4DC3}"/>
              </a:ext>
            </a:extLst>
          </p:cNvPr>
          <p:cNvGrpSpPr/>
          <p:nvPr/>
        </p:nvGrpSpPr>
        <p:grpSpPr>
          <a:xfrm>
            <a:off x="7146587" y="2453062"/>
            <a:ext cx="1584055" cy="1311400"/>
            <a:chOff x="7146587" y="2453062"/>
            <a:chExt cx="1584055" cy="1311400"/>
          </a:xfrm>
        </p:grpSpPr>
        <p:pic>
          <p:nvPicPr>
            <p:cNvPr id="18" name="Picture 19">
              <a:extLst>
                <a:ext uri="{FF2B5EF4-FFF2-40B4-BE49-F238E27FC236}">
                  <a16:creationId xmlns:a16="http://schemas.microsoft.com/office/drawing/2014/main" id="{EF89A63B-0F43-0967-B4CE-5BBC1AB2172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720229" y="2453062"/>
              <a:ext cx="245550" cy="283464"/>
            </a:xfrm>
            <a:prstGeom prst="rect">
              <a:avLst/>
            </a:prstGeom>
          </p:spPr>
        </p:pic>
        <p:grpSp>
          <p:nvGrpSpPr>
            <p:cNvPr id="13" name="Group 12">
              <a:extLst>
                <a:ext uri="{FF2B5EF4-FFF2-40B4-BE49-F238E27FC236}">
                  <a16:creationId xmlns:a16="http://schemas.microsoft.com/office/drawing/2014/main" id="{6EC391D7-DFFF-5E33-C31F-783828785DFD}"/>
                </a:ext>
              </a:extLst>
            </p:cNvPr>
            <p:cNvGrpSpPr/>
            <p:nvPr/>
          </p:nvGrpSpPr>
          <p:grpSpPr>
            <a:xfrm>
              <a:off x="7146587" y="2776158"/>
              <a:ext cx="1584055" cy="988304"/>
              <a:chOff x="4117195" y="2042923"/>
              <a:chExt cx="1584055" cy="988304"/>
            </a:xfrm>
          </p:grpSpPr>
          <p:sp>
            <p:nvSpPr>
              <p:cNvPr id="22" name="Rectangle: Rounded Corners 21">
                <a:extLst>
                  <a:ext uri="{FF2B5EF4-FFF2-40B4-BE49-F238E27FC236}">
                    <a16:creationId xmlns:a16="http://schemas.microsoft.com/office/drawing/2014/main" id="{FBC76705-4967-004D-0A17-2BB8ECF253AF}"/>
                  </a:ext>
                </a:extLst>
              </p:cNvPr>
              <p:cNvSpPr/>
              <p:nvPr/>
            </p:nvSpPr>
            <p:spPr>
              <a:xfrm>
                <a:off x="4117195" y="2042923"/>
                <a:ext cx="1488248" cy="356120"/>
              </a:xfrm>
              <a:prstGeom prst="roundRect">
                <a:avLst>
                  <a:gd name="adj" fmla="val 24568"/>
                </a:avLst>
              </a:prstGeom>
              <a:no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800" i="0" u="none" strike="noStrike" kern="1200" cap="none" spc="0" normalizeH="0" baseline="0" noProof="0" dirty="0">
                    <a:ln>
                      <a:noFill/>
                    </a:ln>
                    <a:solidFill>
                      <a:srgbClr val="444445"/>
                    </a:solidFill>
                    <a:effectLst/>
                    <a:uLnTx/>
                    <a:uFillTx/>
                    <a:latin typeface="Metropolis Extra Bold" panose="00000900000000000000" pitchFamily="50" charset="0"/>
                    <a:cs typeface="Metropolis" panose="020B0604020202020204" charset="0"/>
                    <a:sym typeface="Arial"/>
                  </a:rPr>
                  <a:t>ADDITIONAL PROVIDER SERVICES</a:t>
                </a:r>
              </a:p>
            </p:txBody>
          </p:sp>
          <p:sp>
            <p:nvSpPr>
              <p:cNvPr id="23" name="Rectangle 22">
                <a:extLst>
                  <a:ext uri="{FF2B5EF4-FFF2-40B4-BE49-F238E27FC236}">
                    <a16:creationId xmlns:a16="http://schemas.microsoft.com/office/drawing/2014/main" id="{9697D532-143F-E6C1-19F8-02A150A5497F}"/>
                  </a:ext>
                </a:extLst>
              </p:cNvPr>
              <p:cNvSpPr/>
              <p:nvPr/>
            </p:nvSpPr>
            <p:spPr>
              <a:xfrm>
                <a:off x="4138197" y="2400285"/>
                <a:ext cx="1563053" cy="630942"/>
              </a:xfrm>
              <a:prstGeom prst="rect">
                <a:avLst/>
              </a:prstGeom>
              <a:noFill/>
              <a:ln>
                <a:noFill/>
              </a:ln>
            </p:spPr>
            <p:txBody>
              <a:bodyPr wrap="square" rIns="0">
                <a:spAutoFit/>
              </a:bodyPr>
              <a:lstStyle/>
              <a:p>
                <a:pPr marL="112713" marR="0" lvl="0" indent="-112713" algn="l" defTabSz="457200" rtl="0" eaLnBrk="1" fontAlgn="auto" latinLnBrk="0" hangingPunct="1">
                  <a:lnSpc>
                    <a:spcPct val="100000"/>
                  </a:lnSpc>
                  <a:spcBef>
                    <a:spcPts val="0"/>
                  </a:spcBef>
                  <a:spcAft>
                    <a:spcPts val="0"/>
                  </a:spcAft>
                  <a:buClr>
                    <a:srgbClr val="009BDE"/>
                  </a:buClr>
                  <a:buSzPct val="150000"/>
                  <a:buFont typeface="Symbol" panose="05050102010706020507" pitchFamily="18" charset="2"/>
                  <a:buChar char="·"/>
                  <a:tabLst/>
                  <a:defRPr/>
                </a:pPr>
                <a:r>
                  <a:rPr kumimoji="0" lang="en-US" sz="700" b="0" i="0" u="none" strike="noStrike" kern="1200" cap="none" spc="0" normalizeH="0" baseline="0" noProof="0" dirty="0">
                    <a:ln>
                      <a:noFill/>
                    </a:ln>
                    <a:solidFill>
                      <a:srgbClr val="444445"/>
                    </a:solidFill>
                    <a:effectLst/>
                    <a:uLnTx/>
                    <a:uFillTx/>
                    <a:latin typeface="Metropolis" panose="00000500000000000000" pitchFamily="50" charset="0"/>
                    <a:ea typeface="+mn-ea"/>
                    <a:cs typeface="Metropolis" panose="020B0604020202020204" charset="0"/>
                    <a:sym typeface="Arial"/>
                  </a:rPr>
                  <a:t>Home Healthcare</a:t>
                </a:r>
              </a:p>
              <a:p>
                <a:pPr marL="112713" marR="0" lvl="0" indent="-112713" algn="l" defTabSz="457200" rtl="0" eaLnBrk="1" fontAlgn="auto" latinLnBrk="0" hangingPunct="1">
                  <a:lnSpc>
                    <a:spcPct val="100000"/>
                  </a:lnSpc>
                  <a:spcBef>
                    <a:spcPts val="0"/>
                  </a:spcBef>
                  <a:spcAft>
                    <a:spcPts val="0"/>
                  </a:spcAft>
                  <a:buClr>
                    <a:srgbClr val="009BDE"/>
                  </a:buClr>
                  <a:buSzPct val="150000"/>
                  <a:buFont typeface="Symbol" panose="05050102010706020507" pitchFamily="18" charset="2"/>
                  <a:buChar char="·"/>
                  <a:tabLst/>
                  <a:defRPr/>
                </a:pPr>
                <a:r>
                  <a:rPr kumimoji="0" lang="en-US" sz="700" b="0" i="0" u="none" strike="noStrike" kern="1200" cap="none" spc="0" normalizeH="0" baseline="0" noProof="0" dirty="0">
                    <a:ln>
                      <a:noFill/>
                    </a:ln>
                    <a:solidFill>
                      <a:srgbClr val="444445"/>
                    </a:solidFill>
                    <a:effectLst/>
                    <a:uLnTx/>
                    <a:uFillTx/>
                    <a:latin typeface="Metropolis" panose="00000500000000000000" pitchFamily="50" charset="0"/>
                    <a:ea typeface="+mn-ea"/>
                    <a:cs typeface="Metropolis" panose="020B0604020202020204" charset="0"/>
                    <a:sym typeface="Arial"/>
                  </a:rPr>
                  <a:t>Release of Information</a:t>
                </a:r>
              </a:p>
              <a:p>
                <a:pPr marL="112713" marR="0" lvl="0" indent="-112713" algn="l" defTabSz="457200" rtl="0" eaLnBrk="1" fontAlgn="auto" latinLnBrk="0" hangingPunct="1">
                  <a:lnSpc>
                    <a:spcPct val="100000"/>
                  </a:lnSpc>
                  <a:spcBef>
                    <a:spcPts val="0"/>
                  </a:spcBef>
                  <a:spcAft>
                    <a:spcPts val="0"/>
                  </a:spcAft>
                  <a:buClr>
                    <a:srgbClr val="009BDE"/>
                  </a:buClr>
                  <a:buSzPct val="150000"/>
                  <a:buFont typeface="Symbol" panose="05050102010706020507" pitchFamily="18" charset="2"/>
                  <a:buChar char="·"/>
                  <a:tabLst/>
                  <a:defRPr/>
                </a:pPr>
                <a:r>
                  <a:rPr kumimoji="0" lang="en-US" sz="700" b="0" i="0" u="none" strike="noStrike" kern="1200" cap="none" spc="0" normalizeH="0" baseline="0" noProof="0" dirty="0">
                    <a:ln>
                      <a:noFill/>
                    </a:ln>
                    <a:solidFill>
                      <a:srgbClr val="444445"/>
                    </a:solidFill>
                    <a:effectLst/>
                    <a:uLnTx/>
                    <a:uFillTx/>
                    <a:latin typeface="Metropolis" panose="00000500000000000000" pitchFamily="50" charset="0"/>
                    <a:ea typeface="+mn-ea"/>
                    <a:cs typeface="Metropolis" panose="020B0604020202020204" charset="0"/>
                    <a:sym typeface="Arial"/>
                  </a:rPr>
                  <a:t>Group Purchasing Organization</a:t>
                </a:r>
              </a:p>
              <a:p>
                <a:pPr marL="112713" marR="0" lvl="0" indent="-112713" algn="l" defTabSz="457200" rtl="0" eaLnBrk="1" fontAlgn="auto" latinLnBrk="0" hangingPunct="1">
                  <a:lnSpc>
                    <a:spcPct val="100000"/>
                  </a:lnSpc>
                  <a:spcBef>
                    <a:spcPts val="0"/>
                  </a:spcBef>
                  <a:spcAft>
                    <a:spcPts val="0"/>
                  </a:spcAft>
                  <a:buClr>
                    <a:srgbClr val="009BDE"/>
                  </a:buClr>
                  <a:buSzPct val="150000"/>
                  <a:buFont typeface="Symbol" panose="05050102010706020507" pitchFamily="18" charset="2"/>
                  <a:buChar char="·"/>
                  <a:tabLst/>
                  <a:defRPr/>
                </a:pPr>
                <a:r>
                  <a:rPr kumimoji="0" lang="en-US" sz="700" b="0" i="0" u="none" strike="noStrike" kern="1200" cap="none" spc="0" normalizeH="0" baseline="0" noProof="0" dirty="0">
                    <a:ln>
                      <a:noFill/>
                    </a:ln>
                    <a:solidFill>
                      <a:srgbClr val="444445"/>
                    </a:solidFill>
                    <a:effectLst/>
                    <a:uLnTx/>
                    <a:uFillTx/>
                    <a:latin typeface="Metropolis" panose="00000500000000000000" pitchFamily="50" charset="0"/>
                    <a:ea typeface="+mn-ea"/>
                    <a:cs typeface="Metropolis" panose="020B0604020202020204" charset="0"/>
                    <a:sym typeface="Arial"/>
                  </a:rPr>
                  <a:t>Professional Services</a:t>
                </a:r>
              </a:p>
              <a:p>
                <a:pPr marL="112713" marR="0" lvl="0" indent="-112713" algn="l" defTabSz="457200" rtl="0" eaLnBrk="1" fontAlgn="auto" latinLnBrk="0" hangingPunct="1">
                  <a:lnSpc>
                    <a:spcPct val="100000"/>
                  </a:lnSpc>
                  <a:spcBef>
                    <a:spcPts val="0"/>
                  </a:spcBef>
                  <a:spcAft>
                    <a:spcPts val="0"/>
                  </a:spcAft>
                  <a:buClr>
                    <a:srgbClr val="009BDE"/>
                  </a:buClr>
                  <a:buSzPct val="150000"/>
                  <a:buFont typeface="Symbol" panose="05050102010706020507" pitchFamily="18" charset="2"/>
                  <a:buChar char="·"/>
                  <a:tabLst/>
                  <a:defRPr/>
                </a:pPr>
                <a:r>
                  <a:rPr kumimoji="0" lang="en-US" sz="700" b="0" i="0" u="none" strike="noStrike" kern="1200" cap="none" spc="0" normalizeH="0" baseline="0" noProof="0" dirty="0">
                    <a:ln>
                      <a:noFill/>
                    </a:ln>
                    <a:solidFill>
                      <a:srgbClr val="444445"/>
                    </a:solidFill>
                    <a:effectLst/>
                    <a:uLnTx/>
                    <a:uFillTx/>
                    <a:latin typeface="Metropolis" panose="00000500000000000000" pitchFamily="50" charset="0"/>
                    <a:ea typeface="+mn-ea"/>
                    <a:cs typeface="Metropolis" panose="020B0604020202020204" charset="0"/>
                    <a:sym typeface="Arial"/>
                  </a:rPr>
                  <a:t>Print Fulfillment</a:t>
                </a:r>
              </a:p>
            </p:txBody>
          </p:sp>
        </p:grpSp>
      </p:grpSp>
      <p:sp>
        <p:nvSpPr>
          <p:cNvPr id="2" name="Slide Number Placeholder 1">
            <a:extLst>
              <a:ext uri="{FF2B5EF4-FFF2-40B4-BE49-F238E27FC236}">
                <a16:creationId xmlns:a16="http://schemas.microsoft.com/office/drawing/2014/main" id="{CDACEAAF-2BDB-C66D-D2A7-27E6D75D951A}"/>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AD7BA39-CD1C-4FBC-AA7C-BA7CC4082953}" type="slidenum">
              <a:rPr kumimoji="0" lang="en-US" b="0" i="0" u="none" strike="noStrike" kern="0" cap="none" spc="0" normalizeH="0" baseline="0" noProof="0" smtClean="0">
                <a:ln>
                  <a:noFill/>
                </a:ln>
                <a:solidFill>
                  <a:srgbClr val="444445">
                    <a:tint val="75000"/>
                  </a:srgbClr>
                </a:solidFill>
                <a:effectLst/>
                <a:uLnTx/>
                <a:uFillTx/>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lang="en-US" b="0" i="0" u="none" strike="noStrike" kern="0" cap="none" spc="0" normalizeH="0" baseline="0" noProof="0" dirty="0">
              <a:ln>
                <a:noFill/>
              </a:ln>
              <a:solidFill>
                <a:srgbClr val="444445">
                  <a:tint val="75000"/>
                </a:srgbClr>
              </a:solidFill>
              <a:effectLst/>
              <a:uLnTx/>
              <a:uFillTx/>
              <a:sym typeface="Arial"/>
            </a:endParaRPr>
          </a:p>
        </p:txBody>
      </p:sp>
      <p:sp>
        <p:nvSpPr>
          <p:cNvPr id="3" name="Title 2">
            <a:extLst>
              <a:ext uri="{FF2B5EF4-FFF2-40B4-BE49-F238E27FC236}">
                <a16:creationId xmlns:a16="http://schemas.microsoft.com/office/drawing/2014/main" id="{F5805F8E-62F2-5E3F-E5C3-C0EB008AC4DA}"/>
              </a:ext>
            </a:extLst>
          </p:cNvPr>
          <p:cNvSpPr>
            <a:spLocks noGrp="1"/>
          </p:cNvSpPr>
          <p:nvPr>
            <p:ph type="title"/>
          </p:nvPr>
        </p:nvSpPr>
        <p:spPr/>
        <p:txBody>
          <a:bodyPr/>
          <a:lstStyle/>
          <a:p>
            <a:r>
              <a:rPr lang="en-US" dirty="0"/>
              <a:t>CareCloud’s Robust End-to-End Solutions</a:t>
            </a:r>
          </a:p>
        </p:txBody>
      </p:sp>
      <p:grpSp>
        <p:nvGrpSpPr>
          <p:cNvPr id="4" name="Group 3">
            <a:extLst>
              <a:ext uri="{FF2B5EF4-FFF2-40B4-BE49-F238E27FC236}">
                <a16:creationId xmlns:a16="http://schemas.microsoft.com/office/drawing/2014/main" id="{76F3D28A-6ED9-F017-1AA9-CEAFA4A85DEA}"/>
              </a:ext>
            </a:extLst>
          </p:cNvPr>
          <p:cNvGrpSpPr/>
          <p:nvPr/>
        </p:nvGrpSpPr>
        <p:grpSpPr>
          <a:xfrm>
            <a:off x="455137" y="2467038"/>
            <a:ext cx="1536265" cy="1306224"/>
            <a:chOff x="623610" y="1717519"/>
            <a:chExt cx="1536265" cy="1306224"/>
          </a:xfrm>
        </p:grpSpPr>
        <p:sp>
          <p:nvSpPr>
            <p:cNvPr id="67" name="Rectangle 66">
              <a:extLst>
                <a:ext uri="{FF2B5EF4-FFF2-40B4-BE49-F238E27FC236}">
                  <a16:creationId xmlns:a16="http://schemas.microsoft.com/office/drawing/2014/main" id="{E70E6137-8447-580A-34D3-B339CDFB13CD}"/>
                </a:ext>
              </a:extLst>
            </p:cNvPr>
            <p:cNvSpPr/>
            <p:nvPr/>
          </p:nvSpPr>
          <p:spPr>
            <a:xfrm>
              <a:off x="671627" y="2392801"/>
              <a:ext cx="1488248" cy="630942"/>
            </a:xfrm>
            <a:prstGeom prst="rect">
              <a:avLst/>
            </a:prstGeom>
            <a:noFill/>
            <a:ln>
              <a:noFill/>
            </a:ln>
          </p:spPr>
          <p:txBody>
            <a:bodyPr wrap="square" rIns="0">
              <a:spAutoFit/>
            </a:bodyPr>
            <a:lstStyle/>
            <a:p>
              <a:pPr marL="112713" marR="0" lvl="0" indent="-112713" algn="l" defTabSz="457200" rtl="0" eaLnBrk="1" fontAlgn="auto" latinLnBrk="0" hangingPunct="1">
                <a:lnSpc>
                  <a:spcPct val="100000"/>
                </a:lnSpc>
                <a:spcBef>
                  <a:spcPts val="0"/>
                </a:spcBef>
                <a:spcAft>
                  <a:spcPts val="0"/>
                </a:spcAft>
                <a:buClr>
                  <a:srgbClr val="009BDE"/>
                </a:buClr>
                <a:buSzPct val="150000"/>
                <a:buFont typeface="Symbol" panose="05050102010706020507" pitchFamily="18" charset="2"/>
                <a:buChar char=""/>
                <a:tabLst/>
                <a:defRPr/>
              </a:pPr>
              <a:r>
                <a:rPr kumimoji="0" lang="en-US" sz="700" b="0" i="0" u="none" strike="noStrike" kern="1200" cap="none" spc="0" normalizeH="0" baseline="0" noProof="0" dirty="0">
                  <a:ln>
                    <a:noFill/>
                  </a:ln>
                  <a:solidFill>
                    <a:srgbClr val="444445"/>
                  </a:solidFill>
                  <a:effectLst/>
                  <a:uLnTx/>
                  <a:uFillTx/>
                  <a:latin typeface="Metropolis" panose="00000500000000000000" pitchFamily="50" charset="0"/>
                  <a:ea typeface="+mn-ea"/>
                  <a:cs typeface="Metropolis" panose="020B0604020202020204" charset="0"/>
                  <a:sym typeface="Arial"/>
                </a:rPr>
                <a:t>Revenue Cycle Management</a:t>
              </a:r>
            </a:p>
            <a:p>
              <a:pPr marL="112713" marR="0" lvl="0" indent="-112713" algn="l" defTabSz="457200" rtl="0" eaLnBrk="1" fontAlgn="auto" latinLnBrk="0" hangingPunct="1">
                <a:lnSpc>
                  <a:spcPct val="100000"/>
                </a:lnSpc>
                <a:spcBef>
                  <a:spcPts val="0"/>
                </a:spcBef>
                <a:spcAft>
                  <a:spcPts val="0"/>
                </a:spcAft>
                <a:buClr>
                  <a:srgbClr val="009BDE"/>
                </a:buClr>
                <a:buSzPct val="150000"/>
                <a:buFont typeface="Symbol" panose="05050102010706020507" pitchFamily="18" charset="2"/>
                <a:buChar char=""/>
                <a:tabLst/>
                <a:defRPr/>
              </a:pPr>
              <a:r>
                <a:rPr kumimoji="0" lang="en-US" sz="700" b="0" i="0" u="none" strike="noStrike" kern="1200" cap="none" spc="0" normalizeH="0" baseline="0" noProof="0" dirty="0">
                  <a:ln>
                    <a:noFill/>
                  </a:ln>
                  <a:solidFill>
                    <a:srgbClr val="444445"/>
                  </a:solidFill>
                  <a:effectLst/>
                  <a:uLnTx/>
                  <a:uFillTx/>
                  <a:latin typeface="Metropolis" panose="00000500000000000000" pitchFamily="50" charset="0"/>
                  <a:ea typeface="+mn-ea"/>
                  <a:cs typeface="Metropolis" panose="020B0604020202020204" charset="0"/>
                  <a:sym typeface="Arial"/>
                </a:rPr>
                <a:t>Medical Coding</a:t>
              </a:r>
            </a:p>
            <a:p>
              <a:pPr marL="112713" marR="0" lvl="0" indent="-112713" algn="l" defTabSz="457200" rtl="0" eaLnBrk="1" fontAlgn="auto" latinLnBrk="0" hangingPunct="1">
                <a:lnSpc>
                  <a:spcPct val="100000"/>
                </a:lnSpc>
                <a:spcBef>
                  <a:spcPts val="0"/>
                </a:spcBef>
                <a:spcAft>
                  <a:spcPts val="0"/>
                </a:spcAft>
                <a:buClr>
                  <a:srgbClr val="009BDE"/>
                </a:buClr>
                <a:buSzPct val="150000"/>
                <a:buFont typeface="Symbol" panose="05050102010706020507" pitchFamily="18" charset="2"/>
                <a:buChar char=""/>
                <a:tabLst/>
                <a:defRPr/>
              </a:pPr>
              <a:r>
                <a:rPr kumimoji="0" lang="en-US" sz="700" b="0" i="0" u="none" strike="noStrike" kern="1200" cap="none" spc="0" normalizeH="0" baseline="0" noProof="0" dirty="0">
                  <a:ln>
                    <a:noFill/>
                  </a:ln>
                  <a:solidFill>
                    <a:srgbClr val="444445"/>
                  </a:solidFill>
                  <a:effectLst/>
                  <a:uLnTx/>
                  <a:uFillTx/>
                  <a:latin typeface="Metropolis" panose="00000500000000000000" pitchFamily="50" charset="0"/>
                  <a:ea typeface="+mn-ea"/>
                  <a:cs typeface="Metropolis" panose="020B0604020202020204" charset="0"/>
                  <a:sym typeface="Arial"/>
                </a:rPr>
                <a:t>Provider Credentialing</a:t>
              </a:r>
            </a:p>
            <a:p>
              <a:pPr marL="112713" marR="0" lvl="0" indent="-112713" algn="l" defTabSz="457200" rtl="0" eaLnBrk="1" fontAlgn="auto" latinLnBrk="0" hangingPunct="1">
                <a:lnSpc>
                  <a:spcPct val="100000"/>
                </a:lnSpc>
                <a:spcBef>
                  <a:spcPts val="0"/>
                </a:spcBef>
                <a:spcAft>
                  <a:spcPts val="0"/>
                </a:spcAft>
                <a:buClr>
                  <a:srgbClr val="009BDE"/>
                </a:buClr>
                <a:buSzPct val="150000"/>
                <a:buFont typeface="Symbol" panose="05050102010706020507" pitchFamily="18" charset="2"/>
                <a:buChar char=""/>
                <a:tabLst/>
                <a:defRPr/>
              </a:pPr>
              <a:r>
                <a:rPr kumimoji="0" lang="en-US" sz="700" b="0" i="0" u="none" strike="noStrike" kern="1200" cap="none" spc="0" normalizeH="0" baseline="0" noProof="0" dirty="0">
                  <a:ln>
                    <a:noFill/>
                  </a:ln>
                  <a:solidFill>
                    <a:srgbClr val="444445"/>
                  </a:solidFill>
                  <a:effectLst/>
                  <a:uLnTx/>
                  <a:uFillTx/>
                  <a:latin typeface="Metropolis" panose="00000500000000000000" pitchFamily="50" charset="0"/>
                  <a:ea typeface="+mn-ea"/>
                  <a:cs typeface="Metropolis" panose="020B0604020202020204" charset="0"/>
                  <a:sym typeface="Arial"/>
                </a:rPr>
                <a:t>Robotic Process Automation</a:t>
              </a:r>
            </a:p>
            <a:p>
              <a:pPr marL="112713" marR="0" lvl="0" indent="-112713" algn="l" defTabSz="457200" rtl="0" eaLnBrk="1" fontAlgn="auto" latinLnBrk="0" hangingPunct="1">
                <a:lnSpc>
                  <a:spcPct val="100000"/>
                </a:lnSpc>
                <a:spcBef>
                  <a:spcPts val="0"/>
                </a:spcBef>
                <a:spcAft>
                  <a:spcPts val="0"/>
                </a:spcAft>
                <a:buClr>
                  <a:srgbClr val="009BDE"/>
                </a:buClr>
                <a:buSzPct val="150000"/>
                <a:buFont typeface="Symbol" panose="05050102010706020507" pitchFamily="18" charset="2"/>
                <a:buChar char=""/>
                <a:tabLst/>
                <a:defRPr/>
              </a:pPr>
              <a:r>
                <a:rPr kumimoji="0" lang="en-US" sz="700" b="0" i="0" u="none" strike="noStrike" kern="1200" cap="none" spc="0" normalizeH="0" baseline="0" noProof="0" dirty="0">
                  <a:ln>
                    <a:noFill/>
                  </a:ln>
                  <a:solidFill>
                    <a:srgbClr val="444445"/>
                  </a:solidFill>
                  <a:effectLst/>
                  <a:uLnTx/>
                  <a:uFillTx/>
                  <a:latin typeface="Metropolis" panose="00000500000000000000" pitchFamily="50" charset="0"/>
                  <a:ea typeface="+mn-ea"/>
                  <a:cs typeface="Metropolis" panose="020B0604020202020204" charset="0"/>
                  <a:sym typeface="Arial"/>
                </a:rPr>
                <a:t>Interoperability</a:t>
              </a:r>
            </a:p>
          </p:txBody>
        </p:sp>
        <p:grpSp>
          <p:nvGrpSpPr>
            <p:cNvPr id="44" name="Group 43">
              <a:extLst>
                <a:ext uri="{FF2B5EF4-FFF2-40B4-BE49-F238E27FC236}">
                  <a16:creationId xmlns:a16="http://schemas.microsoft.com/office/drawing/2014/main" id="{1EAE33BD-DB9E-5DBF-6122-8751CE1B759D}"/>
                </a:ext>
              </a:extLst>
            </p:cNvPr>
            <p:cNvGrpSpPr/>
            <p:nvPr/>
          </p:nvGrpSpPr>
          <p:grpSpPr>
            <a:xfrm>
              <a:off x="623610" y="1717519"/>
              <a:ext cx="1488248" cy="662962"/>
              <a:chOff x="1569122" y="1420117"/>
              <a:chExt cx="1488248" cy="662962"/>
            </a:xfrm>
          </p:grpSpPr>
          <p:pic>
            <p:nvPicPr>
              <p:cNvPr id="10" name="Picture 9" descr="Icon&#10;&#10;Description automatically generated">
                <a:extLst>
                  <a:ext uri="{FF2B5EF4-FFF2-40B4-BE49-F238E27FC236}">
                    <a16:creationId xmlns:a16="http://schemas.microsoft.com/office/drawing/2014/main" id="{C9ACEBAC-0F60-DECE-33B1-002124C6FA6F}"/>
                  </a:ext>
                </a:extLst>
              </p:cNvPr>
              <p:cNvPicPr>
                <a:picLocks noChangeAspect="1"/>
              </p:cNvPicPr>
              <p:nvPr/>
            </p:nvPicPr>
            <p:blipFill>
              <a:blip r:embed="rId5"/>
              <a:stretch>
                <a:fillRect/>
              </a:stretch>
            </p:blipFill>
            <p:spPr>
              <a:xfrm>
                <a:off x="2131812" y="1420117"/>
                <a:ext cx="362867" cy="274320"/>
              </a:xfrm>
              <a:prstGeom prst="rect">
                <a:avLst/>
              </a:prstGeom>
            </p:spPr>
          </p:pic>
          <p:sp>
            <p:nvSpPr>
              <p:cNvPr id="34" name="Rectangle: Rounded Corners 33">
                <a:extLst>
                  <a:ext uri="{FF2B5EF4-FFF2-40B4-BE49-F238E27FC236}">
                    <a16:creationId xmlns:a16="http://schemas.microsoft.com/office/drawing/2014/main" id="{BC86F31F-B352-826E-FADD-E2D31566FF8B}"/>
                  </a:ext>
                </a:extLst>
              </p:cNvPr>
              <p:cNvSpPr/>
              <p:nvPr/>
            </p:nvSpPr>
            <p:spPr>
              <a:xfrm>
                <a:off x="1569122" y="1726959"/>
                <a:ext cx="1488248" cy="356120"/>
              </a:xfrm>
              <a:prstGeom prst="roundRect">
                <a:avLst>
                  <a:gd name="adj" fmla="val 24568"/>
                </a:avLst>
              </a:prstGeom>
              <a:no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800" i="0" u="none" strike="noStrike" kern="1200" cap="none" spc="0" normalizeH="0" baseline="0" noProof="0" dirty="0">
                    <a:ln>
                      <a:noFill/>
                    </a:ln>
                    <a:solidFill>
                      <a:srgbClr val="444445"/>
                    </a:solidFill>
                    <a:effectLst/>
                    <a:uLnTx/>
                    <a:uFillTx/>
                    <a:latin typeface="Metropolis Extra Bold" panose="00000900000000000000" pitchFamily="50" charset="0"/>
                    <a:cs typeface="Metropolis" panose="020B0604020202020204" charset="0"/>
                    <a:sym typeface="Arial"/>
                  </a:rPr>
                  <a:t>TECHNOLOGY-ENABLED RCM</a:t>
                </a:r>
              </a:p>
            </p:txBody>
          </p:sp>
        </p:grpSp>
      </p:grpSp>
      <p:sp>
        <p:nvSpPr>
          <p:cNvPr id="66" name="TextBox 29">
            <a:extLst>
              <a:ext uri="{FF2B5EF4-FFF2-40B4-BE49-F238E27FC236}">
                <a16:creationId xmlns:a16="http://schemas.microsoft.com/office/drawing/2014/main" id="{65FA5E48-6F58-3C77-FEB7-93738373429F}"/>
              </a:ext>
            </a:extLst>
          </p:cNvPr>
          <p:cNvSpPr txBox="1"/>
          <p:nvPr/>
        </p:nvSpPr>
        <p:spPr>
          <a:xfrm>
            <a:off x="2661014" y="1393180"/>
            <a:ext cx="5917943" cy="680972"/>
          </a:xfrm>
          <a:prstGeom prst="rect">
            <a:avLst/>
          </a:prstGeom>
        </p:spPr>
        <p:txBody>
          <a:bodyPr wrap="square" lIns="0" tIns="0" rIns="0" bIns="0" rtlCol="0" anchor="t">
            <a:noAutofit/>
          </a:bodyPr>
          <a:lstStyle/>
          <a:p>
            <a:pPr marL="0" marR="0" lvl="0" indent="0" defTabSz="914400" rtl="0" eaLnBrk="1" fontAlgn="auto" latinLnBrk="0" hangingPunct="1">
              <a:lnSpc>
                <a:spcPts val="2500"/>
              </a:lnSpc>
              <a:spcBef>
                <a:spcPts val="0"/>
              </a:spcBef>
              <a:spcAft>
                <a:spcPts val="0"/>
              </a:spcAft>
              <a:buClr>
                <a:srgbClr val="000000"/>
              </a:buClr>
              <a:buSzTx/>
              <a:buFont typeface="Arial"/>
              <a:buNone/>
              <a:tabLst/>
              <a:defRPr/>
            </a:pPr>
            <a:r>
              <a:rPr kumimoji="0" lang="en-US" sz="2100" i="0" u="none" strike="noStrike" kern="0" cap="none" spc="0" normalizeH="0" baseline="0" noProof="0" dirty="0">
                <a:ln>
                  <a:noFill/>
                </a:ln>
                <a:solidFill>
                  <a:srgbClr val="444445"/>
                </a:solidFill>
                <a:effectLst/>
                <a:uLnTx/>
                <a:uFillTx/>
                <a:latin typeface="Metropolis Extra Bold" panose="00000900000000000000" pitchFamily="50" charset="0"/>
                <a:cs typeface="Metropolis" panose="020B0604020202020204" charset="0"/>
                <a:sym typeface="Arial"/>
              </a:rPr>
              <a:t>Redefining the next generation of </a:t>
            </a:r>
          </a:p>
          <a:p>
            <a:pPr marL="0" marR="0" lvl="0" indent="0" defTabSz="914400" rtl="0" eaLnBrk="1" fontAlgn="auto" latinLnBrk="0" hangingPunct="1">
              <a:lnSpc>
                <a:spcPts val="2500"/>
              </a:lnSpc>
              <a:spcBef>
                <a:spcPts val="0"/>
              </a:spcBef>
              <a:spcAft>
                <a:spcPts val="0"/>
              </a:spcAft>
              <a:buClr>
                <a:srgbClr val="000000"/>
              </a:buClr>
              <a:buSzTx/>
              <a:buFont typeface="Arial"/>
              <a:buNone/>
              <a:tabLst/>
              <a:defRPr/>
            </a:pPr>
            <a:r>
              <a:rPr lang="en-US" sz="2100" dirty="0">
                <a:solidFill>
                  <a:srgbClr val="444445"/>
                </a:solidFill>
                <a:latin typeface="Metropolis Extra Bold" panose="00000900000000000000" pitchFamily="50" charset="0"/>
                <a:cs typeface="Metropolis" panose="020B0604020202020204" charset="0"/>
              </a:rPr>
              <a:t>technology-enabled </a:t>
            </a:r>
            <a:r>
              <a:rPr lang="en-US" sz="2100" dirty="0">
                <a:solidFill>
                  <a:schemeClr val="tx2"/>
                </a:solidFill>
                <a:latin typeface="Metropolis Extra Bold" panose="00000900000000000000" pitchFamily="50" charset="0"/>
                <a:cs typeface="Metropolis" panose="020B0604020202020204" charset="0"/>
              </a:rPr>
              <a:t>revenue cycle </a:t>
            </a:r>
            <a:r>
              <a:rPr kumimoji="0" lang="en-US" sz="2100" i="0" u="none" strike="noStrike" kern="0" cap="none" spc="0" normalizeH="0" baseline="0" noProof="0" dirty="0">
                <a:ln>
                  <a:noFill/>
                </a:ln>
                <a:solidFill>
                  <a:srgbClr val="444445"/>
                </a:solidFill>
                <a:effectLst/>
                <a:uLnTx/>
                <a:uFillTx/>
                <a:latin typeface="Metropolis Extra Bold" panose="00000900000000000000" pitchFamily="50" charset="0"/>
                <a:cs typeface="Metropolis" panose="020B0604020202020204" charset="0"/>
                <a:sym typeface="Arial"/>
              </a:rPr>
              <a:t>solutions</a:t>
            </a:r>
          </a:p>
        </p:txBody>
      </p:sp>
      <p:grpSp>
        <p:nvGrpSpPr>
          <p:cNvPr id="9" name="Group 8">
            <a:extLst>
              <a:ext uri="{FF2B5EF4-FFF2-40B4-BE49-F238E27FC236}">
                <a16:creationId xmlns:a16="http://schemas.microsoft.com/office/drawing/2014/main" id="{DF4A2BEC-F725-DC8D-5C3C-89325B09C8C5}"/>
              </a:ext>
            </a:extLst>
          </p:cNvPr>
          <p:cNvGrpSpPr/>
          <p:nvPr/>
        </p:nvGrpSpPr>
        <p:grpSpPr>
          <a:xfrm>
            <a:off x="2104901" y="2467038"/>
            <a:ext cx="1563053" cy="1306224"/>
            <a:chOff x="2322665" y="1754647"/>
            <a:chExt cx="1563053" cy="1306224"/>
          </a:xfrm>
        </p:grpSpPr>
        <p:grpSp>
          <p:nvGrpSpPr>
            <p:cNvPr id="32" name="Group 31">
              <a:extLst>
                <a:ext uri="{FF2B5EF4-FFF2-40B4-BE49-F238E27FC236}">
                  <a16:creationId xmlns:a16="http://schemas.microsoft.com/office/drawing/2014/main" id="{020886F2-E48D-84B0-F141-B61F79B2D1C4}"/>
                </a:ext>
              </a:extLst>
            </p:cNvPr>
            <p:cNvGrpSpPr/>
            <p:nvPr/>
          </p:nvGrpSpPr>
          <p:grpSpPr>
            <a:xfrm>
              <a:off x="2365290" y="1754647"/>
              <a:ext cx="1488248" cy="659487"/>
              <a:chOff x="2361172" y="2456185"/>
              <a:chExt cx="1488248" cy="659487"/>
            </a:xfrm>
          </p:grpSpPr>
          <p:sp>
            <p:nvSpPr>
              <p:cNvPr id="16" name="Rectangle: Rounded Corners 15">
                <a:extLst>
                  <a:ext uri="{FF2B5EF4-FFF2-40B4-BE49-F238E27FC236}">
                    <a16:creationId xmlns:a16="http://schemas.microsoft.com/office/drawing/2014/main" id="{3A4F498C-2BD1-C894-D8A8-8D066DA0DE1C}"/>
                  </a:ext>
                </a:extLst>
              </p:cNvPr>
              <p:cNvSpPr/>
              <p:nvPr/>
            </p:nvSpPr>
            <p:spPr>
              <a:xfrm>
                <a:off x="2361172" y="2759552"/>
                <a:ext cx="1488248" cy="356120"/>
              </a:xfrm>
              <a:prstGeom prst="roundRect">
                <a:avLst>
                  <a:gd name="adj" fmla="val 24568"/>
                </a:avLst>
              </a:prstGeom>
              <a:no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800" i="0" u="none" strike="noStrike" kern="1200" cap="none" spc="0" normalizeH="0" baseline="0" noProof="0" dirty="0">
                    <a:ln>
                      <a:noFill/>
                    </a:ln>
                    <a:solidFill>
                      <a:srgbClr val="444445"/>
                    </a:solidFill>
                    <a:effectLst/>
                    <a:uLnTx/>
                    <a:uFillTx/>
                    <a:latin typeface="Metropolis Extra Bold" panose="00000900000000000000" pitchFamily="50" charset="0"/>
                    <a:cs typeface="Metropolis" panose="020B0604020202020204" charset="0"/>
                    <a:sym typeface="Arial"/>
                  </a:rPr>
                  <a:t>CLOUD-BASED SOFTWARE</a:t>
                </a:r>
              </a:p>
            </p:txBody>
          </p:sp>
          <p:pic>
            <p:nvPicPr>
              <p:cNvPr id="30" name="Graphic 29" descr="Cloud outline">
                <a:extLst>
                  <a:ext uri="{FF2B5EF4-FFF2-40B4-BE49-F238E27FC236}">
                    <a16:creationId xmlns:a16="http://schemas.microsoft.com/office/drawing/2014/main" id="{D3479340-E052-0F12-DF8E-F0E89165597A}"/>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t="20027" b="20503"/>
              <a:stretch/>
            </p:blipFill>
            <p:spPr>
              <a:xfrm>
                <a:off x="2874661" y="2456185"/>
                <a:ext cx="461270" cy="274320"/>
              </a:xfrm>
              <a:prstGeom prst="rect">
                <a:avLst/>
              </a:prstGeom>
            </p:spPr>
          </p:pic>
        </p:grpSp>
        <p:sp>
          <p:nvSpPr>
            <p:cNvPr id="72" name="Rectangle 71">
              <a:extLst>
                <a:ext uri="{FF2B5EF4-FFF2-40B4-BE49-F238E27FC236}">
                  <a16:creationId xmlns:a16="http://schemas.microsoft.com/office/drawing/2014/main" id="{6341C458-8361-91A1-1C2A-1F0FF0666B3B}"/>
                </a:ext>
              </a:extLst>
            </p:cNvPr>
            <p:cNvSpPr/>
            <p:nvPr/>
          </p:nvSpPr>
          <p:spPr>
            <a:xfrm>
              <a:off x="2322665" y="2429929"/>
              <a:ext cx="1563053" cy="630942"/>
            </a:xfrm>
            <a:prstGeom prst="rect">
              <a:avLst/>
            </a:prstGeom>
            <a:noFill/>
            <a:ln>
              <a:noFill/>
            </a:ln>
          </p:spPr>
          <p:txBody>
            <a:bodyPr wrap="square" rIns="0">
              <a:spAutoFit/>
            </a:bodyPr>
            <a:lstStyle/>
            <a:p>
              <a:pPr marL="112713" marR="0" lvl="0" indent="-112713" algn="l" defTabSz="457200" rtl="0" eaLnBrk="1" fontAlgn="auto" latinLnBrk="0" hangingPunct="1">
                <a:lnSpc>
                  <a:spcPct val="100000"/>
                </a:lnSpc>
                <a:spcBef>
                  <a:spcPts val="0"/>
                </a:spcBef>
                <a:spcAft>
                  <a:spcPts val="0"/>
                </a:spcAft>
                <a:buClr>
                  <a:srgbClr val="009BDE"/>
                </a:buClr>
                <a:buSzPct val="150000"/>
                <a:buFont typeface="Symbol" panose="05050102010706020507" pitchFamily="18" charset="2"/>
                <a:buChar char="·"/>
                <a:tabLst/>
                <a:defRPr/>
              </a:pPr>
              <a:r>
                <a:rPr kumimoji="0" lang="en-US" sz="700" b="0" i="0" u="none" strike="noStrike" kern="1200" cap="none" spc="0" normalizeH="0" baseline="0" noProof="0" dirty="0">
                  <a:ln>
                    <a:noFill/>
                  </a:ln>
                  <a:solidFill>
                    <a:srgbClr val="444445"/>
                  </a:solidFill>
                  <a:effectLst/>
                  <a:uLnTx/>
                  <a:uFillTx/>
                  <a:latin typeface="Metropolis" panose="00000500000000000000" pitchFamily="50" charset="0"/>
                  <a:ea typeface="+mn-ea"/>
                  <a:cs typeface="Metropolis" panose="020B0604020202020204" charset="0"/>
                  <a:sym typeface="Arial"/>
                </a:rPr>
                <a:t>Electronic Health Records</a:t>
              </a:r>
            </a:p>
            <a:p>
              <a:pPr marL="112713" marR="0" lvl="0" indent="-112713" algn="l" defTabSz="457200" rtl="0" eaLnBrk="1" fontAlgn="auto" latinLnBrk="0" hangingPunct="1">
                <a:lnSpc>
                  <a:spcPct val="100000"/>
                </a:lnSpc>
                <a:spcBef>
                  <a:spcPts val="0"/>
                </a:spcBef>
                <a:spcAft>
                  <a:spcPts val="0"/>
                </a:spcAft>
                <a:buClr>
                  <a:srgbClr val="009BDE"/>
                </a:buClr>
                <a:buSzPct val="150000"/>
                <a:buFont typeface="Symbol" panose="05050102010706020507" pitchFamily="18" charset="2"/>
                <a:buChar char="·"/>
                <a:tabLst/>
                <a:defRPr/>
              </a:pPr>
              <a:r>
                <a:rPr kumimoji="0" lang="en-US" sz="700" b="0" i="0" u="none" strike="noStrike" kern="1200" cap="none" spc="0" normalizeH="0" baseline="0" noProof="0" dirty="0">
                  <a:ln>
                    <a:noFill/>
                  </a:ln>
                  <a:solidFill>
                    <a:srgbClr val="444445"/>
                  </a:solidFill>
                  <a:effectLst/>
                  <a:uLnTx/>
                  <a:uFillTx/>
                  <a:latin typeface="Metropolis" panose="00000500000000000000" pitchFamily="50" charset="0"/>
                  <a:ea typeface="+mn-ea"/>
                  <a:cs typeface="Metropolis" panose="020B0604020202020204" charset="0"/>
                  <a:sym typeface="Arial"/>
                </a:rPr>
                <a:t>Practice Management</a:t>
              </a:r>
            </a:p>
            <a:p>
              <a:pPr marL="112713" marR="0" lvl="0" indent="-112713" algn="l" defTabSz="457200" rtl="0" eaLnBrk="1" fontAlgn="auto" latinLnBrk="0" hangingPunct="1">
                <a:lnSpc>
                  <a:spcPct val="100000"/>
                </a:lnSpc>
                <a:spcBef>
                  <a:spcPts val="0"/>
                </a:spcBef>
                <a:spcAft>
                  <a:spcPts val="0"/>
                </a:spcAft>
                <a:buClr>
                  <a:srgbClr val="009BDE"/>
                </a:buClr>
                <a:buSzPct val="150000"/>
                <a:buFont typeface="Symbol" panose="05050102010706020507" pitchFamily="18" charset="2"/>
                <a:buChar char="·"/>
                <a:tabLst/>
                <a:defRPr/>
              </a:pPr>
              <a:r>
                <a:rPr kumimoji="0" lang="en-US" sz="700" b="0" i="0" u="none" strike="noStrike" kern="1200" cap="none" spc="0" normalizeH="0" baseline="0" noProof="0" dirty="0">
                  <a:ln>
                    <a:noFill/>
                  </a:ln>
                  <a:solidFill>
                    <a:srgbClr val="444445"/>
                  </a:solidFill>
                  <a:effectLst/>
                  <a:uLnTx/>
                  <a:uFillTx/>
                  <a:latin typeface="Metropolis" panose="00000500000000000000" pitchFamily="50" charset="0"/>
                  <a:ea typeface="+mn-ea"/>
                  <a:cs typeface="Metropolis" panose="020B0604020202020204" charset="0"/>
                  <a:sym typeface="Arial"/>
                </a:rPr>
                <a:t>Patient Experience Management</a:t>
              </a:r>
            </a:p>
            <a:p>
              <a:pPr marL="112713" marR="0" lvl="0" indent="-112713" algn="l" defTabSz="457200" rtl="0" eaLnBrk="1" fontAlgn="auto" latinLnBrk="0" hangingPunct="1">
                <a:lnSpc>
                  <a:spcPct val="100000"/>
                </a:lnSpc>
                <a:spcBef>
                  <a:spcPts val="0"/>
                </a:spcBef>
                <a:spcAft>
                  <a:spcPts val="0"/>
                </a:spcAft>
                <a:buClr>
                  <a:srgbClr val="009BDE"/>
                </a:buClr>
                <a:buSzPct val="150000"/>
                <a:buFont typeface="Symbol" panose="05050102010706020507" pitchFamily="18" charset="2"/>
                <a:buChar char="·"/>
                <a:tabLst/>
                <a:defRPr/>
              </a:pPr>
              <a:r>
                <a:rPr kumimoji="0" lang="en-US" sz="700" b="0" i="0" u="none" strike="noStrike" kern="1200" cap="none" spc="0" normalizeH="0" baseline="0" noProof="0" dirty="0">
                  <a:ln>
                    <a:noFill/>
                  </a:ln>
                  <a:solidFill>
                    <a:srgbClr val="444445"/>
                  </a:solidFill>
                  <a:effectLst/>
                  <a:uLnTx/>
                  <a:uFillTx/>
                  <a:latin typeface="Metropolis" panose="00000500000000000000" pitchFamily="50" charset="0"/>
                  <a:ea typeface="+mn-ea"/>
                  <a:cs typeface="Metropolis" panose="020B0604020202020204" charset="0"/>
                  <a:sym typeface="Arial"/>
                </a:rPr>
                <a:t>Business Intelligence</a:t>
              </a:r>
            </a:p>
            <a:p>
              <a:pPr marL="112713" marR="0" lvl="0" indent="-112713" algn="l" defTabSz="457200" rtl="0" eaLnBrk="1" fontAlgn="auto" latinLnBrk="0" hangingPunct="1">
                <a:lnSpc>
                  <a:spcPct val="100000"/>
                </a:lnSpc>
                <a:spcBef>
                  <a:spcPts val="0"/>
                </a:spcBef>
                <a:spcAft>
                  <a:spcPts val="0"/>
                </a:spcAft>
                <a:buClr>
                  <a:srgbClr val="009BDE"/>
                </a:buClr>
                <a:buSzPct val="150000"/>
                <a:buFont typeface="Symbol" panose="05050102010706020507" pitchFamily="18" charset="2"/>
                <a:buChar char="·"/>
                <a:tabLst/>
                <a:defRPr/>
              </a:pPr>
              <a:r>
                <a:rPr kumimoji="0" lang="en-US" sz="700" b="0" i="0" u="none" strike="noStrike" kern="1200" cap="none" spc="0" normalizeH="0" baseline="0" noProof="0" dirty="0">
                  <a:ln>
                    <a:noFill/>
                  </a:ln>
                  <a:solidFill>
                    <a:srgbClr val="444445"/>
                  </a:solidFill>
                  <a:effectLst/>
                  <a:uLnTx/>
                  <a:uFillTx/>
                  <a:latin typeface="Metropolis" panose="00000500000000000000" pitchFamily="50" charset="0"/>
                  <a:ea typeface="+mn-ea"/>
                  <a:cs typeface="Metropolis" panose="020B0604020202020204" charset="0"/>
                  <a:sym typeface="Arial"/>
                </a:rPr>
                <a:t>Customized Cloud Applications</a:t>
              </a:r>
            </a:p>
          </p:txBody>
        </p:sp>
      </p:grpSp>
      <p:grpSp>
        <p:nvGrpSpPr>
          <p:cNvPr id="15" name="Group 14">
            <a:extLst>
              <a:ext uri="{FF2B5EF4-FFF2-40B4-BE49-F238E27FC236}">
                <a16:creationId xmlns:a16="http://schemas.microsoft.com/office/drawing/2014/main" id="{747127EF-78FE-3996-8089-8DD5CAE87A8D}"/>
              </a:ext>
            </a:extLst>
          </p:cNvPr>
          <p:cNvGrpSpPr/>
          <p:nvPr/>
        </p:nvGrpSpPr>
        <p:grpSpPr>
          <a:xfrm>
            <a:off x="5481274" y="2462466"/>
            <a:ext cx="1488248" cy="1310796"/>
            <a:chOff x="5481274" y="2462466"/>
            <a:chExt cx="1488248" cy="1310796"/>
          </a:xfrm>
        </p:grpSpPr>
        <p:pic>
          <p:nvPicPr>
            <p:cNvPr id="14" name="Picture 13" descr="Icon&#10;&#10;Description automatically generated">
              <a:extLst>
                <a:ext uri="{FF2B5EF4-FFF2-40B4-BE49-F238E27FC236}">
                  <a16:creationId xmlns:a16="http://schemas.microsoft.com/office/drawing/2014/main" id="{61F57E91-F693-A5EA-806D-28023FD8E47A}"/>
                </a:ext>
              </a:extLst>
            </p:cNvPr>
            <p:cNvPicPr>
              <a:picLocks noChangeAspect="1"/>
            </p:cNvPicPr>
            <p:nvPr/>
          </p:nvPicPr>
          <p:blipFill>
            <a:blip r:embed="rId8"/>
            <a:stretch>
              <a:fillRect/>
            </a:stretch>
          </p:blipFill>
          <p:spPr>
            <a:xfrm>
              <a:off x="6087097" y="2462466"/>
              <a:ext cx="283464" cy="283464"/>
            </a:xfrm>
            <a:prstGeom prst="rect">
              <a:avLst/>
            </a:prstGeom>
          </p:spPr>
        </p:pic>
        <p:grpSp>
          <p:nvGrpSpPr>
            <p:cNvPr id="12" name="Group 11">
              <a:extLst>
                <a:ext uri="{FF2B5EF4-FFF2-40B4-BE49-F238E27FC236}">
                  <a16:creationId xmlns:a16="http://schemas.microsoft.com/office/drawing/2014/main" id="{158CBD3C-D023-84B6-081A-36CD16243736}"/>
                </a:ext>
              </a:extLst>
            </p:cNvPr>
            <p:cNvGrpSpPr/>
            <p:nvPr/>
          </p:nvGrpSpPr>
          <p:grpSpPr>
            <a:xfrm>
              <a:off x="5481274" y="2770405"/>
              <a:ext cx="1488248" cy="1002857"/>
              <a:chOff x="5924014" y="2028929"/>
              <a:chExt cx="1488248" cy="1002857"/>
            </a:xfrm>
          </p:grpSpPr>
          <p:sp>
            <p:nvSpPr>
              <p:cNvPr id="37" name="Rectangle: Rounded Corners 36">
                <a:extLst>
                  <a:ext uri="{FF2B5EF4-FFF2-40B4-BE49-F238E27FC236}">
                    <a16:creationId xmlns:a16="http://schemas.microsoft.com/office/drawing/2014/main" id="{A30A3B86-3898-A5C7-EBA5-6BA6D073E6BE}"/>
                  </a:ext>
                </a:extLst>
              </p:cNvPr>
              <p:cNvSpPr/>
              <p:nvPr/>
            </p:nvSpPr>
            <p:spPr>
              <a:xfrm>
                <a:off x="5924014" y="2028929"/>
                <a:ext cx="1488248" cy="356120"/>
              </a:xfrm>
              <a:prstGeom prst="roundRect">
                <a:avLst>
                  <a:gd name="adj" fmla="val 24568"/>
                </a:avLst>
              </a:prstGeom>
              <a:no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800" i="0" u="none" strike="noStrike" kern="1200" cap="none" spc="0" normalizeH="0" baseline="0" noProof="0" dirty="0">
                    <a:ln>
                      <a:noFill/>
                    </a:ln>
                    <a:solidFill>
                      <a:srgbClr val="444445"/>
                    </a:solidFill>
                    <a:effectLst/>
                    <a:uLnTx/>
                    <a:uFillTx/>
                    <a:latin typeface="Metropolis Extra Bold" panose="00000900000000000000" pitchFamily="50" charset="0"/>
                    <a:cs typeface="Metropolis" panose="020B0604020202020204" charset="0"/>
                    <a:sym typeface="Arial"/>
                  </a:rPr>
                  <a:t>HIT CONSULTING &amp; STAFFING</a:t>
                </a:r>
              </a:p>
            </p:txBody>
          </p:sp>
          <p:sp>
            <p:nvSpPr>
              <p:cNvPr id="102" name="Rectangle 101">
                <a:extLst>
                  <a:ext uri="{FF2B5EF4-FFF2-40B4-BE49-F238E27FC236}">
                    <a16:creationId xmlns:a16="http://schemas.microsoft.com/office/drawing/2014/main" id="{2897E33D-B455-561F-4539-3429C59B4518}"/>
                  </a:ext>
                </a:extLst>
              </p:cNvPr>
              <p:cNvSpPr/>
              <p:nvPr/>
            </p:nvSpPr>
            <p:spPr>
              <a:xfrm>
                <a:off x="5985561" y="2400844"/>
                <a:ext cx="1426701" cy="630942"/>
              </a:xfrm>
              <a:prstGeom prst="rect">
                <a:avLst/>
              </a:prstGeom>
              <a:noFill/>
              <a:ln>
                <a:noFill/>
              </a:ln>
            </p:spPr>
            <p:txBody>
              <a:bodyPr wrap="square" rIns="0">
                <a:spAutoFit/>
              </a:bodyPr>
              <a:lstStyle/>
              <a:p>
                <a:pPr marL="112713" marR="0" lvl="0" indent="-112713" algn="l" defTabSz="457200" rtl="0" eaLnBrk="1" fontAlgn="auto" latinLnBrk="0" hangingPunct="1">
                  <a:lnSpc>
                    <a:spcPct val="100000"/>
                  </a:lnSpc>
                  <a:spcBef>
                    <a:spcPts val="0"/>
                  </a:spcBef>
                  <a:spcAft>
                    <a:spcPts val="0"/>
                  </a:spcAft>
                  <a:buClr>
                    <a:srgbClr val="009BDE"/>
                  </a:buClr>
                  <a:buSzPct val="150000"/>
                  <a:buFont typeface="Symbol" panose="05050102010706020507" pitchFamily="18" charset="2"/>
                  <a:buChar char="·"/>
                  <a:tabLst/>
                  <a:defRPr/>
                </a:pPr>
                <a:r>
                  <a:rPr kumimoji="0" lang="en-US" sz="700" b="0" i="0" u="none" strike="noStrike" kern="1200" cap="none" spc="0" normalizeH="0" baseline="0" noProof="0" dirty="0">
                    <a:ln>
                      <a:noFill/>
                    </a:ln>
                    <a:solidFill>
                      <a:srgbClr val="444445"/>
                    </a:solidFill>
                    <a:effectLst/>
                    <a:uLnTx/>
                    <a:uFillTx/>
                    <a:latin typeface="Metropolis" panose="00000500000000000000" pitchFamily="50" charset="0"/>
                    <a:ea typeface="+mn-ea"/>
                    <a:cs typeface="Metropolis" panose="020B0604020202020204" charset="0"/>
                    <a:sym typeface="Arial"/>
                  </a:rPr>
                  <a:t>Workforce Augmentation</a:t>
                </a:r>
              </a:p>
              <a:p>
                <a:pPr marL="112713" marR="0" lvl="0" indent="-112713" algn="l" defTabSz="457200" rtl="0" eaLnBrk="1" fontAlgn="auto" latinLnBrk="0" hangingPunct="1">
                  <a:lnSpc>
                    <a:spcPct val="100000"/>
                  </a:lnSpc>
                  <a:spcBef>
                    <a:spcPts val="0"/>
                  </a:spcBef>
                  <a:spcAft>
                    <a:spcPts val="0"/>
                  </a:spcAft>
                  <a:buClr>
                    <a:srgbClr val="009BDE"/>
                  </a:buClr>
                  <a:buSzPct val="150000"/>
                  <a:buFont typeface="Symbol" panose="05050102010706020507" pitchFamily="18" charset="2"/>
                  <a:buChar char="·"/>
                  <a:tabLst/>
                  <a:defRPr/>
                </a:pPr>
                <a:r>
                  <a:rPr kumimoji="0" lang="en-US" sz="700" b="0" i="0" u="none" strike="noStrike" kern="1200" cap="none" spc="0" normalizeH="0" baseline="0" noProof="0" dirty="0">
                    <a:ln>
                      <a:noFill/>
                    </a:ln>
                    <a:solidFill>
                      <a:srgbClr val="444445"/>
                    </a:solidFill>
                    <a:effectLst/>
                    <a:uLnTx/>
                    <a:uFillTx/>
                    <a:latin typeface="Metropolis" panose="00000500000000000000" pitchFamily="50" charset="0"/>
                    <a:ea typeface="+mn-ea"/>
                    <a:cs typeface="Metropolis" panose="020B0604020202020204" charset="0"/>
                    <a:sym typeface="Arial"/>
                  </a:rPr>
                  <a:t>IT Transformation Consulting</a:t>
                </a:r>
              </a:p>
              <a:p>
                <a:pPr marL="112713" marR="0" lvl="0" indent="-112713" algn="l" defTabSz="457200" rtl="0" eaLnBrk="1" fontAlgn="auto" latinLnBrk="0" hangingPunct="1">
                  <a:lnSpc>
                    <a:spcPct val="100000"/>
                  </a:lnSpc>
                  <a:spcBef>
                    <a:spcPts val="0"/>
                  </a:spcBef>
                  <a:spcAft>
                    <a:spcPts val="0"/>
                  </a:spcAft>
                  <a:buClr>
                    <a:srgbClr val="009BDE"/>
                  </a:buClr>
                  <a:buSzPct val="150000"/>
                  <a:buFont typeface="Symbol" panose="05050102010706020507" pitchFamily="18" charset="2"/>
                  <a:buChar char="·"/>
                  <a:tabLst/>
                  <a:defRPr/>
                </a:pPr>
                <a:r>
                  <a:rPr kumimoji="0" lang="en-US" sz="700" b="0" i="0" u="none" strike="noStrike" kern="1200" cap="none" spc="0" normalizeH="0" baseline="0" noProof="0" dirty="0">
                    <a:ln>
                      <a:noFill/>
                    </a:ln>
                    <a:solidFill>
                      <a:srgbClr val="444445"/>
                    </a:solidFill>
                    <a:effectLst/>
                    <a:uLnTx/>
                    <a:uFillTx/>
                    <a:latin typeface="Metropolis" panose="00000500000000000000" pitchFamily="50" charset="0"/>
                    <a:ea typeface="+mn-ea"/>
                    <a:cs typeface="Metropolis" panose="020B0604020202020204" charset="0"/>
                    <a:sym typeface="Arial"/>
                  </a:rPr>
                  <a:t>Strategic Advisory Services</a:t>
                </a:r>
              </a:p>
              <a:p>
                <a:pPr marL="112713" marR="0" lvl="0" indent="-112713" algn="l" defTabSz="457200" rtl="0" eaLnBrk="1" fontAlgn="auto" latinLnBrk="0" hangingPunct="1">
                  <a:lnSpc>
                    <a:spcPct val="100000"/>
                  </a:lnSpc>
                  <a:spcBef>
                    <a:spcPts val="0"/>
                  </a:spcBef>
                  <a:spcAft>
                    <a:spcPts val="0"/>
                  </a:spcAft>
                  <a:buClr>
                    <a:srgbClr val="009BDE"/>
                  </a:buClr>
                  <a:buSzPct val="150000"/>
                  <a:buFont typeface="Symbol" panose="05050102010706020507" pitchFamily="18" charset="2"/>
                  <a:buChar char="·"/>
                  <a:tabLst/>
                  <a:defRPr/>
                </a:pPr>
                <a:r>
                  <a:rPr kumimoji="0" lang="en-US" sz="700" b="0" i="0" u="none" strike="noStrike" kern="1200" cap="none" spc="0" normalizeH="0" baseline="0" noProof="0" dirty="0">
                    <a:ln>
                      <a:noFill/>
                    </a:ln>
                    <a:solidFill>
                      <a:srgbClr val="444445"/>
                    </a:solidFill>
                    <a:effectLst/>
                    <a:uLnTx/>
                    <a:uFillTx/>
                    <a:latin typeface="Metropolis" panose="00000500000000000000" pitchFamily="50" charset="0"/>
                    <a:ea typeface="+mn-ea"/>
                    <a:cs typeface="Metropolis" panose="020B0604020202020204" charset="0"/>
                    <a:sym typeface="Arial"/>
                  </a:rPr>
                  <a:t>Hospital RCM Optimization</a:t>
                </a:r>
              </a:p>
              <a:p>
                <a:pPr marL="112713" marR="0" lvl="0" indent="-112713" algn="l" defTabSz="457200" rtl="0" eaLnBrk="1" fontAlgn="auto" latinLnBrk="0" hangingPunct="1">
                  <a:lnSpc>
                    <a:spcPct val="100000"/>
                  </a:lnSpc>
                  <a:spcBef>
                    <a:spcPts val="0"/>
                  </a:spcBef>
                  <a:spcAft>
                    <a:spcPts val="0"/>
                  </a:spcAft>
                  <a:buClr>
                    <a:srgbClr val="009BDE"/>
                  </a:buClr>
                  <a:buSzPct val="150000"/>
                  <a:buFont typeface="Symbol" panose="05050102010706020507" pitchFamily="18" charset="2"/>
                  <a:buChar char="·"/>
                  <a:tabLst/>
                  <a:defRPr/>
                </a:pPr>
                <a:r>
                  <a:rPr kumimoji="0" lang="en-US" sz="700" b="0" i="0" u="none" strike="noStrike" kern="1200" cap="none" spc="0" normalizeH="0" baseline="0" noProof="0" dirty="0">
                    <a:ln>
                      <a:noFill/>
                    </a:ln>
                    <a:solidFill>
                      <a:srgbClr val="444445"/>
                    </a:solidFill>
                    <a:effectLst/>
                    <a:uLnTx/>
                    <a:uFillTx/>
                    <a:latin typeface="Metropolis" panose="00000500000000000000" pitchFamily="50" charset="0"/>
                    <a:ea typeface="+mn-ea"/>
                    <a:cs typeface="Metropolis" panose="020B0604020202020204" charset="0"/>
                    <a:sym typeface="Arial"/>
                  </a:rPr>
                  <a:t>Activation as a Service</a:t>
                </a:r>
              </a:p>
            </p:txBody>
          </p:sp>
        </p:grpSp>
      </p:grpSp>
      <p:grpSp>
        <p:nvGrpSpPr>
          <p:cNvPr id="11" name="Group 10">
            <a:extLst>
              <a:ext uri="{FF2B5EF4-FFF2-40B4-BE49-F238E27FC236}">
                <a16:creationId xmlns:a16="http://schemas.microsoft.com/office/drawing/2014/main" id="{95DF677F-ED4D-6195-60FA-F02DB5324123}"/>
              </a:ext>
            </a:extLst>
          </p:cNvPr>
          <p:cNvGrpSpPr/>
          <p:nvPr/>
        </p:nvGrpSpPr>
        <p:grpSpPr>
          <a:xfrm>
            <a:off x="3827875" y="2457894"/>
            <a:ext cx="1488248" cy="1095735"/>
            <a:chOff x="4118836" y="1714538"/>
            <a:chExt cx="1488248" cy="1095735"/>
          </a:xfrm>
        </p:grpSpPr>
        <p:grpSp>
          <p:nvGrpSpPr>
            <p:cNvPr id="42" name="Group 41">
              <a:extLst>
                <a:ext uri="{FF2B5EF4-FFF2-40B4-BE49-F238E27FC236}">
                  <a16:creationId xmlns:a16="http://schemas.microsoft.com/office/drawing/2014/main" id="{C67408BF-A385-76E9-902B-B3F2037213B0}"/>
                </a:ext>
              </a:extLst>
            </p:cNvPr>
            <p:cNvGrpSpPr/>
            <p:nvPr/>
          </p:nvGrpSpPr>
          <p:grpSpPr>
            <a:xfrm>
              <a:off x="4118836" y="1714538"/>
              <a:ext cx="1488248" cy="675626"/>
              <a:chOff x="2034397" y="3580075"/>
              <a:chExt cx="1488248" cy="675626"/>
            </a:xfrm>
          </p:grpSpPr>
          <p:pic>
            <p:nvPicPr>
              <p:cNvPr id="6" name="Picture 5" descr="Icon&#10;&#10;Description automatically generated">
                <a:extLst>
                  <a:ext uri="{FF2B5EF4-FFF2-40B4-BE49-F238E27FC236}">
                    <a16:creationId xmlns:a16="http://schemas.microsoft.com/office/drawing/2014/main" id="{1F3F6FB8-CFF2-4974-DC40-869DC83490D4}"/>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contrast="-20000"/>
                        </a14:imgEffect>
                      </a14:imgLayer>
                    </a14:imgProps>
                  </a:ext>
                </a:extLst>
              </a:blip>
              <a:stretch>
                <a:fillRect/>
              </a:stretch>
            </p:blipFill>
            <p:spPr>
              <a:xfrm>
                <a:off x="2632217" y="3580075"/>
                <a:ext cx="292608" cy="292608"/>
              </a:xfrm>
              <a:prstGeom prst="rect">
                <a:avLst/>
              </a:prstGeom>
              <a:ln>
                <a:noFill/>
              </a:ln>
            </p:spPr>
          </p:pic>
          <p:sp>
            <p:nvSpPr>
              <p:cNvPr id="40" name="Rectangle: Rounded Corners 39">
                <a:extLst>
                  <a:ext uri="{FF2B5EF4-FFF2-40B4-BE49-F238E27FC236}">
                    <a16:creationId xmlns:a16="http://schemas.microsoft.com/office/drawing/2014/main" id="{68FEC5E2-51BD-CC8F-128B-9195472322C6}"/>
                  </a:ext>
                </a:extLst>
              </p:cNvPr>
              <p:cNvSpPr/>
              <p:nvPr/>
            </p:nvSpPr>
            <p:spPr>
              <a:xfrm>
                <a:off x="2034397" y="3899581"/>
                <a:ext cx="1488248" cy="356120"/>
              </a:xfrm>
              <a:prstGeom prst="roundRect">
                <a:avLst>
                  <a:gd name="adj" fmla="val 24568"/>
                </a:avLst>
              </a:prstGeom>
              <a:no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800" i="0" u="none" strike="noStrike" kern="1200" cap="none" spc="0" normalizeH="0" baseline="0" noProof="0" dirty="0">
                    <a:ln>
                      <a:noFill/>
                    </a:ln>
                    <a:solidFill>
                      <a:srgbClr val="444445"/>
                    </a:solidFill>
                    <a:effectLst/>
                    <a:uLnTx/>
                    <a:uFillTx/>
                    <a:latin typeface="Metropolis Extra Bold" panose="00000900000000000000" pitchFamily="50" charset="0"/>
                    <a:cs typeface="Metropolis" panose="020B0604020202020204" charset="0"/>
                    <a:sym typeface="Arial"/>
                  </a:rPr>
                  <a:t>DIGITAL HEALTH</a:t>
                </a:r>
              </a:p>
            </p:txBody>
          </p:sp>
        </p:grpSp>
        <p:sp>
          <p:nvSpPr>
            <p:cNvPr id="103" name="Rectangle 102">
              <a:extLst>
                <a:ext uri="{FF2B5EF4-FFF2-40B4-BE49-F238E27FC236}">
                  <a16:creationId xmlns:a16="http://schemas.microsoft.com/office/drawing/2014/main" id="{C9FDE3D1-DB1F-1AB1-A559-B47AD58B3BEB}"/>
                </a:ext>
              </a:extLst>
            </p:cNvPr>
            <p:cNvSpPr/>
            <p:nvPr/>
          </p:nvSpPr>
          <p:spPr>
            <a:xfrm>
              <a:off x="4181607" y="2394775"/>
              <a:ext cx="1362706" cy="415498"/>
            </a:xfrm>
            <a:prstGeom prst="rect">
              <a:avLst/>
            </a:prstGeom>
            <a:noFill/>
            <a:ln>
              <a:noFill/>
            </a:ln>
          </p:spPr>
          <p:txBody>
            <a:bodyPr wrap="square" rIns="0">
              <a:spAutoFit/>
            </a:bodyPr>
            <a:lstStyle/>
            <a:p>
              <a:pPr marL="112713" marR="0" lvl="0" indent="-112713" algn="l" defTabSz="457200" rtl="0" eaLnBrk="1" fontAlgn="auto" latinLnBrk="0" hangingPunct="1">
                <a:lnSpc>
                  <a:spcPct val="100000"/>
                </a:lnSpc>
                <a:spcBef>
                  <a:spcPts val="0"/>
                </a:spcBef>
                <a:spcAft>
                  <a:spcPts val="0"/>
                </a:spcAft>
                <a:buClr>
                  <a:srgbClr val="009BDE"/>
                </a:buClr>
                <a:buSzPct val="150000"/>
                <a:buFont typeface="Symbol" panose="05050102010706020507" pitchFamily="18" charset="2"/>
                <a:buChar char="·"/>
                <a:tabLst/>
                <a:defRPr/>
              </a:pPr>
              <a:r>
                <a:rPr kumimoji="0" lang="en-US" sz="700" b="0" i="0" u="none" strike="noStrike" kern="1200" cap="none" spc="0" normalizeH="0" baseline="0" noProof="0" dirty="0">
                  <a:ln>
                    <a:noFill/>
                  </a:ln>
                  <a:solidFill>
                    <a:srgbClr val="444445"/>
                  </a:solidFill>
                  <a:effectLst/>
                  <a:uLnTx/>
                  <a:uFillTx/>
                  <a:latin typeface="Metropolis" panose="00000500000000000000" pitchFamily="50" charset="0"/>
                  <a:ea typeface="+mn-ea"/>
                  <a:cs typeface="Metropolis" panose="020B0604020202020204" charset="0"/>
                  <a:sym typeface="Arial"/>
                </a:rPr>
                <a:t>Chronic Care Management</a:t>
              </a:r>
            </a:p>
            <a:p>
              <a:pPr marL="112713" marR="0" lvl="0" indent="-112713" algn="l" defTabSz="457200" rtl="0" eaLnBrk="1" fontAlgn="auto" latinLnBrk="0" hangingPunct="1">
                <a:lnSpc>
                  <a:spcPct val="100000"/>
                </a:lnSpc>
                <a:spcBef>
                  <a:spcPts val="0"/>
                </a:spcBef>
                <a:spcAft>
                  <a:spcPts val="0"/>
                </a:spcAft>
                <a:buClr>
                  <a:srgbClr val="009BDE"/>
                </a:buClr>
                <a:buSzPct val="150000"/>
                <a:buFont typeface="Symbol" panose="05050102010706020507" pitchFamily="18" charset="2"/>
                <a:buChar char="·"/>
                <a:tabLst/>
                <a:defRPr/>
              </a:pPr>
              <a:r>
                <a:rPr kumimoji="0" lang="en-US" sz="700" b="0" i="0" u="none" strike="noStrike" kern="1200" cap="none" spc="0" normalizeH="0" baseline="0" noProof="0" dirty="0">
                  <a:ln>
                    <a:noFill/>
                  </a:ln>
                  <a:solidFill>
                    <a:srgbClr val="444445"/>
                  </a:solidFill>
                  <a:effectLst/>
                  <a:uLnTx/>
                  <a:uFillTx/>
                  <a:latin typeface="Metropolis" panose="00000500000000000000" pitchFamily="50" charset="0"/>
                  <a:ea typeface="+mn-ea"/>
                  <a:cs typeface="Metropolis" panose="020B0604020202020204" charset="0"/>
                  <a:sym typeface="Arial"/>
                </a:rPr>
                <a:t>Remote Patient Monitoring</a:t>
              </a:r>
            </a:p>
            <a:p>
              <a:pPr marL="112713" marR="0" lvl="0" indent="-112713" algn="l" defTabSz="457200" rtl="0" eaLnBrk="1" fontAlgn="auto" latinLnBrk="0" hangingPunct="1">
                <a:lnSpc>
                  <a:spcPct val="100000"/>
                </a:lnSpc>
                <a:spcBef>
                  <a:spcPts val="0"/>
                </a:spcBef>
                <a:spcAft>
                  <a:spcPts val="0"/>
                </a:spcAft>
                <a:buClr>
                  <a:srgbClr val="009BDE"/>
                </a:buClr>
                <a:buSzPct val="150000"/>
                <a:buFont typeface="Symbol" panose="05050102010706020507" pitchFamily="18" charset="2"/>
                <a:buChar char="·"/>
                <a:tabLst/>
                <a:defRPr/>
              </a:pPr>
              <a:r>
                <a:rPr kumimoji="0" lang="en-US" sz="700" b="0" i="0" u="none" strike="noStrike" kern="1200" cap="none" spc="0" normalizeH="0" baseline="0" noProof="0" dirty="0">
                  <a:ln>
                    <a:noFill/>
                  </a:ln>
                  <a:solidFill>
                    <a:srgbClr val="444445"/>
                  </a:solidFill>
                  <a:effectLst/>
                  <a:uLnTx/>
                  <a:uFillTx/>
                  <a:latin typeface="Metropolis" panose="00000500000000000000" pitchFamily="50" charset="0"/>
                  <a:ea typeface="+mn-ea"/>
                  <a:cs typeface="Metropolis" panose="020B0604020202020204" charset="0"/>
                  <a:sym typeface="Arial"/>
                </a:rPr>
                <a:t>Telemedicine Solutions</a:t>
              </a:r>
            </a:p>
          </p:txBody>
        </p:sp>
      </p:grpSp>
      <p:grpSp>
        <p:nvGrpSpPr>
          <p:cNvPr id="7" name="Group 6">
            <a:extLst>
              <a:ext uri="{FF2B5EF4-FFF2-40B4-BE49-F238E27FC236}">
                <a16:creationId xmlns:a16="http://schemas.microsoft.com/office/drawing/2014/main" id="{8AF9F69C-82F9-A21D-E60F-F1241E013045}"/>
              </a:ext>
            </a:extLst>
          </p:cNvPr>
          <p:cNvGrpSpPr/>
          <p:nvPr/>
        </p:nvGrpSpPr>
        <p:grpSpPr>
          <a:xfrm>
            <a:off x="630975" y="606227"/>
            <a:ext cx="1737360" cy="1712313"/>
            <a:chOff x="500493" y="590684"/>
            <a:chExt cx="1737360" cy="1712313"/>
          </a:xfrm>
        </p:grpSpPr>
        <p:sp>
          <p:nvSpPr>
            <p:cNvPr id="8" name="Block Arc 7">
              <a:extLst>
                <a:ext uri="{FF2B5EF4-FFF2-40B4-BE49-F238E27FC236}">
                  <a16:creationId xmlns:a16="http://schemas.microsoft.com/office/drawing/2014/main" id="{63677E84-F589-A1A7-2BFB-735D3DF9943D}"/>
                </a:ext>
              </a:extLst>
            </p:cNvPr>
            <p:cNvSpPr/>
            <p:nvPr/>
          </p:nvSpPr>
          <p:spPr>
            <a:xfrm rot="19313204">
              <a:off x="571827" y="637831"/>
              <a:ext cx="1594691" cy="1618018"/>
            </a:xfrm>
            <a:prstGeom prst="blockArc">
              <a:avLst>
                <a:gd name="adj1" fmla="val 895400"/>
                <a:gd name="adj2" fmla="val 21111251"/>
                <a:gd name="adj3" fmla="val 1583"/>
              </a:avLst>
            </a:prstGeom>
            <a:solidFill>
              <a:schemeClr val="tx1">
                <a:alpha val="3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7" name="Group 16">
              <a:extLst>
                <a:ext uri="{FF2B5EF4-FFF2-40B4-BE49-F238E27FC236}">
                  <a16:creationId xmlns:a16="http://schemas.microsoft.com/office/drawing/2014/main" id="{5EC9A154-E6CD-36AE-66F4-DC24DE5BBCCF}"/>
                </a:ext>
              </a:extLst>
            </p:cNvPr>
            <p:cNvGrpSpPr/>
            <p:nvPr/>
          </p:nvGrpSpPr>
          <p:grpSpPr>
            <a:xfrm>
              <a:off x="500493" y="590684"/>
              <a:ext cx="1737360" cy="1712313"/>
              <a:chOff x="500493" y="590684"/>
              <a:chExt cx="1737360" cy="1712313"/>
            </a:xfrm>
          </p:grpSpPr>
          <p:sp>
            <p:nvSpPr>
              <p:cNvPr id="20" name="Block Arc 19">
                <a:extLst>
                  <a:ext uri="{FF2B5EF4-FFF2-40B4-BE49-F238E27FC236}">
                    <a16:creationId xmlns:a16="http://schemas.microsoft.com/office/drawing/2014/main" id="{A7FE0334-EA90-8306-FA5B-B27A77F58265}"/>
                  </a:ext>
                </a:extLst>
              </p:cNvPr>
              <p:cNvSpPr>
                <a:spLocks noChangeAspect="1"/>
              </p:cNvSpPr>
              <p:nvPr/>
            </p:nvSpPr>
            <p:spPr>
              <a:xfrm rot="17900010">
                <a:off x="513016" y="578161"/>
                <a:ext cx="1712313" cy="1737360"/>
              </a:xfrm>
              <a:prstGeom prst="blockArc">
                <a:avLst>
                  <a:gd name="adj1" fmla="val 1857624"/>
                  <a:gd name="adj2" fmla="val 21111251"/>
                  <a:gd name="adj3" fmla="val 1583"/>
                </a:avLst>
              </a:prstGeom>
              <a:solidFill>
                <a:schemeClr val="tx2">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1" name="Picture 20" descr="A group of people posing for a photo&#10;&#10;Description automatically generated">
                <a:extLst>
                  <a:ext uri="{FF2B5EF4-FFF2-40B4-BE49-F238E27FC236}">
                    <a16:creationId xmlns:a16="http://schemas.microsoft.com/office/drawing/2014/main" id="{043393B5-89F9-970C-2289-1AF503F2A02A}"/>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l="7258" t="-30063" r="5430" b="356"/>
              <a:stretch/>
            </p:blipFill>
            <p:spPr>
              <a:xfrm>
                <a:off x="588496" y="675807"/>
                <a:ext cx="1568390" cy="1553241"/>
              </a:xfrm>
              <a:prstGeom prst="flowChartConnector">
                <a:avLst/>
              </a:prstGeom>
              <a:solidFill>
                <a:schemeClr val="accent6">
                  <a:alpha val="10000"/>
                </a:schemeClr>
              </a:solidFill>
              <a:ln w="3175">
                <a:noFill/>
              </a:ln>
              <a:effectLst/>
            </p:spPr>
          </p:pic>
        </p:grpSp>
      </p:grpSp>
    </p:spTree>
    <p:extLst>
      <p:ext uri="{BB962C8B-B14F-4D97-AF65-F5344CB8AC3E}">
        <p14:creationId xmlns:p14="http://schemas.microsoft.com/office/powerpoint/2010/main" val="4113928945"/>
      </p:ext>
    </p:extLst>
  </p:cSld>
  <p:clrMapOvr>
    <a:masterClrMapping/>
  </p:clrMapOvr>
  <p:transition spd="med">
    <p:pull/>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453305D-CD81-962C-8829-B0202DF10948}"/>
              </a:ext>
            </a:extLst>
          </p:cNvPr>
          <p:cNvPicPr>
            <a:picLocks noChangeAspect="1"/>
          </p:cNvPicPr>
          <p:nvPr/>
        </p:nvPicPr>
        <p:blipFill>
          <a:blip r:embed="rId3">
            <a:alphaModFix/>
          </a:blip>
          <a:stretch>
            <a:fillRect/>
          </a:stretch>
        </p:blipFill>
        <p:spPr>
          <a:xfrm>
            <a:off x="-47767" y="0"/>
            <a:ext cx="9191767" cy="5143500"/>
          </a:xfrm>
          <a:prstGeom prst="rect">
            <a:avLst/>
          </a:prstGeom>
        </p:spPr>
      </p:pic>
      <p:sp>
        <p:nvSpPr>
          <p:cNvPr id="28" name="Rectangle: Rounded Corners 27">
            <a:extLst>
              <a:ext uri="{FF2B5EF4-FFF2-40B4-BE49-F238E27FC236}">
                <a16:creationId xmlns:a16="http://schemas.microsoft.com/office/drawing/2014/main" id="{49DF4163-F0BB-38FC-390C-F87785E218CC}"/>
              </a:ext>
            </a:extLst>
          </p:cNvPr>
          <p:cNvSpPr/>
          <p:nvPr/>
        </p:nvSpPr>
        <p:spPr>
          <a:xfrm>
            <a:off x="7163417" y="2367342"/>
            <a:ext cx="1525446" cy="1482064"/>
          </a:xfrm>
          <a:prstGeom prst="roundRect">
            <a:avLst>
              <a:gd name="adj" fmla="val 12198"/>
            </a:avLst>
          </a:prstGeom>
          <a:solidFill>
            <a:schemeClr val="tx1">
              <a:alpha val="30000"/>
            </a:schemeClr>
          </a:solidFill>
          <a:ln w="63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ctr"/>
            <a:endParaRPr lang="en-US"/>
          </a:p>
        </p:txBody>
      </p:sp>
      <p:sp>
        <p:nvSpPr>
          <p:cNvPr id="27" name="Rectangle: Rounded Corners 26">
            <a:extLst>
              <a:ext uri="{FF2B5EF4-FFF2-40B4-BE49-F238E27FC236}">
                <a16:creationId xmlns:a16="http://schemas.microsoft.com/office/drawing/2014/main" id="{E1EF0BF8-FD15-2251-A3EA-E437BED7A2D0}"/>
              </a:ext>
            </a:extLst>
          </p:cNvPr>
          <p:cNvSpPr/>
          <p:nvPr/>
        </p:nvSpPr>
        <p:spPr>
          <a:xfrm>
            <a:off x="5529229" y="2369620"/>
            <a:ext cx="1440293" cy="1482064"/>
          </a:xfrm>
          <a:prstGeom prst="roundRect">
            <a:avLst>
              <a:gd name="adj" fmla="val 12198"/>
            </a:avLst>
          </a:prstGeom>
          <a:solidFill>
            <a:schemeClr val="tx1">
              <a:alpha val="30000"/>
            </a:schemeClr>
          </a:solidFill>
          <a:ln w="63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ctr"/>
            <a:endParaRPr lang="en-US"/>
          </a:p>
        </p:txBody>
      </p:sp>
      <p:sp>
        <p:nvSpPr>
          <p:cNvPr id="26" name="Rectangle: Rounded Corners 25">
            <a:extLst>
              <a:ext uri="{FF2B5EF4-FFF2-40B4-BE49-F238E27FC236}">
                <a16:creationId xmlns:a16="http://schemas.microsoft.com/office/drawing/2014/main" id="{0AA81366-B814-000A-7AAA-455D1112AFD4}"/>
              </a:ext>
            </a:extLst>
          </p:cNvPr>
          <p:cNvSpPr/>
          <p:nvPr/>
        </p:nvSpPr>
        <p:spPr>
          <a:xfrm>
            <a:off x="3886331" y="2369620"/>
            <a:ext cx="1440293" cy="1482064"/>
          </a:xfrm>
          <a:prstGeom prst="roundRect">
            <a:avLst>
              <a:gd name="adj" fmla="val 12198"/>
            </a:avLst>
          </a:prstGeom>
          <a:solidFill>
            <a:schemeClr val="tx1">
              <a:alpha val="30000"/>
            </a:schemeClr>
          </a:solidFill>
          <a:ln w="63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1" name="Rectangle: Rounded Corners 20">
            <a:extLst>
              <a:ext uri="{FF2B5EF4-FFF2-40B4-BE49-F238E27FC236}">
                <a16:creationId xmlns:a16="http://schemas.microsoft.com/office/drawing/2014/main" id="{DA4B5900-4949-CEA9-2FA3-9BFD759DE6B2}"/>
              </a:ext>
            </a:extLst>
          </p:cNvPr>
          <p:cNvSpPr/>
          <p:nvPr/>
        </p:nvSpPr>
        <p:spPr>
          <a:xfrm>
            <a:off x="495627" y="2369620"/>
            <a:ext cx="1440293" cy="1482064"/>
          </a:xfrm>
          <a:prstGeom prst="roundRect">
            <a:avLst>
              <a:gd name="adj" fmla="val 12198"/>
            </a:avLst>
          </a:prstGeom>
          <a:solidFill>
            <a:schemeClr val="tx1">
              <a:alpha val="30000"/>
            </a:schemeClr>
          </a:solidFill>
          <a:ln w="63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18C06599-ABBA-38B3-DB05-C4C7A6A99E22}"/>
              </a:ext>
            </a:extLst>
          </p:cNvPr>
          <p:cNvSpPr/>
          <p:nvPr/>
        </p:nvSpPr>
        <p:spPr>
          <a:xfrm>
            <a:off x="2123739" y="2369620"/>
            <a:ext cx="1563053" cy="1482064"/>
          </a:xfrm>
          <a:prstGeom prst="roundRect">
            <a:avLst>
              <a:gd name="adj" fmla="val 12198"/>
            </a:avLst>
          </a:prstGeom>
          <a:solidFill>
            <a:schemeClr val="tx1">
              <a:alpha val="30000"/>
            </a:schemeClr>
          </a:solidFill>
          <a:ln w="63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22F6C1F9-A6B7-44C7-245A-10388D2B4DC3}"/>
              </a:ext>
            </a:extLst>
          </p:cNvPr>
          <p:cNvGrpSpPr/>
          <p:nvPr/>
        </p:nvGrpSpPr>
        <p:grpSpPr>
          <a:xfrm>
            <a:off x="7163415" y="2431989"/>
            <a:ext cx="1525447" cy="1332473"/>
            <a:chOff x="7163415" y="2431989"/>
            <a:chExt cx="1525447" cy="1332473"/>
          </a:xfrm>
        </p:grpSpPr>
        <p:pic>
          <p:nvPicPr>
            <p:cNvPr id="18" name="Picture 19">
              <a:extLst>
                <a:ext uri="{FF2B5EF4-FFF2-40B4-BE49-F238E27FC236}">
                  <a16:creationId xmlns:a16="http://schemas.microsoft.com/office/drawing/2014/main" id="{EF89A63B-0F43-0967-B4CE-5BBC1AB2172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803365" y="2431989"/>
              <a:ext cx="245550" cy="283464"/>
            </a:xfrm>
            <a:prstGeom prst="rect">
              <a:avLst/>
            </a:prstGeom>
          </p:spPr>
        </p:pic>
        <p:grpSp>
          <p:nvGrpSpPr>
            <p:cNvPr id="13" name="Group 12">
              <a:extLst>
                <a:ext uri="{FF2B5EF4-FFF2-40B4-BE49-F238E27FC236}">
                  <a16:creationId xmlns:a16="http://schemas.microsoft.com/office/drawing/2014/main" id="{6EC391D7-DFFF-5E33-C31F-783828785DFD}"/>
                </a:ext>
              </a:extLst>
            </p:cNvPr>
            <p:cNvGrpSpPr/>
            <p:nvPr/>
          </p:nvGrpSpPr>
          <p:grpSpPr>
            <a:xfrm>
              <a:off x="7163415" y="2776158"/>
              <a:ext cx="1525447" cy="988304"/>
              <a:chOff x="4134023" y="2042923"/>
              <a:chExt cx="1525447" cy="988304"/>
            </a:xfrm>
          </p:grpSpPr>
          <p:sp>
            <p:nvSpPr>
              <p:cNvPr id="22" name="Rectangle: Rounded Corners 21">
                <a:extLst>
                  <a:ext uri="{FF2B5EF4-FFF2-40B4-BE49-F238E27FC236}">
                    <a16:creationId xmlns:a16="http://schemas.microsoft.com/office/drawing/2014/main" id="{FBC76705-4967-004D-0A17-2BB8ECF253AF}"/>
                  </a:ext>
                </a:extLst>
              </p:cNvPr>
              <p:cNvSpPr/>
              <p:nvPr/>
            </p:nvSpPr>
            <p:spPr>
              <a:xfrm>
                <a:off x="4134023" y="2042923"/>
                <a:ext cx="1525447" cy="356120"/>
              </a:xfrm>
              <a:prstGeom prst="roundRect">
                <a:avLst>
                  <a:gd name="adj" fmla="val 24568"/>
                </a:avLst>
              </a:prstGeom>
              <a:no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800" i="0" u="none" strike="noStrike" kern="1200" cap="none" spc="0" normalizeH="0" baseline="0" noProof="0" dirty="0">
                    <a:ln>
                      <a:noFill/>
                    </a:ln>
                    <a:solidFill>
                      <a:schemeClr val="bg1"/>
                    </a:solidFill>
                    <a:effectLst/>
                    <a:uLnTx/>
                    <a:uFillTx/>
                    <a:latin typeface="Metropolis Extra Bold" panose="00000900000000000000" pitchFamily="50" charset="0"/>
                    <a:cs typeface="Metropolis" panose="020B0604020202020204" charset="0"/>
                    <a:sym typeface="Arial"/>
                  </a:rPr>
                  <a:t>ADDITIONAL PROVIDER SERVICES</a:t>
                </a:r>
              </a:p>
            </p:txBody>
          </p:sp>
          <p:sp>
            <p:nvSpPr>
              <p:cNvPr id="23" name="Rectangle 22">
                <a:extLst>
                  <a:ext uri="{FF2B5EF4-FFF2-40B4-BE49-F238E27FC236}">
                    <a16:creationId xmlns:a16="http://schemas.microsoft.com/office/drawing/2014/main" id="{9697D532-143F-E6C1-19F8-02A150A5497F}"/>
                  </a:ext>
                </a:extLst>
              </p:cNvPr>
              <p:cNvSpPr/>
              <p:nvPr/>
            </p:nvSpPr>
            <p:spPr>
              <a:xfrm>
                <a:off x="4138197" y="2400285"/>
                <a:ext cx="1521273" cy="630942"/>
              </a:xfrm>
              <a:prstGeom prst="rect">
                <a:avLst/>
              </a:prstGeom>
              <a:noFill/>
              <a:ln>
                <a:noFill/>
              </a:ln>
            </p:spPr>
            <p:txBody>
              <a:bodyPr wrap="square" rIns="0">
                <a:spAutoFit/>
              </a:bodyPr>
              <a:lstStyle/>
              <a:p>
                <a:pPr marL="112713" marR="0" lvl="0" indent="-112713" algn="l" defTabSz="457200" rtl="0" eaLnBrk="1" fontAlgn="auto" latinLnBrk="0" hangingPunct="1">
                  <a:lnSpc>
                    <a:spcPct val="100000"/>
                  </a:lnSpc>
                  <a:spcBef>
                    <a:spcPts val="0"/>
                  </a:spcBef>
                  <a:spcAft>
                    <a:spcPts val="0"/>
                  </a:spcAft>
                  <a:buClr>
                    <a:srgbClr val="009BDE"/>
                  </a:buClr>
                  <a:buSzPct val="150000"/>
                  <a:buFont typeface="Symbol" panose="05050102010706020507" pitchFamily="18" charset="2"/>
                  <a:buChar char="·"/>
                  <a:tabLst/>
                  <a:defRPr/>
                </a:pPr>
                <a:r>
                  <a:rPr kumimoji="0" lang="en-US" sz="700" b="0" i="0" u="none" strike="noStrike" kern="1200" cap="none" spc="0" normalizeH="0" baseline="0" noProof="0" dirty="0">
                    <a:ln>
                      <a:noFill/>
                    </a:ln>
                    <a:solidFill>
                      <a:schemeClr val="bg1"/>
                    </a:solidFill>
                    <a:effectLst/>
                    <a:uLnTx/>
                    <a:uFillTx/>
                    <a:latin typeface="Metropolis" panose="00000500000000000000" pitchFamily="50" charset="0"/>
                    <a:ea typeface="+mn-ea"/>
                    <a:cs typeface="Metropolis" panose="020B0604020202020204" charset="0"/>
                    <a:sym typeface="Arial"/>
                  </a:rPr>
                  <a:t>Home Healthcare</a:t>
                </a:r>
              </a:p>
              <a:p>
                <a:pPr marL="112713" marR="0" lvl="0" indent="-112713" algn="l" defTabSz="457200" rtl="0" eaLnBrk="1" fontAlgn="auto" latinLnBrk="0" hangingPunct="1">
                  <a:lnSpc>
                    <a:spcPct val="100000"/>
                  </a:lnSpc>
                  <a:spcBef>
                    <a:spcPts val="0"/>
                  </a:spcBef>
                  <a:spcAft>
                    <a:spcPts val="0"/>
                  </a:spcAft>
                  <a:buClr>
                    <a:srgbClr val="009BDE"/>
                  </a:buClr>
                  <a:buSzPct val="150000"/>
                  <a:buFont typeface="Symbol" panose="05050102010706020507" pitchFamily="18" charset="2"/>
                  <a:buChar char="·"/>
                  <a:tabLst/>
                  <a:defRPr/>
                </a:pPr>
                <a:r>
                  <a:rPr kumimoji="0" lang="en-US" sz="700" b="0" i="0" u="none" strike="noStrike" kern="1200" cap="none" spc="0" normalizeH="0" baseline="0" noProof="0" dirty="0">
                    <a:ln>
                      <a:noFill/>
                    </a:ln>
                    <a:solidFill>
                      <a:schemeClr val="bg1"/>
                    </a:solidFill>
                    <a:effectLst/>
                    <a:uLnTx/>
                    <a:uFillTx/>
                    <a:latin typeface="Metropolis" panose="00000500000000000000" pitchFamily="50" charset="0"/>
                    <a:ea typeface="+mn-ea"/>
                    <a:cs typeface="Metropolis" panose="020B0604020202020204" charset="0"/>
                    <a:sym typeface="Arial"/>
                  </a:rPr>
                  <a:t>Release of Information</a:t>
                </a:r>
              </a:p>
              <a:p>
                <a:pPr marL="112713" marR="0" lvl="0" indent="-112713" algn="l" defTabSz="457200" rtl="0" eaLnBrk="1" fontAlgn="auto" latinLnBrk="0" hangingPunct="1">
                  <a:lnSpc>
                    <a:spcPct val="100000"/>
                  </a:lnSpc>
                  <a:spcBef>
                    <a:spcPts val="0"/>
                  </a:spcBef>
                  <a:spcAft>
                    <a:spcPts val="0"/>
                  </a:spcAft>
                  <a:buClr>
                    <a:srgbClr val="009BDE"/>
                  </a:buClr>
                  <a:buSzPct val="150000"/>
                  <a:buFont typeface="Symbol" panose="05050102010706020507" pitchFamily="18" charset="2"/>
                  <a:buChar char="·"/>
                  <a:tabLst/>
                  <a:defRPr/>
                </a:pPr>
                <a:r>
                  <a:rPr kumimoji="0" lang="en-US" sz="700" b="0" i="0" u="none" strike="noStrike" kern="1200" cap="none" spc="0" normalizeH="0" baseline="0" noProof="0" dirty="0">
                    <a:ln>
                      <a:noFill/>
                    </a:ln>
                    <a:solidFill>
                      <a:schemeClr val="bg1"/>
                    </a:solidFill>
                    <a:effectLst/>
                    <a:uLnTx/>
                    <a:uFillTx/>
                    <a:latin typeface="Metropolis" panose="00000500000000000000" pitchFamily="50" charset="0"/>
                    <a:ea typeface="+mn-ea"/>
                    <a:cs typeface="Metropolis" panose="020B0604020202020204" charset="0"/>
                    <a:sym typeface="Arial"/>
                  </a:rPr>
                  <a:t>Group Purchasing Organization</a:t>
                </a:r>
              </a:p>
              <a:p>
                <a:pPr marL="112713" marR="0" lvl="0" indent="-112713" algn="l" defTabSz="457200" rtl="0" eaLnBrk="1" fontAlgn="auto" latinLnBrk="0" hangingPunct="1">
                  <a:lnSpc>
                    <a:spcPct val="100000"/>
                  </a:lnSpc>
                  <a:spcBef>
                    <a:spcPts val="0"/>
                  </a:spcBef>
                  <a:spcAft>
                    <a:spcPts val="0"/>
                  </a:spcAft>
                  <a:buClr>
                    <a:srgbClr val="009BDE"/>
                  </a:buClr>
                  <a:buSzPct val="150000"/>
                  <a:buFont typeface="Symbol" panose="05050102010706020507" pitchFamily="18" charset="2"/>
                  <a:buChar char="·"/>
                  <a:tabLst/>
                  <a:defRPr/>
                </a:pPr>
                <a:r>
                  <a:rPr kumimoji="0" lang="en-US" sz="700" b="0" i="0" u="none" strike="noStrike" kern="1200" cap="none" spc="0" normalizeH="0" baseline="0" noProof="0" dirty="0">
                    <a:ln>
                      <a:noFill/>
                    </a:ln>
                    <a:solidFill>
                      <a:schemeClr val="bg1"/>
                    </a:solidFill>
                    <a:effectLst/>
                    <a:uLnTx/>
                    <a:uFillTx/>
                    <a:latin typeface="Metropolis" panose="00000500000000000000" pitchFamily="50" charset="0"/>
                    <a:ea typeface="+mn-ea"/>
                    <a:cs typeface="Metropolis" panose="020B0604020202020204" charset="0"/>
                    <a:sym typeface="Arial"/>
                  </a:rPr>
                  <a:t>Professional Services</a:t>
                </a:r>
              </a:p>
              <a:p>
                <a:pPr marL="112713" marR="0" lvl="0" indent="-112713" algn="l" defTabSz="457200" rtl="0" eaLnBrk="1" fontAlgn="auto" latinLnBrk="0" hangingPunct="1">
                  <a:lnSpc>
                    <a:spcPct val="100000"/>
                  </a:lnSpc>
                  <a:spcBef>
                    <a:spcPts val="0"/>
                  </a:spcBef>
                  <a:spcAft>
                    <a:spcPts val="0"/>
                  </a:spcAft>
                  <a:buClr>
                    <a:srgbClr val="009BDE"/>
                  </a:buClr>
                  <a:buSzPct val="150000"/>
                  <a:buFont typeface="Symbol" panose="05050102010706020507" pitchFamily="18" charset="2"/>
                  <a:buChar char="·"/>
                  <a:tabLst/>
                  <a:defRPr/>
                </a:pPr>
                <a:r>
                  <a:rPr kumimoji="0" lang="en-US" sz="700" b="0" i="0" u="none" strike="noStrike" kern="1200" cap="none" spc="0" normalizeH="0" baseline="0" noProof="0" dirty="0">
                    <a:ln>
                      <a:noFill/>
                    </a:ln>
                    <a:solidFill>
                      <a:schemeClr val="bg1"/>
                    </a:solidFill>
                    <a:effectLst/>
                    <a:uLnTx/>
                    <a:uFillTx/>
                    <a:latin typeface="Metropolis" panose="00000500000000000000" pitchFamily="50" charset="0"/>
                    <a:ea typeface="+mn-ea"/>
                    <a:cs typeface="Metropolis" panose="020B0604020202020204" charset="0"/>
                    <a:sym typeface="Arial"/>
                  </a:rPr>
                  <a:t>Print Fulfillment</a:t>
                </a:r>
              </a:p>
            </p:txBody>
          </p:sp>
        </p:grpSp>
      </p:grpSp>
      <p:sp>
        <p:nvSpPr>
          <p:cNvPr id="2" name="Slide Number Placeholder 1">
            <a:extLst>
              <a:ext uri="{FF2B5EF4-FFF2-40B4-BE49-F238E27FC236}">
                <a16:creationId xmlns:a16="http://schemas.microsoft.com/office/drawing/2014/main" id="{CDACEAAF-2BDB-C66D-D2A7-27E6D75D951A}"/>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AD7BA39-CD1C-4FBC-AA7C-BA7CC4082953}" type="slidenum">
              <a:rPr kumimoji="0" lang="en-US" b="0" i="0" u="none" strike="noStrike" kern="0" cap="none" spc="0" normalizeH="0" baseline="0" noProof="0" smtClean="0">
                <a:ln>
                  <a:noFill/>
                </a:ln>
                <a:solidFill>
                  <a:schemeClr val="bg1"/>
                </a:solidFill>
                <a:effectLst/>
                <a:uLnTx/>
                <a:uFillTx/>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24</a:t>
            </a:fld>
            <a:endParaRPr kumimoji="0" lang="en-US" b="0" i="0" u="none" strike="noStrike" kern="0" cap="none" spc="0" normalizeH="0" baseline="0" noProof="0" dirty="0">
              <a:ln>
                <a:noFill/>
              </a:ln>
              <a:solidFill>
                <a:schemeClr val="bg1"/>
              </a:solidFill>
              <a:effectLst/>
              <a:uLnTx/>
              <a:uFillTx/>
              <a:sym typeface="Arial"/>
            </a:endParaRPr>
          </a:p>
        </p:txBody>
      </p:sp>
      <p:sp>
        <p:nvSpPr>
          <p:cNvPr id="3" name="Title 2">
            <a:extLst>
              <a:ext uri="{FF2B5EF4-FFF2-40B4-BE49-F238E27FC236}">
                <a16:creationId xmlns:a16="http://schemas.microsoft.com/office/drawing/2014/main" id="{F5805F8E-62F2-5E3F-E5C3-C0EB008AC4DA}"/>
              </a:ext>
            </a:extLst>
          </p:cNvPr>
          <p:cNvSpPr>
            <a:spLocks noGrp="1"/>
          </p:cNvSpPr>
          <p:nvPr>
            <p:ph type="title"/>
          </p:nvPr>
        </p:nvSpPr>
        <p:spPr/>
        <p:txBody>
          <a:bodyPr/>
          <a:lstStyle/>
          <a:p>
            <a:r>
              <a:rPr lang="en-US" dirty="0">
                <a:solidFill>
                  <a:schemeClr val="accent6"/>
                </a:solidFill>
              </a:rPr>
              <a:t>CareCloud’s Robust End-to-End Solutions</a:t>
            </a:r>
          </a:p>
        </p:txBody>
      </p:sp>
      <p:grpSp>
        <p:nvGrpSpPr>
          <p:cNvPr id="4" name="Group 3">
            <a:extLst>
              <a:ext uri="{FF2B5EF4-FFF2-40B4-BE49-F238E27FC236}">
                <a16:creationId xmlns:a16="http://schemas.microsoft.com/office/drawing/2014/main" id="{76F3D28A-6ED9-F017-1AA9-CEAFA4A85DEA}"/>
              </a:ext>
            </a:extLst>
          </p:cNvPr>
          <p:cNvGrpSpPr/>
          <p:nvPr/>
        </p:nvGrpSpPr>
        <p:grpSpPr>
          <a:xfrm>
            <a:off x="455137" y="2467038"/>
            <a:ext cx="1536265" cy="1306224"/>
            <a:chOff x="623610" y="1717519"/>
            <a:chExt cx="1536265" cy="1306224"/>
          </a:xfrm>
        </p:grpSpPr>
        <p:sp>
          <p:nvSpPr>
            <p:cNvPr id="67" name="Rectangle 66">
              <a:extLst>
                <a:ext uri="{FF2B5EF4-FFF2-40B4-BE49-F238E27FC236}">
                  <a16:creationId xmlns:a16="http://schemas.microsoft.com/office/drawing/2014/main" id="{E70E6137-8447-580A-34D3-B339CDFB13CD}"/>
                </a:ext>
              </a:extLst>
            </p:cNvPr>
            <p:cNvSpPr/>
            <p:nvPr/>
          </p:nvSpPr>
          <p:spPr>
            <a:xfrm>
              <a:off x="671627" y="2392801"/>
              <a:ext cx="1488248" cy="630942"/>
            </a:xfrm>
            <a:prstGeom prst="rect">
              <a:avLst/>
            </a:prstGeom>
            <a:noFill/>
            <a:ln>
              <a:noFill/>
            </a:ln>
          </p:spPr>
          <p:txBody>
            <a:bodyPr wrap="square" rIns="0">
              <a:spAutoFit/>
            </a:bodyPr>
            <a:lstStyle/>
            <a:p>
              <a:pPr marL="112713" marR="0" lvl="0" indent="-112713" algn="l" defTabSz="457200" rtl="0" eaLnBrk="1" fontAlgn="auto" latinLnBrk="0" hangingPunct="1">
                <a:lnSpc>
                  <a:spcPct val="100000"/>
                </a:lnSpc>
                <a:spcBef>
                  <a:spcPts val="0"/>
                </a:spcBef>
                <a:spcAft>
                  <a:spcPts val="0"/>
                </a:spcAft>
                <a:buClr>
                  <a:srgbClr val="009BDE"/>
                </a:buClr>
                <a:buSzPct val="150000"/>
                <a:buFont typeface="Symbol" panose="05050102010706020507" pitchFamily="18" charset="2"/>
                <a:buChar char=""/>
                <a:tabLst/>
                <a:defRPr/>
              </a:pPr>
              <a:r>
                <a:rPr kumimoji="0" lang="en-US" sz="700" b="0" i="0" u="none" strike="noStrike" kern="1200" cap="none" spc="0" normalizeH="0" baseline="0" noProof="0" dirty="0">
                  <a:ln>
                    <a:noFill/>
                  </a:ln>
                  <a:solidFill>
                    <a:schemeClr val="bg1"/>
                  </a:solidFill>
                  <a:effectLst/>
                  <a:uLnTx/>
                  <a:uFillTx/>
                  <a:latin typeface="Metropolis" panose="00000500000000000000" pitchFamily="50" charset="0"/>
                  <a:ea typeface="+mn-ea"/>
                  <a:cs typeface="Metropolis" panose="020B0604020202020204" charset="0"/>
                  <a:sym typeface="Arial"/>
                </a:rPr>
                <a:t>Revenue Cycle Management</a:t>
              </a:r>
            </a:p>
            <a:p>
              <a:pPr marL="112713" marR="0" lvl="0" indent="-112713" algn="l" defTabSz="457200" rtl="0" eaLnBrk="1" fontAlgn="auto" latinLnBrk="0" hangingPunct="1">
                <a:lnSpc>
                  <a:spcPct val="100000"/>
                </a:lnSpc>
                <a:spcBef>
                  <a:spcPts val="0"/>
                </a:spcBef>
                <a:spcAft>
                  <a:spcPts val="0"/>
                </a:spcAft>
                <a:buClr>
                  <a:srgbClr val="009BDE"/>
                </a:buClr>
                <a:buSzPct val="150000"/>
                <a:buFont typeface="Symbol" panose="05050102010706020507" pitchFamily="18" charset="2"/>
                <a:buChar char=""/>
                <a:tabLst/>
                <a:defRPr/>
              </a:pPr>
              <a:r>
                <a:rPr kumimoji="0" lang="en-US" sz="700" b="0" i="0" u="none" strike="noStrike" kern="1200" cap="none" spc="0" normalizeH="0" baseline="0" noProof="0" dirty="0">
                  <a:ln>
                    <a:noFill/>
                  </a:ln>
                  <a:solidFill>
                    <a:schemeClr val="bg1"/>
                  </a:solidFill>
                  <a:effectLst/>
                  <a:uLnTx/>
                  <a:uFillTx/>
                  <a:latin typeface="Metropolis" panose="00000500000000000000" pitchFamily="50" charset="0"/>
                  <a:ea typeface="+mn-ea"/>
                  <a:cs typeface="Metropolis" panose="020B0604020202020204" charset="0"/>
                  <a:sym typeface="Arial"/>
                </a:rPr>
                <a:t>Medical Coding</a:t>
              </a:r>
            </a:p>
            <a:p>
              <a:pPr marL="112713" marR="0" lvl="0" indent="-112713" algn="l" defTabSz="457200" rtl="0" eaLnBrk="1" fontAlgn="auto" latinLnBrk="0" hangingPunct="1">
                <a:lnSpc>
                  <a:spcPct val="100000"/>
                </a:lnSpc>
                <a:spcBef>
                  <a:spcPts val="0"/>
                </a:spcBef>
                <a:spcAft>
                  <a:spcPts val="0"/>
                </a:spcAft>
                <a:buClr>
                  <a:srgbClr val="009BDE"/>
                </a:buClr>
                <a:buSzPct val="150000"/>
                <a:buFont typeface="Symbol" panose="05050102010706020507" pitchFamily="18" charset="2"/>
                <a:buChar char=""/>
                <a:tabLst/>
                <a:defRPr/>
              </a:pPr>
              <a:r>
                <a:rPr kumimoji="0" lang="en-US" sz="700" b="0" i="0" u="none" strike="noStrike" kern="1200" cap="none" spc="0" normalizeH="0" baseline="0" noProof="0" dirty="0">
                  <a:ln>
                    <a:noFill/>
                  </a:ln>
                  <a:solidFill>
                    <a:schemeClr val="bg1"/>
                  </a:solidFill>
                  <a:effectLst/>
                  <a:uLnTx/>
                  <a:uFillTx/>
                  <a:latin typeface="Metropolis" panose="00000500000000000000" pitchFamily="50" charset="0"/>
                  <a:ea typeface="+mn-ea"/>
                  <a:cs typeface="Metropolis" panose="020B0604020202020204" charset="0"/>
                  <a:sym typeface="Arial"/>
                </a:rPr>
                <a:t>Provider Credentialing</a:t>
              </a:r>
            </a:p>
            <a:p>
              <a:pPr marL="112713" marR="0" lvl="0" indent="-112713" algn="l" defTabSz="457200" rtl="0" eaLnBrk="1" fontAlgn="auto" latinLnBrk="0" hangingPunct="1">
                <a:lnSpc>
                  <a:spcPct val="100000"/>
                </a:lnSpc>
                <a:spcBef>
                  <a:spcPts val="0"/>
                </a:spcBef>
                <a:spcAft>
                  <a:spcPts val="0"/>
                </a:spcAft>
                <a:buClr>
                  <a:srgbClr val="009BDE"/>
                </a:buClr>
                <a:buSzPct val="150000"/>
                <a:buFont typeface="Symbol" panose="05050102010706020507" pitchFamily="18" charset="2"/>
                <a:buChar char=""/>
                <a:tabLst/>
                <a:defRPr/>
              </a:pPr>
              <a:r>
                <a:rPr kumimoji="0" lang="en-US" sz="700" b="0" i="0" u="none" strike="noStrike" kern="1200" cap="none" spc="0" normalizeH="0" baseline="0" noProof="0" dirty="0">
                  <a:ln>
                    <a:noFill/>
                  </a:ln>
                  <a:solidFill>
                    <a:schemeClr val="bg1"/>
                  </a:solidFill>
                  <a:effectLst/>
                  <a:uLnTx/>
                  <a:uFillTx/>
                  <a:latin typeface="Metropolis" panose="00000500000000000000" pitchFamily="50" charset="0"/>
                  <a:ea typeface="+mn-ea"/>
                  <a:cs typeface="Metropolis" panose="020B0604020202020204" charset="0"/>
                  <a:sym typeface="Arial"/>
                </a:rPr>
                <a:t>Robotic Process Automation</a:t>
              </a:r>
            </a:p>
            <a:p>
              <a:pPr marL="112713" marR="0" lvl="0" indent="-112713" algn="l" defTabSz="457200" rtl="0" eaLnBrk="1" fontAlgn="auto" latinLnBrk="0" hangingPunct="1">
                <a:lnSpc>
                  <a:spcPct val="100000"/>
                </a:lnSpc>
                <a:spcBef>
                  <a:spcPts val="0"/>
                </a:spcBef>
                <a:spcAft>
                  <a:spcPts val="0"/>
                </a:spcAft>
                <a:buClr>
                  <a:srgbClr val="009BDE"/>
                </a:buClr>
                <a:buSzPct val="150000"/>
                <a:buFont typeface="Symbol" panose="05050102010706020507" pitchFamily="18" charset="2"/>
                <a:buChar char=""/>
                <a:tabLst/>
                <a:defRPr/>
              </a:pPr>
              <a:r>
                <a:rPr kumimoji="0" lang="en-US" sz="700" b="0" i="0" u="none" strike="noStrike" kern="1200" cap="none" spc="0" normalizeH="0" baseline="0" noProof="0" dirty="0">
                  <a:ln>
                    <a:noFill/>
                  </a:ln>
                  <a:solidFill>
                    <a:schemeClr val="bg1"/>
                  </a:solidFill>
                  <a:effectLst/>
                  <a:uLnTx/>
                  <a:uFillTx/>
                  <a:latin typeface="Metropolis" panose="00000500000000000000" pitchFamily="50" charset="0"/>
                  <a:ea typeface="+mn-ea"/>
                  <a:cs typeface="Metropolis" panose="020B0604020202020204" charset="0"/>
                  <a:sym typeface="Arial"/>
                </a:rPr>
                <a:t>Interoperability</a:t>
              </a:r>
            </a:p>
          </p:txBody>
        </p:sp>
        <p:grpSp>
          <p:nvGrpSpPr>
            <p:cNvPr id="44" name="Group 43">
              <a:extLst>
                <a:ext uri="{FF2B5EF4-FFF2-40B4-BE49-F238E27FC236}">
                  <a16:creationId xmlns:a16="http://schemas.microsoft.com/office/drawing/2014/main" id="{1EAE33BD-DB9E-5DBF-6122-8751CE1B759D}"/>
                </a:ext>
              </a:extLst>
            </p:cNvPr>
            <p:cNvGrpSpPr/>
            <p:nvPr/>
          </p:nvGrpSpPr>
          <p:grpSpPr>
            <a:xfrm>
              <a:off x="623610" y="1717519"/>
              <a:ext cx="1488248" cy="662962"/>
              <a:chOff x="1569122" y="1420117"/>
              <a:chExt cx="1488248" cy="662962"/>
            </a:xfrm>
          </p:grpSpPr>
          <p:pic>
            <p:nvPicPr>
              <p:cNvPr id="10" name="Picture 9" descr="Icon&#10;&#10;Description automatically generated">
                <a:extLst>
                  <a:ext uri="{FF2B5EF4-FFF2-40B4-BE49-F238E27FC236}">
                    <a16:creationId xmlns:a16="http://schemas.microsoft.com/office/drawing/2014/main" id="{C9ACEBAC-0F60-DECE-33B1-002124C6FA6F}"/>
                  </a:ext>
                </a:extLst>
              </p:cNvPr>
              <p:cNvPicPr>
                <a:picLocks noChangeAspect="1"/>
              </p:cNvPicPr>
              <p:nvPr/>
            </p:nvPicPr>
            <p:blipFill>
              <a:blip r:embed="rId6"/>
              <a:stretch>
                <a:fillRect/>
              </a:stretch>
            </p:blipFill>
            <p:spPr>
              <a:xfrm>
                <a:off x="2131812" y="1420117"/>
                <a:ext cx="362867" cy="274320"/>
              </a:xfrm>
              <a:prstGeom prst="rect">
                <a:avLst/>
              </a:prstGeom>
            </p:spPr>
          </p:pic>
          <p:sp>
            <p:nvSpPr>
              <p:cNvPr id="34" name="Rectangle: Rounded Corners 33">
                <a:extLst>
                  <a:ext uri="{FF2B5EF4-FFF2-40B4-BE49-F238E27FC236}">
                    <a16:creationId xmlns:a16="http://schemas.microsoft.com/office/drawing/2014/main" id="{BC86F31F-B352-826E-FADD-E2D31566FF8B}"/>
                  </a:ext>
                </a:extLst>
              </p:cNvPr>
              <p:cNvSpPr/>
              <p:nvPr/>
            </p:nvSpPr>
            <p:spPr>
              <a:xfrm>
                <a:off x="1569122" y="1726959"/>
                <a:ext cx="1488248" cy="356120"/>
              </a:xfrm>
              <a:prstGeom prst="roundRect">
                <a:avLst>
                  <a:gd name="adj" fmla="val 24568"/>
                </a:avLst>
              </a:prstGeom>
              <a:no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800" i="0" u="none" strike="noStrike" kern="1200" cap="none" spc="0" normalizeH="0" baseline="0" noProof="0" dirty="0">
                    <a:ln>
                      <a:noFill/>
                    </a:ln>
                    <a:solidFill>
                      <a:schemeClr val="bg1"/>
                    </a:solidFill>
                    <a:effectLst/>
                    <a:uLnTx/>
                    <a:uFillTx/>
                    <a:latin typeface="Metropolis Extra Bold" panose="00000900000000000000" pitchFamily="50" charset="0"/>
                    <a:cs typeface="Metropolis" panose="020B0604020202020204" charset="0"/>
                    <a:sym typeface="Arial"/>
                  </a:rPr>
                  <a:t>TECHNOLOGY-ENABLED RCM</a:t>
                </a:r>
              </a:p>
            </p:txBody>
          </p:sp>
        </p:grpSp>
      </p:grpSp>
      <p:sp>
        <p:nvSpPr>
          <p:cNvPr id="66" name="TextBox 29">
            <a:extLst>
              <a:ext uri="{FF2B5EF4-FFF2-40B4-BE49-F238E27FC236}">
                <a16:creationId xmlns:a16="http://schemas.microsoft.com/office/drawing/2014/main" id="{65FA5E48-6F58-3C77-FEB7-93738373429F}"/>
              </a:ext>
            </a:extLst>
          </p:cNvPr>
          <p:cNvSpPr txBox="1"/>
          <p:nvPr/>
        </p:nvSpPr>
        <p:spPr>
          <a:xfrm>
            <a:off x="2661014" y="1393180"/>
            <a:ext cx="5917943" cy="680972"/>
          </a:xfrm>
          <a:prstGeom prst="rect">
            <a:avLst/>
          </a:prstGeom>
        </p:spPr>
        <p:txBody>
          <a:bodyPr wrap="square" lIns="0" tIns="0" rIns="0" bIns="0" rtlCol="0" anchor="t">
            <a:noAutofit/>
          </a:bodyPr>
          <a:lstStyle/>
          <a:p>
            <a:pPr marL="0" marR="0" lvl="0" indent="0" defTabSz="914400" rtl="0" eaLnBrk="1" fontAlgn="auto" latinLnBrk="0" hangingPunct="1">
              <a:lnSpc>
                <a:spcPts val="2500"/>
              </a:lnSpc>
              <a:spcBef>
                <a:spcPts val="0"/>
              </a:spcBef>
              <a:spcAft>
                <a:spcPts val="0"/>
              </a:spcAft>
              <a:buClr>
                <a:srgbClr val="000000"/>
              </a:buClr>
              <a:buSzTx/>
              <a:buFont typeface="Arial"/>
              <a:buNone/>
              <a:tabLst/>
              <a:defRPr/>
            </a:pPr>
            <a:r>
              <a:rPr kumimoji="0" lang="en-US" sz="2100" i="0" u="none" strike="noStrike" kern="0" cap="none" spc="0" normalizeH="0" baseline="0" noProof="0" dirty="0">
                <a:ln>
                  <a:noFill/>
                </a:ln>
                <a:solidFill>
                  <a:schemeClr val="bg1"/>
                </a:solidFill>
                <a:effectLst/>
                <a:uLnTx/>
                <a:uFillTx/>
                <a:latin typeface="Metropolis Extra Bold" panose="00000900000000000000" pitchFamily="50" charset="0"/>
                <a:cs typeface="Metropolis" panose="020B0604020202020204" charset="0"/>
                <a:sym typeface="Arial"/>
              </a:rPr>
              <a:t>Redefining the next generation of </a:t>
            </a:r>
          </a:p>
          <a:p>
            <a:pPr marL="0" marR="0" lvl="0" indent="0" defTabSz="914400" rtl="0" eaLnBrk="1" fontAlgn="auto" latinLnBrk="0" hangingPunct="1">
              <a:lnSpc>
                <a:spcPts val="2500"/>
              </a:lnSpc>
              <a:spcBef>
                <a:spcPts val="0"/>
              </a:spcBef>
              <a:spcAft>
                <a:spcPts val="0"/>
              </a:spcAft>
              <a:buClr>
                <a:srgbClr val="000000"/>
              </a:buClr>
              <a:buSzTx/>
              <a:buFont typeface="Arial"/>
              <a:buNone/>
              <a:tabLst/>
              <a:defRPr/>
            </a:pPr>
            <a:r>
              <a:rPr lang="en-US" sz="2100" dirty="0">
                <a:solidFill>
                  <a:schemeClr val="bg1"/>
                </a:solidFill>
                <a:latin typeface="Metropolis Extra Bold" panose="00000900000000000000" pitchFamily="50" charset="0"/>
                <a:cs typeface="Metropolis" panose="020B0604020202020204" charset="0"/>
              </a:rPr>
              <a:t>technology-enabled </a:t>
            </a:r>
            <a:r>
              <a:rPr lang="en-US" sz="2100" dirty="0">
                <a:solidFill>
                  <a:schemeClr val="tx2"/>
                </a:solidFill>
                <a:latin typeface="Metropolis Extra Bold" panose="00000900000000000000" pitchFamily="50" charset="0"/>
                <a:cs typeface="Metropolis" panose="020B0604020202020204" charset="0"/>
              </a:rPr>
              <a:t>revenue cycle </a:t>
            </a:r>
            <a:r>
              <a:rPr kumimoji="0" lang="en-US" sz="2100" i="0" u="none" strike="noStrike" kern="0" cap="none" spc="0" normalizeH="0" baseline="0" noProof="0" dirty="0">
                <a:ln>
                  <a:noFill/>
                </a:ln>
                <a:solidFill>
                  <a:schemeClr val="bg1"/>
                </a:solidFill>
                <a:effectLst/>
                <a:uLnTx/>
                <a:uFillTx/>
                <a:latin typeface="Metropolis Extra Bold" panose="00000900000000000000" pitchFamily="50" charset="0"/>
                <a:cs typeface="Metropolis" panose="020B0604020202020204" charset="0"/>
                <a:sym typeface="Arial"/>
              </a:rPr>
              <a:t>solutions</a:t>
            </a:r>
          </a:p>
        </p:txBody>
      </p:sp>
      <p:grpSp>
        <p:nvGrpSpPr>
          <p:cNvPr id="9" name="Group 8">
            <a:extLst>
              <a:ext uri="{FF2B5EF4-FFF2-40B4-BE49-F238E27FC236}">
                <a16:creationId xmlns:a16="http://schemas.microsoft.com/office/drawing/2014/main" id="{DF4A2BEC-F725-DC8D-5C3C-89325B09C8C5}"/>
              </a:ext>
            </a:extLst>
          </p:cNvPr>
          <p:cNvGrpSpPr/>
          <p:nvPr/>
        </p:nvGrpSpPr>
        <p:grpSpPr>
          <a:xfrm>
            <a:off x="2104901" y="2467038"/>
            <a:ext cx="1563053" cy="1306224"/>
            <a:chOff x="2322665" y="1754647"/>
            <a:chExt cx="1563053" cy="1306224"/>
          </a:xfrm>
        </p:grpSpPr>
        <p:grpSp>
          <p:nvGrpSpPr>
            <p:cNvPr id="32" name="Group 31">
              <a:extLst>
                <a:ext uri="{FF2B5EF4-FFF2-40B4-BE49-F238E27FC236}">
                  <a16:creationId xmlns:a16="http://schemas.microsoft.com/office/drawing/2014/main" id="{020886F2-E48D-84B0-F141-B61F79B2D1C4}"/>
                </a:ext>
              </a:extLst>
            </p:cNvPr>
            <p:cNvGrpSpPr/>
            <p:nvPr/>
          </p:nvGrpSpPr>
          <p:grpSpPr>
            <a:xfrm>
              <a:off x="2365290" y="1754647"/>
              <a:ext cx="1488248" cy="659487"/>
              <a:chOff x="2361172" y="2456185"/>
              <a:chExt cx="1488248" cy="659487"/>
            </a:xfrm>
          </p:grpSpPr>
          <p:sp>
            <p:nvSpPr>
              <p:cNvPr id="16" name="Rectangle: Rounded Corners 15">
                <a:extLst>
                  <a:ext uri="{FF2B5EF4-FFF2-40B4-BE49-F238E27FC236}">
                    <a16:creationId xmlns:a16="http://schemas.microsoft.com/office/drawing/2014/main" id="{3A4F498C-2BD1-C894-D8A8-8D066DA0DE1C}"/>
                  </a:ext>
                </a:extLst>
              </p:cNvPr>
              <p:cNvSpPr/>
              <p:nvPr/>
            </p:nvSpPr>
            <p:spPr>
              <a:xfrm>
                <a:off x="2361172" y="2759552"/>
                <a:ext cx="1488248" cy="356120"/>
              </a:xfrm>
              <a:prstGeom prst="roundRect">
                <a:avLst>
                  <a:gd name="adj" fmla="val 24568"/>
                </a:avLst>
              </a:prstGeom>
              <a:no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800" i="0" u="none" strike="noStrike" kern="1200" cap="none" spc="0" normalizeH="0" baseline="0" noProof="0" dirty="0">
                    <a:ln>
                      <a:noFill/>
                    </a:ln>
                    <a:solidFill>
                      <a:schemeClr val="bg1"/>
                    </a:solidFill>
                    <a:effectLst/>
                    <a:uLnTx/>
                    <a:uFillTx/>
                    <a:latin typeface="Metropolis Extra Bold" panose="00000900000000000000" pitchFamily="50" charset="0"/>
                    <a:cs typeface="Metropolis" panose="020B0604020202020204" charset="0"/>
                    <a:sym typeface="Arial"/>
                  </a:rPr>
                  <a:t>CLOUD-BASED SOFTWARE</a:t>
                </a:r>
              </a:p>
            </p:txBody>
          </p:sp>
          <p:pic>
            <p:nvPicPr>
              <p:cNvPr id="30" name="Graphic 29" descr="Cloud outline">
                <a:extLst>
                  <a:ext uri="{FF2B5EF4-FFF2-40B4-BE49-F238E27FC236}">
                    <a16:creationId xmlns:a16="http://schemas.microsoft.com/office/drawing/2014/main" id="{D3479340-E052-0F12-DF8E-F0E89165597A}"/>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t="20027" b="20503"/>
              <a:stretch/>
            </p:blipFill>
            <p:spPr>
              <a:xfrm>
                <a:off x="2874661" y="2456185"/>
                <a:ext cx="461270" cy="274320"/>
              </a:xfrm>
              <a:prstGeom prst="rect">
                <a:avLst/>
              </a:prstGeom>
            </p:spPr>
          </p:pic>
        </p:grpSp>
        <p:sp>
          <p:nvSpPr>
            <p:cNvPr id="72" name="Rectangle 71">
              <a:extLst>
                <a:ext uri="{FF2B5EF4-FFF2-40B4-BE49-F238E27FC236}">
                  <a16:creationId xmlns:a16="http://schemas.microsoft.com/office/drawing/2014/main" id="{6341C458-8361-91A1-1C2A-1F0FF0666B3B}"/>
                </a:ext>
              </a:extLst>
            </p:cNvPr>
            <p:cNvSpPr/>
            <p:nvPr/>
          </p:nvSpPr>
          <p:spPr>
            <a:xfrm>
              <a:off x="2322665" y="2429929"/>
              <a:ext cx="1563053" cy="630942"/>
            </a:xfrm>
            <a:prstGeom prst="rect">
              <a:avLst/>
            </a:prstGeom>
            <a:noFill/>
            <a:ln>
              <a:noFill/>
            </a:ln>
          </p:spPr>
          <p:txBody>
            <a:bodyPr wrap="square" rIns="0">
              <a:spAutoFit/>
            </a:bodyPr>
            <a:lstStyle/>
            <a:p>
              <a:pPr marL="112713" marR="0" lvl="0" indent="-112713" algn="l" defTabSz="457200" rtl="0" eaLnBrk="1" fontAlgn="auto" latinLnBrk="0" hangingPunct="1">
                <a:lnSpc>
                  <a:spcPct val="100000"/>
                </a:lnSpc>
                <a:spcBef>
                  <a:spcPts val="0"/>
                </a:spcBef>
                <a:spcAft>
                  <a:spcPts val="0"/>
                </a:spcAft>
                <a:buClr>
                  <a:srgbClr val="009BDE"/>
                </a:buClr>
                <a:buSzPct val="150000"/>
                <a:buFont typeface="Symbol" panose="05050102010706020507" pitchFamily="18" charset="2"/>
                <a:buChar char="·"/>
                <a:tabLst/>
                <a:defRPr/>
              </a:pPr>
              <a:r>
                <a:rPr kumimoji="0" lang="en-US" sz="700" b="0" i="0" u="none" strike="noStrike" kern="1200" cap="none" spc="0" normalizeH="0" baseline="0" noProof="0" dirty="0">
                  <a:ln>
                    <a:noFill/>
                  </a:ln>
                  <a:solidFill>
                    <a:schemeClr val="bg1"/>
                  </a:solidFill>
                  <a:effectLst/>
                  <a:uLnTx/>
                  <a:uFillTx/>
                  <a:latin typeface="Metropolis" panose="00000500000000000000" pitchFamily="50" charset="0"/>
                  <a:ea typeface="+mn-ea"/>
                  <a:cs typeface="Metropolis" panose="020B0604020202020204" charset="0"/>
                  <a:sym typeface="Arial"/>
                </a:rPr>
                <a:t>Electronic Health Records</a:t>
              </a:r>
            </a:p>
            <a:p>
              <a:pPr marL="112713" marR="0" lvl="0" indent="-112713" algn="l" defTabSz="457200" rtl="0" eaLnBrk="1" fontAlgn="auto" latinLnBrk="0" hangingPunct="1">
                <a:lnSpc>
                  <a:spcPct val="100000"/>
                </a:lnSpc>
                <a:spcBef>
                  <a:spcPts val="0"/>
                </a:spcBef>
                <a:spcAft>
                  <a:spcPts val="0"/>
                </a:spcAft>
                <a:buClr>
                  <a:srgbClr val="009BDE"/>
                </a:buClr>
                <a:buSzPct val="150000"/>
                <a:buFont typeface="Symbol" panose="05050102010706020507" pitchFamily="18" charset="2"/>
                <a:buChar char="·"/>
                <a:tabLst/>
                <a:defRPr/>
              </a:pPr>
              <a:r>
                <a:rPr kumimoji="0" lang="en-US" sz="700" b="0" i="0" u="none" strike="noStrike" kern="1200" cap="none" spc="0" normalizeH="0" baseline="0" noProof="0" dirty="0">
                  <a:ln>
                    <a:noFill/>
                  </a:ln>
                  <a:solidFill>
                    <a:schemeClr val="bg1"/>
                  </a:solidFill>
                  <a:effectLst/>
                  <a:uLnTx/>
                  <a:uFillTx/>
                  <a:latin typeface="Metropolis" panose="00000500000000000000" pitchFamily="50" charset="0"/>
                  <a:ea typeface="+mn-ea"/>
                  <a:cs typeface="Metropolis" panose="020B0604020202020204" charset="0"/>
                  <a:sym typeface="Arial"/>
                </a:rPr>
                <a:t>Practice Management</a:t>
              </a:r>
            </a:p>
            <a:p>
              <a:pPr marL="112713" marR="0" lvl="0" indent="-112713" algn="l" defTabSz="457200" rtl="0" eaLnBrk="1" fontAlgn="auto" latinLnBrk="0" hangingPunct="1">
                <a:lnSpc>
                  <a:spcPct val="100000"/>
                </a:lnSpc>
                <a:spcBef>
                  <a:spcPts val="0"/>
                </a:spcBef>
                <a:spcAft>
                  <a:spcPts val="0"/>
                </a:spcAft>
                <a:buClr>
                  <a:srgbClr val="009BDE"/>
                </a:buClr>
                <a:buSzPct val="150000"/>
                <a:buFont typeface="Symbol" panose="05050102010706020507" pitchFamily="18" charset="2"/>
                <a:buChar char="·"/>
                <a:tabLst/>
                <a:defRPr/>
              </a:pPr>
              <a:r>
                <a:rPr kumimoji="0" lang="en-US" sz="700" b="0" i="0" u="none" strike="noStrike" kern="1200" cap="none" spc="0" normalizeH="0" baseline="0" noProof="0" dirty="0">
                  <a:ln>
                    <a:noFill/>
                  </a:ln>
                  <a:solidFill>
                    <a:schemeClr val="bg1"/>
                  </a:solidFill>
                  <a:effectLst/>
                  <a:uLnTx/>
                  <a:uFillTx/>
                  <a:latin typeface="Metropolis" panose="00000500000000000000" pitchFamily="50" charset="0"/>
                  <a:ea typeface="+mn-ea"/>
                  <a:cs typeface="Metropolis" panose="020B0604020202020204" charset="0"/>
                  <a:sym typeface="Arial"/>
                </a:rPr>
                <a:t>Patient Experience Management</a:t>
              </a:r>
            </a:p>
            <a:p>
              <a:pPr marL="112713" marR="0" lvl="0" indent="-112713" algn="l" defTabSz="457200" rtl="0" eaLnBrk="1" fontAlgn="auto" latinLnBrk="0" hangingPunct="1">
                <a:lnSpc>
                  <a:spcPct val="100000"/>
                </a:lnSpc>
                <a:spcBef>
                  <a:spcPts val="0"/>
                </a:spcBef>
                <a:spcAft>
                  <a:spcPts val="0"/>
                </a:spcAft>
                <a:buClr>
                  <a:srgbClr val="009BDE"/>
                </a:buClr>
                <a:buSzPct val="150000"/>
                <a:buFont typeface="Symbol" panose="05050102010706020507" pitchFamily="18" charset="2"/>
                <a:buChar char="·"/>
                <a:tabLst/>
                <a:defRPr/>
              </a:pPr>
              <a:r>
                <a:rPr kumimoji="0" lang="en-US" sz="700" b="0" i="0" u="none" strike="noStrike" kern="1200" cap="none" spc="0" normalizeH="0" baseline="0" noProof="0" dirty="0">
                  <a:ln>
                    <a:noFill/>
                  </a:ln>
                  <a:solidFill>
                    <a:schemeClr val="bg1"/>
                  </a:solidFill>
                  <a:effectLst/>
                  <a:uLnTx/>
                  <a:uFillTx/>
                  <a:latin typeface="Metropolis" panose="00000500000000000000" pitchFamily="50" charset="0"/>
                  <a:ea typeface="+mn-ea"/>
                  <a:cs typeface="Metropolis" panose="020B0604020202020204" charset="0"/>
                  <a:sym typeface="Arial"/>
                </a:rPr>
                <a:t>Business Intelligence</a:t>
              </a:r>
            </a:p>
            <a:p>
              <a:pPr marL="112713" marR="0" lvl="0" indent="-112713" algn="l" defTabSz="457200" rtl="0" eaLnBrk="1" fontAlgn="auto" latinLnBrk="0" hangingPunct="1">
                <a:lnSpc>
                  <a:spcPct val="100000"/>
                </a:lnSpc>
                <a:spcBef>
                  <a:spcPts val="0"/>
                </a:spcBef>
                <a:spcAft>
                  <a:spcPts val="0"/>
                </a:spcAft>
                <a:buClr>
                  <a:srgbClr val="009BDE"/>
                </a:buClr>
                <a:buSzPct val="150000"/>
                <a:buFont typeface="Symbol" panose="05050102010706020507" pitchFamily="18" charset="2"/>
                <a:buChar char="·"/>
                <a:tabLst/>
                <a:defRPr/>
              </a:pPr>
              <a:r>
                <a:rPr kumimoji="0" lang="en-US" sz="700" b="0" i="0" u="none" strike="noStrike" kern="1200" cap="none" spc="0" normalizeH="0" baseline="0" noProof="0" dirty="0">
                  <a:ln>
                    <a:noFill/>
                  </a:ln>
                  <a:solidFill>
                    <a:schemeClr val="bg1"/>
                  </a:solidFill>
                  <a:effectLst/>
                  <a:uLnTx/>
                  <a:uFillTx/>
                  <a:latin typeface="Metropolis" panose="00000500000000000000" pitchFamily="50" charset="0"/>
                  <a:ea typeface="+mn-ea"/>
                  <a:cs typeface="Metropolis" panose="020B0604020202020204" charset="0"/>
                  <a:sym typeface="Arial"/>
                </a:rPr>
                <a:t>Customized Cloud Applications</a:t>
              </a:r>
            </a:p>
          </p:txBody>
        </p:sp>
      </p:grpSp>
      <p:grpSp>
        <p:nvGrpSpPr>
          <p:cNvPr id="15" name="Group 14">
            <a:extLst>
              <a:ext uri="{FF2B5EF4-FFF2-40B4-BE49-F238E27FC236}">
                <a16:creationId xmlns:a16="http://schemas.microsoft.com/office/drawing/2014/main" id="{747127EF-78FE-3996-8089-8DD5CAE87A8D}"/>
              </a:ext>
            </a:extLst>
          </p:cNvPr>
          <p:cNvGrpSpPr/>
          <p:nvPr/>
        </p:nvGrpSpPr>
        <p:grpSpPr>
          <a:xfrm>
            <a:off x="5481274" y="2462466"/>
            <a:ext cx="1488248" cy="1310796"/>
            <a:chOff x="5481274" y="2462466"/>
            <a:chExt cx="1488248" cy="1310796"/>
          </a:xfrm>
        </p:grpSpPr>
        <p:pic>
          <p:nvPicPr>
            <p:cNvPr id="14" name="Picture 13" descr="Icon&#10;&#10;Description automatically generated">
              <a:extLst>
                <a:ext uri="{FF2B5EF4-FFF2-40B4-BE49-F238E27FC236}">
                  <a16:creationId xmlns:a16="http://schemas.microsoft.com/office/drawing/2014/main" id="{61F57E91-F693-A5EA-806D-28023FD8E47A}"/>
                </a:ext>
              </a:extLst>
            </p:cNvPr>
            <p:cNvPicPr>
              <a:picLocks noChangeAspect="1"/>
            </p:cNvPicPr>
            <p:nvPr/>
          </p:nvPicPr>
          <p:blipFill>
            <a:blip r:embed="rId9"/>
            <a:stretch>
              <a:fillRect/>
            </a:stretch>
          </p:blipFill>
          <p:spPr>
            <a:xfrm>
              <a:off x="6087097" y="2462466"/>
              <a:ext cx="283464" cy="283464"/>
            </a:xfrm>
            <a:prstGeom prst="rect">
              <a:avLst/>
            </a:prstGeom>
          </p:spPr>
        </p:pic>
        <p:grpSp>
          <p:nvGrpSpPr>
            <p:cNvPr id="12" name="Group 11">
              <a:extLst>
                <a:ext uri="{FF2B5EF4-FFF2-40B4-BE49-F238E27FC236}">
                  <a16:creationId xmlns:a16="http://schemas.microsoft.com/office/drawing/2014/main" id="{158CBD3C-D023-84B6-081A-36CD16243736}"/>
                </a:ext>
              </a:extLst>
            </p:cNvPr>
            <p:cNvGrpSpPr/>
            <p:nvPr/>
          </p:nvGrpSpPr>
          <p:grpSpPr>
            <a:xfrm>
              <a:off x="5481274" y="2770405"/>
              <a:ext cx="1488248" cy="1002857"/>
              <a:chOff x="5924014" y="2028929"/>
              <a:chExt cx="1488248" cy="1002857"/>
            </a:xfrm>
          </p:grpSpPr>
          <p:sp>
            <p:nvSpPr>
              <p:cNvPr id="37" name="Rectangle: Rounded Corners 36">
                <a:extLst>
                  <a:ext uri="{FF2B5EF4-FFF2-40B4-BE49-F238E27FC236}">
                    <a16:creationId xmlns:a16="http://schemas.microsoft.com/office/drawing/2014/main" id="{A30A3B86-3898-A5C7-EBA5-6BA6D073E6BE}"/>
                  </a:ext>
                </a:extLst>
              </p:cNvPr>
              <p:cNvSpPr/>
              <p:nvPr/>
            </p:nvSpPr>
            <p:spPr>
              <a:xfrm>
                <a:off x="5924014" y="2028929"/>
                <a:ext cx="1488248" cy="356120"/>
              </a:xfrm>
              <a:prstGeom prst="roundRect">
                <a:avLst>
                  <a:gd name="adj" fmla="val 24568"/>
                </a:avLst>
              </a:prstGeom>
              <a:no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800" i="0" u="none" strike="noStrike" kern="1200" cap="none" spc="0" normalizeH="0" baseline="0" noProof="0" dirty="0">
                    <a:ln>
                      <a:noFill/>
                    </a:ln>
                    <a:solidFill>
                      <a:schemeClr val="bg1"/>
                    </a:solidFill>
                    <a:effectLst/>
                    <a:uLnTx/>
                    <a:uFillTx/>
                    <a:latin typeface="Metropolis Extra Bold" panose="00000900000000000000" pitchFamily="50" charset="0"/>
                    <a:cs typeface="Metropolis" panose="020B0604020202020204" charset="0"/>
                    <a:sym typeface="Arial"/>
                  </a:rPr>
                  <a:t>HIT CONSULTING &amp; STAFFING</a:t>
                </a:r>
              </a:p>
            </p:txBody>
          </p:sp>
          <p:sp>
            <p:nvSpPr>
              <p:cNvPr id="102" name="Rectangle 101">
                <a:extLst>
                  <a:ext uri="{FF2B5EF4-FFF2-40B4-BE49-F238E27FC236}">
                    <a16:creationId xmlns:a16="http://schemas.microsoft.com/office/drawing/2014/main" id="{2897E33D-B455-561F-4539-3429C59B4518}"/>
                  </a:ext>
                </a:extLst>
              </p:cNvPr>
              <p:cNvSpPr/>
              <p:nvPr/>
            </p:nvSpPr>
            <p:spPr>
              <a:xfrm>
                <a:off x="5985561" y="2400844"/>
                <a:ext cx="1426701" cy="630942"/>
              </a:xfrm>
              <a:prstGeom prst="rect">
                <a:avLst/>
              </a:prstGeom>
              <a:noFill/>
              <a:ln>
                <a:noFill/>
              </a:ln>
            </p:spPr>
            <p:txBody>
              <a:bodyPr wrap="square" rIns="0">
                <a:spAutoFit/>
              </a:bodyPr>
              <a:lstStyle/>
              <a:p>
                <a:pPr marL="112713" marR="0" lvl="0" indent="-112713" algn="l" defTabSz="457200" rtl="0" eaLnBrk="1" fontAlgn="auto" latinLnBrk="0" hangingPunct="1">
                  <a:lnSpc>
                    <a:spcPct val="100000"/>
                  </a:lnSpc>
                  <a:spcBef>
                    <a:spcPts val="0"/>
                  </a:spcBef>
                  <a:spcAft>
                    <a:spcPts val="0"/>
                  </a:spcAft>
                  <a:buClr>
                    <a:srgbClr val="009BDE"/>
                  </a:buClr>
                  <a:buSzPct val="150000"/>
                  <a:buFont typeface="Symbol" panose="05050102010706020507" pitchFamily="18" charset="2"/>
                  <a:buChar char="·"/>
                  <a:tabLst/>
                  <a:defRPr/>
                </a:pPr>
                <a:r>
                  <a:rPr kumimoji="0" lang="en-US" sz="700" b="0" i="0" u="none" strike="noStrike" kern="1200" cap="none" spc="0" normalizeH="0" baseline="0" noProof="0" dirty="0">
                    <a:ln>
                      <a:noFill/>
                    </a:ln>
                    <a:solidFill>
                      <a:schemeClr val="bg1"/>
                    </a:solidFill>
                    <a:effectLst/>
                    <a:uLnTx/>
                    <a:uFillTx/>
                    <a:latin typeface="Metropolis" panose="00000500000000000000" pitchFamily="50" charset="0"/>
                    <a:ea typeface="+mn-ea"/>
                    <a:cs typeface="Metropolis" panose="020B0604020202020204" charset="0"/>
                    <a:sym typeface="Arial"/>
                  </a:rPr>
                  <a:t>Workforce Augmentation</a:t>
                </a:r>
              </a:p>
              <a:p>
                <a:pPr marL="112713" marR="0" lvl="0" indent="-112713" algn="l" defTabSz="457200" rtl="0" eaLnBrk="1" fontAlgn="auto" latinLnBrk="0" hangingPunct="1">
                  <a:lnSpc>
                    <a:spcPct val="100000"/>
                  </a:lnSpc>
                  <a:spcBef>
                    <a:spcPts val="0"/>
                  </a:spcBef>
                  <a:spcAft>
                    <a:spcPts val="0"/>
                  </a:spcAft>
                  <a:buClr>
                    <a:srgbClr val="009BDE"/>
                  </a:buClr>
                  <a:buSzPct val="150000"/>
                  <a:buFont typeface="Symbol" panose="05050102010706020507" pitchFamily="18" charset="2"/>
                  <a:buChar char="·"/>
                  <a:tabLst/>
                  <a:defRPr/>
                </a:pPr>
                <a:r>
                  <a:rPr kumimoji="0" lang="en-US" sz="700" b="0" i="0" u="none" strike="noStrike" kern="1200" cap="none" spc="0" normalizeH="0" baseline="0" noProof="0" dirty="0">
                    <a:ln>
                      <a:noFill/>
                    </a:ln>
                    <a:solidFill>
                      <a:schemeClr val="bg1"/>
                    </a:solidFill>
                    <a:effectLst/>
                    <a:uLnTx/>
                    <a:uFillTx/>
                    <a:latin typeface="Metropolis" panose="00000500000000000000" pitchFamily="50" charset="0"/>
                    <a:ea typeface="+mn-ea"/>
                    <a:cs typeface="Metropolis" panose="020B0604020202020204" charset="0"/>
                    <a:sym typeface="Arial"/>
                  </a:rPr>
                  <a:t>IT Transformation Consulting</a:t>
                </a:r>
              </a:p>
              <a:p>
                <a:pPr marL="112713" marR="0" lvl="0" indent="-112713" algn="l" defTabSz="457200" rtl="0" eaLnBrk="1" fontAlgn="auto" latinLnBrk="0" hangingPunct="1">
                  <a:lnSpc>
                    <a:spcPct val="100000"/>
                  </a:lnSpc>
                  <a:spcBef>
                    <a:spcPts val="0"/>
                  </a:spcBef>
                  <a:spcAft>
                    <a:spcPts val="0"/>
                  </a:spcAft>
                  <a:buClr>
                    <a:srgbClr val="009BDE"/>
                  </a:buClr>
                  <a:buSzPct val="150000"/>
                  <a:buFont typeface="Symbol" panose="05050102010706020507" pitchFamily="18" charset="2"/>
                  <a:buChar char="·"/>
                  <a:tabLst/>
                  <a:defRPr/>
                </a:pPr>
                <a:r>
                  <a:rPr kumimoji="0" lang="en-US" sz="700" b="0" i="0" u="none" strike="noStrike" kern="1200" cap="none" spc="0" normalizeH="0" baseline="0" noProof="0" dirty="0">
                    <a:ln>
                      <a:noFill/>
                    </a:ln>
                    <a:solidFill>
                      <a:schemeClr val="bg1"/>
                    </a:solidFill>
                    <a:effectLst/>
                    <a:uLnTx/>
                    <a:uFillTx/>
                    <a:latin typeface="Metropolis" panose="00000500000000000000" pitchFamily="50" charset="0"/>
                    <a:ea typeface="+mn-ea"/>
                    <a:cs typeface="Metropolis" panose="020B0604020202020204" charset="0"/>
                    <a:sym typeface="Arial"/>
                  </a:rPr>
                  <a:t>Strategic Advisory Services</a:t>
                </a:r>
              </a:p>
              <a:p>
                <a:pPr marL="112713" marR="0" lvl="0" indent="-112713" algn="l" defTabSz="457200" rtl="0" eaLnBrk="1" fontAlgn="auto" latinLnBrk="0" hangingPunct="1">
                  <a:lnSpc>
                    <a:spcPct val="100000"/>
                  </a:lnSpc>
                  <a:spcBef>
                    <a:spcPts val="0"/>
                  </a:spcBef>
                  <a:spcAft>
                    <a:spcPts val="0"/>
                  </a:spcAft>
                  <a:buClr>
                    <a:srgbClr val="009BDE"/>
                  </a:buClr>
                  <a:buSzPct val="150000"/>
                  <a:buFont typeface="Symbol" panose="05050102010706020507" pitchFamily="18" charset="2"/>
                  <a:buChar char="·"/>
                  <a:tabLst/>
                  <a:defRPr/>
                </a:pPr>
                <a:r>
                  <a:rPr kumimoji="0" lang="en-US" sz="700" b="0" i="0" u="none" strike="noStrike" kern="1200" cap="none" spc="0" normalizeH="0" baseline="0" noProof="0" dirty="0">
                    <a:ln>
                      <a:noFill/>
                    </a:ln>
                    <a:solidFill>
                      <a:schemeClr val="bg1"/>
                    </a:solidFill>
                    <a:effectLst/>
                    <a:uLnTx/>
                    <a:uFillTx/>
                    <a:latin typeface="Metropolis" panose="00000500000000000000" pitchFamily="50" charset="0"/>
                    <a:ea typeface="+mn-ea"/>
                    <a:cs typeface="Metropolis" panose="020B0604020202020204" charset="0"/>
                    <a:sym typeface="Arial"/>
                  </a:rPr>
                  <a:t>Hospital RCM Optimization</a:t>
                </a:r>
              </a:p>
              <a:p>
                <a:pPr marL="112713" marR="0" lvl="0" indent="-112713" algn="l" defTabSz="457200" rtl="0" eaLnBrk="1" fontAlgn="auto" latinLnBrk="0" hangingPunct="1">
                  <a:lnSpc>
                    <a:spcPct val="100000"/>
                  </a:lnSpc>
                  <a:spcBef>
                    <a:spcPts val="0"/>
                  </a:spcBef>
                  <a:spcAft>
                    <a:spcPts val="0"/>
                  </a:spcAft>
                  <a:buClr>
                    <a:srgbClr val="009BDE"/>
                  </a:buClr>
                  <a:buSzPct val="150000"/>
                  <a:buFont typeface="Symbol" panose="05050102010706020507" pitchFamily="18" charset="2"/>
                  <a:buChar char="·"/>
                  <a:tabLst/>
                  <a:defRPr/>
                </a:pPr>
                <a:r>
                  <a:rPr kumimoji="0" lang="en-US" sz="700" b="0" i="0" u="none" strike="noStrike" kern="1200" cap="none" spc="0" normalizeH="0" baseline="0" noProof="0" dirty="0">
                    <a:ln>
                      <a:noFill/>
                    </a:ln>
                    <a:solidFill>
                      <a:schemeClr val="bg1"/>
                    </a:solidFill>
                    <a:effectLst/>
                    <a:uLnTx/>
                    <a:uFillTx/>
                    <a:latin typeface="Metropolis" panose="00000500000000000000" pitchFamily="50" charset="0"/>
                    <a:ea typeface="+mn-ea"/>
                    <a:cs typeface="Metropolis" panose="020B0604020202020204" charset="0"/>
                    <a:sym typeface="Arial"/>
                  </a:rPr>
                  <a:t>Activation as a Service</a:t>
                </a:r>
              </a:p>
            </p:txBody>
          </p:sp>
        </p:grpSp>
      </p:grpSp>
      <p:grpSp>
        <p:nvGrpSpPr>
          <p:cNvPr id="11" name="Group 10">
            <a:extLst>
              <a:ext uri="{FF2B5EF4-FFF2-40B4-BE49-F238E27FC236}">
                <a16:creationId xmlns:a16="http://schemas.microsoft.com/office/drawing/2014/main" id="{95DF677F-ED4D-6195-60FA-F02DB5324123}"/>
              </a:ext>
            </a:extLst>
          </p:cNvPr>
          <p:cNvGrpSpPr/>
          <p:nvPr/>
        </p:nvGrpSpPr>
        <p:grpSpPr>
          <a:xfrm>
            <a:off x="3827875" y="2457894"/>
            <a:ext cx="1488248" cy="1095735"/>
            <a:chOff x="4118836" y="1714538"/>
            <a:chExt cx="1488248" cy="1095735"/>
          </a:xfrm>
        </p:grpSpPr>
        <p:grpSp>
          <p:nvGrpSpPr>
            <p:cNvPr id="42" name="Group 41">
              <a:extLst>
                <a:ext uri="{FF2B5EF4-FFF2-40B4-BE49-F238E27FC236}">
                  <a16:creationId xmlns:a16="http://schemas.microsoft.com/office/drawing/2014/main" id="{C67408BF-A385-76E9-902B-B3F2037213B0}"/>
                </a:ext>
              </a:extLst>
            </p:cNvPr>
            <p:cNvGrpSpPr/>
            <p:nvPr/>
          </p:nvGrpSpPr>
          <p:grpSpPr>
            <a:xfrm>
              <a:off x="4118836" y="1714538"/>
              <a:ext cx="1488248" cy="675626"/>
              <a:chOff x="2034397" y="3580075"/>
              <a:chExt cx="1488248" cy="675626"/>
            </a:xfrm>
          </p:grpSpPr>
          <p:pic>
            <p:nvPicPr>
              <p:cNvPr id="6" name="Picture 5" descr="Icon&#10;&#10;Description automatically generated">
                <a:extLst>
                  <a:ext uri="{FF2B5EF4-FFF2-40B4-BE49-F238E27FC236}">
                    <a16:creationId xmlns:a16="http://schemas.microsoft.com/office/drawing/2014/main" id="{1F3F6FB8-CFF2-4974-DC40-869DC83490D4}"/>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contrast="-20000"/>
                        </a14:imgEffect>
                      </a14:imgLayer>
                    </a14:imgProps>
                  </a:ext>
                </a:extLst>
              </a:blip>
              <a:stretch>
                <a:fillRect/>
              </a:stretch>
            </p:blipFill>
            <p:spPr>
              <a:xfrm>
                <a:off x="2632217" y="3580075"/>
                <a:ext cx="292608" cy="292608"/>
              </a:xfrm>
              <a:prstGeom prst="rect">
                <a:avLst/>
              </a:prstGeom>
              <a:ln>
                <a:noFill/>
              </a:ln>
            </p:spPr>
          </p:pic>
          <p:sp>
            <p:nvSpPr>
              <p:cNvPr id="40" name="Rectangle: Rounded Corners 39">
                <a:extLst>
                  <a:ext uri="{FF2B5EF4-FFF2-40B4-BE49-F238E27FC236}">
                    <a16:creationId xmlns:a16="http://schemas.microsoft.com/office/drawing/2014/main" id="{68FEC5E2-51BD-CC8F-128B-9195472322C6}"/>
                  </a:ext>
                </a:extLst>
              </p:cNvPr>
              <p:cNvSpPr/>
              <p:nvPr/>
            </p:nvSpPr>
            <p:spPr>
              <a:xfrm>
                <a:off x="2034397" y="3899581"/>
                <a:ext cx="1488248" cy="356120"/>
              </a:xfrm>
              <a:prstGeom prst="roundRect">
                <a:avLst>
                  <a:gd name="adj" fmla="val 24568"/>
                </a:avLst>
              </a:prstGeom>
              <a:no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800" i="0" u="none" strike="noStrike" kern="1200" cap="none" spc="0" normalizeH="0" baseline="0" noProof="0" dirty="0">
                    <a:ln>
                      <a:noFill/>
                    </a:ln>
                    <a:solidFill>
                      <a:schemeClr val="accent6"/>
                    </a:solidFill>
                    <a:effectLst/>
                    <a:uLnTx/>
                    <a:uFillTx/>
                    <a:latin typeface="Metropolis Extra Bold" panose="00000900000000000000" pitchFamily="50" charset="0"/>
                    <a:cs typeface="Metropolis" panose="020B0604020202020204" charset="0"/>
                    <a:sym typeface="Arial"/>
                  </a:rPr>
                  <a:t>DIGITAL HEALTH</a:t>
                </a:r>
              </a:p>
            </p:txBody>
          </p:sp>
        </p:grpSp>
        <p:sp>
          <p:nvSpPr>
            <p:cNvPr id="103" name="Rectangle 102">
              <a:extLst>
                <a:ext uri="{FF2B5EF4-FFF2-40B4-BE49-F238E27FC236}">
                  <a16:creationId xmlns:a16="http://schemas.microsoft.com/office/drawing/2014/main" id="{C9FDE3D1-DB1F-1AB1-A559-B47AD58B3BEB}"/>
                </a:ext>
              </a:extLst>
            </p:cNvPr>
            <p:cNvSpPr/>
            <p:nvPr/>
          </p:nvSpPr>
          <p:spPr>
            <a:xfrm>
              <a:off x="4181607" y="2394775"/>
              <a:ext cx="1362706" cy="415498"/>
            </a:xfrm>
            <a:prstGeom prst="rect">
              <a:avLst/>
            </a:prstGeom>
            <a:noFill/>
            <a:ln>
              <a:noFill/>
            </a:ln>
          </p:spPr>
          <p:txBody>
            <a:bodyPr wrap="square" rIns="0">
              <a:spAutoFit/>
            </a:bodyPr>
            <a:lstStyle/>
            <a:p>
              <a:pPr marL="112713" marR="0" lvl="0" indent="-112713" algn="l" defTabSz="457200" rtl="0" eaLnBrk="1" fontAlgn="auto" latinLnBrk="0" hangingPunct="1">
                <a:lnSpc>
                  <a:spcPct val="100000"/>
                </a:lnSpc>
                <a:spcBef>
                  <a:spcPts val="0"/>
                </a:spcBef>
                <a:spcAft>
                  <a:spcPts val="0"/>
                </a:spcAft>
                <a:buClr>
                  <a:srgbClr val="009BDE"/>
                </a:buClr>
                <a:buSzPct val="150000"/>
                <a:buFont typeface="Symbol" panose="05050102010706020507" pitchFamily="18" charset="2"/>
                <a:buChar char="·"/>
                <a:tabLst/>
                <a:defRPr/>
              </a:pPr>
              <a:r>
                <a:rPr kumimoji="0" lang="en-US" sz="700" b="0" i="0" u="none" strike="noStrike" kern="1200" cap="none" spc="0" normalizeH="0" baseline="0" noProof="0" dirty="0">
                  <a:ln>
                    <a:noFill/>
                  </a:ln>
                  <a:solidFill>
                    <a:schemeClr val="bg1"/>
                  </a:solidFill>
                  <a:effectLst/>
                  <a:uLnTx/>
                  <a:uFillTx/>
                  <a:latin typeface="Metropolis" panose="00000500000000000000" pitchFamily="50" charset="0"/>
                  <a:ea typeface="+mn-ea"/>
                  <a:cs typeface="Metropolis" panose="020B0604020202020204" charset="0"/>
                  <a:sym typeface="Arial"/>
                </a:rPr>
                <a:t>Chronic Care Management</a:t>
              </a:r>
            </a:p>
            <a:p>
              <a:pPr marL="112713" marR="0" lvl="0" indent="-112713" algn="l" defTabSz="457200" rtl="0" eaLnBrk="1" fontAlgn="auto" latinLnBrk="0" hangingPunct="1">
                <a:lnSpc>
                  <a:spcPct val="100000"/>
                </a:lnSpc>
                <a:spcBef>
                  <a:spcPts val="0"/>
                </a:spcBef>
                <a:spcAft>
                  <a:spcPts val="0"/>
                </a:spcAft>
                <a:buClr>
                  <a:srgbClr val="009BDE"/>
                </a:buClr>
                <a:buSzPct val="150000"/>
                <a:buFont typeface="Symbol" panose="05050102010706020507" pitchFamily="18" charset="2"/>
                <a:buChar char="·"/>
                <a:tabLst/>
                <a:defRPr/>
              </a:pPr>
              <a:r>
                <a:rPr kumimoji="0" lang="en-US" sz="700" b="0" i="0" u="none" strike="noStrike" kern="1200" cap="none" spc="0" normalizeH="0" baseline="0" noProof="0" dirty="0">
                  <a:ln>
                    <a:noFill/>
                  </a:ln>
                  <a:solidFill>
                    <a:schemeClr val="bg1"/>
                  </a:solidFill>
                  <a:effectLst/>
                  <a:uLnTx/>
                  <a:uFillTx/>
                  <a:latin typeface="Metropolis" panose="00000500000000000000" pitchFamily="50" charset="0"/>
                  <a:ea typeface="+mn-ea"/>
                  <a:cs typeface="Metropolis" panose="020B0604020202020204" charset="0"/>
                  <a:sym typeface="Arial"/>
                </a:rPr>
                <a:t>Remote Patient Monitoring</a:t>
              </a:r>
            </a:p>
            <a:p>
              <a:pPr marL="112713" marR="0" lvl="0" indent="-112713" algn="l" defTabSz="457200" rtl="0" eaLnBrk="1" fontAlgn="auto" latinLnBrk="0" hangingPunct="1">
                <a:lnSpc>
                  <a:spcPct val="100000"/>
                </a:lnSpc>
                <a:spcBef>
                  <a:spcPts val="0"/>
                </a:spcBef>
                <a:spcAft>
                  <a:spcPts val="0"/>
                </a:spcAft>
                <a:buClr>
                  <a:srgbClr val="009BDE"/>
                </a:buClr>
                <a:buSzPct val="150000"/>
                <a:buFont typeface="Symbol" panose="05050102010706020507" pitchFamily="18" charset="2"/>
                <a:buChar char="·"/>
                <a:tabLst/>
                <a:defRPr/>
              </a:pPr>
              <a:r>
                <a:rPr kumimoji="0" lang="en-US" sz="700" b="0" i="0" u="none" strike="noStrike" kern="1200" cap="none" spc="0" normalizeH="0" baseline="0" noProof="0" dirty="0">
                  <a:ln>
                    <a:noFill/>
                  </a:ln>
                  <a:solidFill>
                    <a:schemeClr val="bg1"/>
                  </a:solidFill>
                  <a:effectLst/>
                  <a:uLnTx/>
                  <a:uFillTx/>
                  <a:latin typeface="Metropolis" panose="00000500000000000000" pitchFamily="50" charset="0"/>
                  <a:ea typeface="+mn-ea"/>
                  <a:cs typeface="Metropolis" panose="020B0604020202020204" charset="0"/>
                  <a:sym typeface="Arial"/>
                </a:rPr>
                <a:t>Telemedicine Solutions</a:t>
              </a:r>
            </a:p>
          </p:txBody>
        </p:sp>
      </p:grpSp>
      <p:pic>
        <p:nvPicPr>
          <p:cNvPr id="5" name="Picture 4" descr="A group of people posing for a photo&#10;&#10;Description automatically generated">
            <a:extLst>
              <a:ext uri="{FF2B5EF4-FFF2-40B4-BE49-F238E27FC236}">
                <a16:creationId xmlns:a16="http://schemas.microsoft.com/office/drawing/2014/main" id="{86EFC9C6-23A8-39E0-49C0-F74B6DD933EC}"/>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433786" y="703019"/>
            <a:ext cx="2131739" cy="1421159"/>
          </a:xfrm>
          <a:prstGeom prst="rect">
            <a:avLst/>
          </a:prstGeom>
          <a:effectLst>
            <a:outerShdw blurRad="50800" dist="38100" dir="5400000" algn="t" rotWithShape="0">
              <a:prstClr val="black">
                <a:alpha val="40000"/>
              </a:prstClr>
            </a:outerShdw>
          </a:effectLst>
        </p:spPr>
      </p:pic>
      <p:pic>
        <p:nvPicPr>
          <p:cNvPr id="8" name="Picture 26">
            <a:extLst>
              <a:ext uri="{FF2B5EF4-FFF2-40B4-BE49-F238E27FC236}">
                <a16:creationId xmlns:a16="http://schemas.microsoft.com/office/drawing/2014/main" id="{69EC99A8-767E-20AD-83A5-A4DA7C08F34A}"/>
              </a:ext>
            </a:extLst>
          </p:cNvPr>
          <p:cNvPicPr>
            <a:picLocks noChangeAspect="1"/>
          </p:cNvPicPr>
          <p:nvPr/>
        </p:nvPicPr>
        <p:blipFill>
          <a:blip r:embed="rId13" cstate="print">
            <a:biLevel thresh="25000"/>
            <a:extLst>
              <a:ext uri="{28A0092B-C50C-407E-A947-70E740481C1C}">
                <a14:useLocalDpi xmlns:a14="http://schemas.microsoft.com/office/drawing/2010/main"/>
              </a:ext>
            </a:extLst>
          </a:blip>
          <a:srcRect/>
          <a:stretch>
            <a:fillRect/>
          </a:stretch>
        </p:blipFill>
        <p:spPr>
          <a:xfrm>
            <a:off x="253469" y="4494945"/>
            <a:ext cx="1432561" cy="457200"/>
          </a:xfrm>
          <a:prstGeom prst="rect">
            <a:avLst/>
          </a:prstGeom>
        </p:spPr>
      </p:pic>
      <p:pic>
        <p:nvPicPr>
          <p:cNvPr id="17" name="Picture 26">
            <a:extLst>
              <a:ext uri="{FF2B5EF4-FFF2-40B4-BE49-F238E27FC236}">
                <a16:creationId xmlns:a16="http://schemas.microsoft.com/office/drawing/2014/main" id="{3AF1EBA2-6771-3D60-9192-C8314BC945A4}"/>
              </a:ext>
            </a:extLst>
          </p:cNvPr>
          <p:cNvPicPr>
            <a:picLocks noChangeAspect="1"/>
          </p:cNvPicPr>
          <p:nvPr/>
        </p:nvPicPr>
        <p:blipFill>
          <a:blip r:embed="rId14" cstate="print">
            <a:alphaModFix amt="19999"/>
            <a:biLevel thresh="25000"/>
            <a:extLst>
              <a:ext uri="{28A0092B-C50C-407E-A947-70E740481C1C}">
                <a14:useLocalDpi xmlns:a14="http://schemas.microsoft.com/office/drawing/2010/main"/>
              </a:ext>
            </a:extLst>
          </a:blip>
          <a:srcRect/>
          <a:stretch>
            <a:fillRect/>
          </a:stretch>
        </p:blipFill>
        <p:spPr>
          <a:xfrm rot="694357">
            <a:off x="8055721" y="-242013"/>
            <a:ext cx="1338092" cy="2245167"/>
          </a:xfrm>
          <a:prstGeom prst="rect">
            <a:avLst/>
          </a:prstGeom>
        </p:spPr>
      </p:pic>
      <p:sp>
        <p:nvSpPr>
          <p:cNvPr id="20" name="TextBox 12">
            <a:extLst>
              <a:ext uri="{FF2B5EF4-FFF2-40B4-BE49-F238E27FC236}">
                <a16:creationId xmlns:a16="http://schemas.microsoft.com/office/drawing/2014/main" id="{14A5AF9C-5E5D-111F-6721-D2CD0DEA2998}"/>
              </a:ext>
            </a:extLst>
          </p:cNvPr>
          <p:cNvSpPr txBox="1"/>
          <p:nvPr/>
        </p:nvSpPr>
        <p:spPr>
          <a:xfrm>
            <a:off x="6109073" y="4858703"/>
            <a:ext cx="2213682" cy="142731"/>
          </a:xfrm>
          <a:prstGeom prst="rect">
            <a:avLst/>
          </a:prstGeom>
        </p:spPr>
        <p:txBody>
          <a:bodyPr lIns="0" tIns="0" rIns="0" bIns="0" rtlCol="0" anchor="t">
            <a:spAutoFit/>
          </a:bodyPr>
          <a:lstStyle/>
          <a:p>
            <a:pPr algn="r" defTabSz="457200">
              <a:lnSpc>
                <a:spcPts val="1155"/>
              </a:lnSpc>
              <a:buClrTx/>
              <a:defRPr/>
            </a:pPr>
            <a:r>
              <a:rPr lang="en-US" sz="800" kern="1200" dirty="0">
                <a:solidFill>
                  <a:schemeClr val="accent6"/>
                </a:solidFill>
                <a:latin typeface="Metropolis" panose="00000500000000000000" pitchFamily="50" charset="0"/>
                <a:ea typeface="+mn-ea"/>
                <a:cs typeface="Metropolis" panose="020B0604020202020204" charset="0"/>
              </a:rPr>
              <a:t>© CareCloud, Inc. 2023 </a:t>
            </a:r>
          </a:p>
        </p:txBody>
      </p:sp>
    </p:spTree>
    <p:extLst>
      <p:ext uri="{BB962C8B-B14F-4D97-AF65-F5344CB8AC3E}">
        <p14:creationId xmlns:p14="http://schemas.microsoft.com/office/powerpoint/2010/main" val="2759653933"/>
      </p:ext>
    </p:extLst>
  </p:cSld>
  <p:clrMapOvr>
    <a:masterClrMapping/>
  </p:clrMapOvr>
  <p:transition spd="med">
    <p:pull/>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453305D-CD81-962C-8829-B0202DF10948}"/>
              </a:ext>
            </a:extLst>
          </p:cNvPr>
          <p:cNvPicPr>
            <a:picLocks noChangeAspect="1"/>
          </p:cNvPicPr>
          <p:nvPr/>
        </p:nvPicPr>
        <p:blipFill>
          <a:blip r:embed="rId3">
            <a:alphaModFix/>
          </a:blip>
          <a:stretch>
            <a:fillRect/>
          </a:stretch>
        </p:blipFill>
        <p:spPr>
          <a:xfrm>
            <a:off x="-47767" y="0"/>
            <a:ext cx="9191767" cy="5143500"/>
          </a:xfrm>
          <a:prstGeom prst="rect">
            <a:avLst/>
          </a:prstGeom>
        </p:spPr>
      </p:pic>
      <p:sp>
        <p:nvSpPr>
          <p:cNvPr id="28" name="Rectangle: Rounded Corners 27">
            <a:extLst>
              <a:ext uri="{FF2B5EF4-FFF2-40B4-BE49-F238E27FC236}">
                <a16:creationId xmlns:a16="http://schemas.microsoft.com/office/drawing/2014/main" id="{49DF4163-F0BB-38FC-390C-F87785E218CC}"/>
              </a:ext>
            </a:extLst>
          </p:cNvPr>
          <p:cNvSpPr/>
          <p:nvPr/>
        </p:nvSpPr>
        <p:spPr>
          <a:xfrm>
            <a:off x="7163417" y="2367342"/>
            <a:ext cx="1525446" cy="1482064"/>
          </a:xfrm>
          <a:prstGeom prst="roundRect">
            <a:avLst>
              <a:gd name="adj" fmla="val 12198"/>
            </a:avLst>
          </a:prstGeom>
          <a:solidFill>
            <a:schemeClr val="tx1">
              <a:alpha val="30000"/>
            </a:schemeClr>
          </a:solidFill>
          <a:ln w="63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ctr"/>
            <a:endParaRPr lang="en-US"/>
          </a:p>
        </p:txBody>
      </p:sp>
      <p:sp>
        <p:nvSpPr>
          <p:cNvPr id="27" name="Rectangle: Rounded Corners 26">
            <a:extLst>
              <a:ext uri="{FF2B5EF4-FFF2-40B4-BE49-F238E27FC236}">
                <a16:creationId xmlns:a16="http://schemas.microsoft.com/office/drawing/2014/main" id="{E1EF0BF8-FD15-2251-A3EA-E437BED7A2D0}"/>
              </a:ext>
            </a:extLst>
          </p:cNvPr>
          <p:cNvSpPr/>
          <p:nvPr/>
        </p:nvSpPr>
        <p:spPr>
          <a:xfrm>
            <a:off x="5529229" y="2369620"/>
            <a:ext cx="1440293" cy="1482064"/>
          </a:xfrm>
          <a:prstGeom prst="roundRect">
            <a:avLst>
              <a:gd name="adj" fmla="val 12198"/>
            </a:avLst>
          </a:prstGeom>
          <a:solidFill>
            <a:schemeClr val="tx1">
              <a:alpha val="30000"/>
            </a:schemeClr>
          </a:solidFill>
          <a:ln w="63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ctr"/>
            <a:endParaRPr lang="en-US"/>
          </a:p>
        </p:txBody>
      </p:sp>
      <p:sp>
        <p:nvSpPr>
          <p:cNvPr id="26" name="Rectangle: Rounded Corners 25">
            <a:extLst>
              <a:ext uri="{FF2B5EF4-FFF2-40B4-BE49-F238E27FC236}">
                <a16:creationId xmlns:a16="http://schemas.microsoft.com/office/drawing/2014/main" id="{0AA81366-B814-000A-7AAA-455D1112AFD4}"/>
              </a:ext>
            </a:extLst>
          </p:cNvPr>
          <p:cNvSpPr/>
          <p:nvPr/>
        </p:nvSpPr>
        <p:spPr>
          <a:xfrm>
            <a:off x="3886331" y="2369620"/>
            <a:ext cx="1440293" cy="1482064"/>
          </a:xfrm>
          <a:prstGeom prst="roundRect">
            <a:avLst>
              <a:gd name="adj" fmla="val 12198"/>
            </a:avLst>
          </a:prstGeom>
          <a:solidFill>
            <a:schemeClr val="tx1">
              <a:alpha val="30000"/>
            </a:schemeClr>
          </a:solidFill>
          <a:ln w="63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1" name="Rectangle: Rounded Corners 20">
            <a:extLst>
              <a:ext uri="{FF2B5EF4-FFF2-40B4-BE49-F238E27FC236}">
                <a16:creationId xmlns:a16="http://schemas.microsoft.com/office/drawing/2014/main" id="{DA4B5900-4949-CEA9-2FA3-9BFD759DE6B2}"/>
              </a:ext>
            </a:extLst>
          </p:cNvPr>
          <p:cNvSpPr/>
          <p:nvPr/>
        </p:nvSpPr>
        <p:spPr>
          <a:xfrm>
            <a:off x="495627" y="2369620"/>
            <a:ext cx="1440293" cy="1482064"/>
          </a:xfrm>
          <a:prstGeom prst="roundRect">
            <a:avLst>
              <a:gd name="adj" fmla="val 12198"/>
            </a:avLst>
          </a:prstGeom>
          <a:solidFill>
            <a:schemeClr val="tx1">
              <a:alpha val="30000"/>
            </a:schemeClr>
          </a:solidFill>
          <a:ln w="63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18C06599-ABBA-38B3-DB05-C4C7A6A99E22}"/>
              </a:ext>
            </a:extLst>
          </p:cNvPr>
          <p:cNvSpPr/>
          <p:nvPr/>
        </p:nvSpPr>
        <p:spPr>
          <a:xfrm>
            <a:off x="2123739" y="2369620"/>
            <a:ext cx="1563053" cy="1482064"/>
          </a:xfrm>
          <a:prstGeom prst="roundRect">
            <a:avLst>
              <a:gd name="adj" fmla="val 12198"/>
            </a:avLst>
          </a:prstGeom>
          <a:solidFill>
            <a:schemeClr val="tx1">
              <a:alpha val="30000"/>
            </a:schemeClr>
          </a:solidFill>
          <a:ln w="63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22F6C1F9-A6B7-44C7-245A-10388D2B4DC3}"/>
              </a:ext>
            </a:extLst>
          </p:cNvPr>
          <p:cNvGrpSpPr/>
          <p:nvPr/>
        </p:nvGrpSpPr>
        <p:grpSpPr>
          <a:xfrm>
            <a:off x="7163415" y="2431989"/>
            <a:ext cx="1525447" cy="1332473"/>
            <a:chOff x="7163415" y="2431989"/>
            <a:chExt cx="1525447" cy="1332473"/>
          </a:xfrm>
        </p:grpSpPr>
        <p:pic>
          <p:nvPicPr>
            <p:cNvPr id="18" name="Picture 19">
              <a:extLst>
                <a:ext uri="{FF2B5EF4-FFF2-40B4-BE49-F238E27FC236}">
                  <a16:creationId xmlns:a16="http://schemas.microsoft.com/office/drawing/2014/main" id="{EF89A63B-0F43-0967-B4CE-5BBC1AB2172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803365" y="2431989"/>
              <a:ext cx="245550" cy="283464"/>
            </a:xfrm>
            <a:prstGeom prst="rect">
              <a:avLst/>
            </a:prstGeom>
          </p:spPr>
        </p:pic>
        <p:grpSp>
          <p:nvGrpSpPr>
            <p:cNvPr id="13" name="Group 12">
              <a:extLst>
                <a:ext uri="{FF2B5EF4-FFF2-40B4-BE49-F238E27FC236}">
                  <a16:creationId xmlns:a16="http://schemas.microsoft.com/office/drawing/2014/main" id="{6EC391D7-DFFF-5E33-C31F-783828785DFD}"/>
                </a:ext>
              </a:extLst>
            </p:cNvPr>
            <p:cNvGrpSpPr/>
            <p:nvPr/>
          </p:nvGrpSpPr>
          <p:grpSpPr>
            <a:xfrm>
              <a:off x="7163415" y="2776158"/>
              <a:ext cx="1525447" cy="988304"/>
              <a:chOff x="4134023" y="2042923"/>
              <a:chExt cx="1525447" cy="988304"/>
            </a:xfrm>
          </p:grpSpPr>
          <p:sp>
            <p:nvSpPr>
              <p:cNvPr id="22" name="Rectangle: Rounded Corners 21">
                <a:extLst>
                  <a:ext uri="{FF2B5EF4-FFF2-40B4-BE49-F238E27FC236}">
                    <a16:creationId xmlns:a16="http://schemas.microsoft.com/office/drawing/2014/main" id="{FBC76705-4967-004D-0A17-2BB8ECF253AF}"/>
                  </a:ext>
                </a:extLst>
              </p:cNvPr>
              <p:cNvSpPr/>
              <p:nvPr/>
            </p:nvSpPr>
            <p:spPr>
              <a:xfrm>
                <a:off x="4134023" y="2042923"/>
                <a:ext cx="1525447" cy="356120"/>
              </a:xfrm>
              <a:prstGeom prst="roundRect">
                <a:avLst>
                  <a:gd name="adj" fmla="val 24568"/>
                </a:avLst>
              </a:prstGeom>
              <a:no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800" i="0" u="none" strike="noStrike" kern="1200" cap="none" spc="0" normalizeH="0" baseline="0" noProof="0" dirty="0">
                    <a:ln>
                      <a:noFill/>
                    </a:ln>
                    <a:solidFill>
                      <a:schemeClr val="bg1"/>
                    </a:solidFill>
                    <a:effectLst/>
                    <a:uLnTx/>
                    <a:uFillTx/>
                    <a:latin typeface="Metropolis Extra Bold" panose="00000900000000000000" pitchFamily="50" charset="0"/>
                    <a:cs typeface="Metropolis" panose="020B0604020202020204" charset="0"/>
                    <a:sym typeface="Arial"/>
                  </a:rPr>
                  <a:t>ADDITIONAL PROVIDER SERVICES</a:t>
                </a:r>
              </a:p>
            </p:txBody>
          </p:sp>
          <p:sp>
            <p:nvSpPr>
              <p:cNvPr id="23" name="Rectangle 22">
                <a:extLst>
                  <a:ext uri="{FF2B5EF4-FFF2-40B4-BE49-F238E27FC236}">
                    <a16:creationId xmlns:a16="http://schemas.microsoft.com/office/drawing/2014/main" id="{9697D532-143F-E6C1-19F8-02A150A5497F}"/>
                  </a:ext>
                </a:extLst>
              </p:cNvPr>
              <p:cNvSpPr/>
              <p:nvPr/>
            </p:nvSpPr>
            <p:spPr>
              <a:xfrm>
                <a:off x="4138197" y="2400285"/>
                <a:ext cx="1521273" cy="630942"/>
              </a:xfrm>
              <a:prstGeom prst="rect">
                <a:avLst/>
              </a:prstGeom>
              <a:noFill/>
              <a:ln>
                <a:noFill/>
              </a:ln>
            </p:spPr>
            <p:txBody>
              <a:bodyPr wrap="square" rIns="0">
                <a:spAutoFit/>
              </a:bodyPr>
              <a:lstStyle/>
              <a:p>
                <a:pPr marL="112713" marR="0" lvl="0" indent="-112713" algn="l" defTabSz="457200" rtl="0" eaLnBrk="1" fontAlgn="auto" latinLnBrk="0" hangingPunct="1">
                  <a:lnSpc>
                    <a:spcPct val="100000"/>
                  </a:lnSpc>
                  <a:spcBef>
                    <a:spcPts val="0"/>
                  </a:spcBef>
                  <a:spcAft>
                    <a:spcPts val="0"/>
                  </a:spcAft>
                  <a:buClr>
                    <a:srgbClr val="009BDE"/>
                  </a:buClr>
                  <a:buSzPct val="150000"/>
                  <a:buFont typeface="Symbol" panose="05050102010706020507" pitchFamily="18" charset="2"/>
                  <a:buChar char="·"/>
                  <a:tabLst/>
                  <a:defRPr/>
                </a:pPr>
                <a:r>
                  <a:rPr kumimoji="0" lang="en-US" sz="700" b="0" i="0" u="none" strike="noStrike" kern="1200" cap="none" spc="0" normalizeH="0" baseline="0" noProof="0" dirty="0">
                    <a:ln>
                      <a:noFill/>
                    </a:ln>
                    <a:solidFill>
                      <a:schemeClr val="bg1"/>
                    </a:solidFill>
                    <a:effectLst/>
                    <a:uLnTx/>
                    <a:uFillTx/>
                    <a:latin typeface="Metropolis" panose="00000500000000000000" pitchFamily="50" charset="0"/>
                    <a:ea typeface="+mn-ea"/>
                    <a:cs typeface="Metropolis" panose="020B0604020202020204" charset="0"/>
                    <a:sym typeface="Arial"/>
                  </a:rPr>
                  <a:t>Home Healthcare</a:t>
                </a:r>
              </a:p>
              <a:p>
                <a:pPr marL="112713" marR="0" lvl="0" indent="-112713" algn="l" defTabSz="457200" rtl="0" eaLnBrk="1" fontAlgn="auto" latinLnBrk="0" hangingPunct="1">
                  <a:lnSpc>
                    <a:spcPct val="100000"/>
                  </a:lnSpc>
                  <a:spcBef>
                    <a:spcPts val="0"/>
                  </a:spcBef>
                  <a:spcAft>
                    <a:spcPts val="0"/>
                  </a:spcAft>
                  <a:buClr>
                    <a:srgbClr val="009BDE"/>
                  </a:buClr>
                  <a:buSzPct val="150000"/>
                  <a:buFont typeface="Symbol" panose="05050102010706020507" pitchFamily="18" charset="2"/>
                  <a:buChar char="·"/>
                  <a:tabLst/>
                  <a:defRPr/>
                </a:pPr>
                <a:r>
                  <a:rPr kumimoji="0" lang="en-US" sz="700" b="0" i="0" u="none" strike="noStrike" kern="1200" cap="none" spc="0" normalizeH="0" baseline="0" noProof="0" dirty="0">
                    <a:ln>
                      <a:noFill/>
                    </a:ln>
                    <a:solidFill>
                      <a:schemeClr val="bg1"/>
                    </a:solidFill>
                    <a:effectLst/>
                    <a:uLnTx/>
                    <a:uFillTx/>
                    <a:latin typeface="Metropolis" panose="00000500000000000000" pitchFamily="50" charset="0"/>
                    <a:ea typeface="+mn-ea"/>
                    <a:cs typeface="Metropolis" panose="020B0604020202020204" charset="0"/>
                    <a:sym typeface="Arial"/>
                  </a:rPr>
                  <a:t>Release of Information</a:t>
                </a:r>
              </a:p>
              <a:p>
                <a:pPr marL="112713" marR="0" lvl="0" indent="-112713" algn="l" defTabSz="457200" rtl="0" eaLnBrk="1" fontAlgn="auto" latinLnBrk="0" hangingPunct="1">
                  <a:lnSpc>
                    <a:spcPct val="100000"/>
                  </a:lnSpc>
                  <a:spcBef>
                    <a:spcPts val="0"/>
                  </a:spcBef>
                  <a:spcAft>
                    <a:spcPts val="0"/>
                  </a:spcAft>
                  <a:buClr>
                    <a:srgbClr val="009BDE"/>
                  </a:buClr>
                  <a:buSzPct val="150000"/>
                  <a:buFont typeface="Symbol" panose="05050102010706020507" pitchFamily="18" charset="2"/>
                  <a:buChar char="·"/>
                  <a:tabLst/>
                  <a:defRPr/>
                </a:pPr>
                <a:r>
                  <a:rPr kumimoji="0" lang="en-US" sz="700" b="0" i="0" u="none" strike="noStrike" kern="1200" cap="none" spc="0" normalizeH="0" baseline="0" noProof="0" dirty="0">
                    <a:ln>
                      <a:noFill/>
                    </a:ln>
                    <a:solidFill>
                      <a:schemeClr val="bg1"/>
                    </a:solidFill>
                    <a:effectLst/>
                    <a:uLnTx/>
                    <a:uFillTx/>
                    <a:latin typeface="Metropolis" panose="00000500000000000000" pitchFamily="50" charset="0"/>
                    <a:ea typeface="+mn-ea"/>
                    <a:cs typeface="Metropolis" panose="020B0604020202020204" charset="0"/>
                    <a:sym typeface="Arial"/>
                  </a:rPr>
                  <a:t>Group Purchasing Organization</a:t>
                </a:r>
              </a:p>
              <a:p>
                <a:pPr marL="112713" marR="0" lvl="0" indent="-112713" algn="l" defTabSz="457200" rtl="0" eaLnBrk="1" fontAlgn="auto" latinLnBrk="0" hangingPunct="1">
                  <a:lnSpc>
                    <a:spcPct val="100000"/>
                  </a:lnSpc>
                  <a:spcBef>
                    <a:spcPts val="0"/>
                  </a:spcBef>
                  <a:spcAft>
                    <a:spcPts val="0"/>
                  </a:spcAft>
                  <a:buClr>
                    <a:srgbClr val="009BDE"/>
                  </a:buClr>
                  <a:buSzPct val="150000"/>
                  <a:buFont typeface="Symbol" panose="05050102010706020507" pitchFamily="18" charset="2"/>
                  <a:buChar char="·"/>
                  <a:tabLst/>
                  <a:defRPr/>
                </a:pPr>
                <a:r>
                  <a:rPr kumimoji="0" lang="en-US" sz="700" b="0" i="0" u="none" strike="noStrike" kern="1200" cap="none" spc="0" normalizeH="0" baseline="0" noProof="0" dirty="0">
                    <a:ln>
                      <a:noFill/>
                    </a:ln>
                    <a:solidFill>
                      <a:schemeClr val="bg1"/>
                    </a:solidFill>
                    <a:effectLst/>
                    <a:uLnTx/>
                    <a:uFillTx/>
                    <a:latin typeface="Metropolis" panose="00000500000000000000" pitchFamily="50" charset="0"/>
                    <a:ea typeface="+mn-ea"/>
                    <a:cs typeface="Metropolis" panose="020B0604020202020204" charset="0"/>
                    <a:sym typeface="Arial"/>
                  </a:rPr>
                  <a:t>Professional Services</a:t>
                </a:r>
              </a:p>
              <a:p>
                <a:pPr marL="112713" marR="0" lvl="0" indent="-112713" algn="l" defTabSz="457200" rtl="0" eaLnBrk="1" fontAlgn="auto" latinLnBrk="0" hangingPunct="1">
                  <a:lnSpc>
                    <a:spcPct val="100000"/>
                  </a:lnSpc>
                  <a:spcBef>
                    <a:spcPts val="0"/>
                  </a:spcBef>
                  <a:spcAft>
                    <a:spcPts val="0"/>
                  </a:spcAft>
                  <a:buClr>
                    <a:srgbClr val="009BDE"/>
                  </a:buClr>
                  <a:buSzPct val="150000"/>
                  <a:buFont typeface="Symbol" panose="05050102010706020507" pitchFamily="18" charset="2"/>
                  <a:buChar char="·"/>
                  <a:tabLst/>
                  <a:defRPr/>
                </a:pPr>
                <a:r>
                  <a:rPr kumimoji="0" lang="en-US" sz="700" b="0" i="0" u="none" strike="noStrike" kern="1200" cap="none" spc="0" normalizeH="0" baseline="0" noProof="0" dirty="0">
                    <a:ln>
                      <a:noFill/>
                    </a:ln>
                    <a:solidFill>
                      <a:schemeClr val="bg1"/>
                    </a:solidFill>
                    <a:effectLst/>
                    <a:uLnTx/>
                    <a:uFillTx/>
                    <a:latin typeface="Metropolis" panose="00000500000000000000" pitchFamily="50" charset="0"/>
                    <a:ea typeface="+mn-ea"/>
                    <a:cs typeface="Metropolis" panose="020B0604020202020204" charset="0"/>
                    <a:sym typeface="Arial"/>
                  </a:rPr>
                  <a:t>Print Fulfillment</a:t>
                </a:r>
              </a:p>
            </p:txBody>
          </p:sp>
        </p:grpSp>
      </p:grpSp>
      <p:sp>
        <p:nvSpPr>
          <p:cNvPr id="2" name="Slide Number Placeholder 1">
            <a:extLst>
              <a:ext uri="{FF2B5EF4-FFF2-40B4-BE49-F238E27FC236}">
                <a16:creationId xmlns:a16="http://schemas.microsoft.com/office/drawing/2014/main" id="{CDACEAAF-2BDB-C66D-D2A7-27E6D75D951A}"/>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AD7BA39-CD1C-4FBC-AA7C-BA7CC4082953}" type="slidenum">
              <a:rPr kumimoji="0" lang="en-US" b="0" i="0" u="none" strike="noStrike" kern="0" cap="none" spc="0" normalizeH="0" baseline="0" noProof="0" smtClean="0">
                <a:ln>
                  <a:noFill/>
                </a:ln>
                <a:solidFill>
                  <a:schemeClr val="bg1"/>
                </a:solidFill>
                <a:effectLst/>
                <a:uLnTx/>
                <a:uFillTx/>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25</a:t>
            </a:fld>
            <a:endParaRPr kumimoji="0" lang="en-US" b="0" i="0" u="none" strike="noStrike" kern="0" cap="none" spc="0" normalizeH="0" baseline="0" noProof="0" dirty="0">
              <a:ln>
                <a:noFill/>
              </a:ln>
              <a:solidFill>
                <a:schemeClr val="bg1"/>
              </a:solidFill>
              <a:effectLst/>
              <a:uLnTx/>
              <a:uFillTx/>
              <a:sym typeface="Arial"/>
            </a:endParaRPr>
          </a:p>
        </p:txBody>
      </p:sp>
      <p:sp>
        <p:nvSpPr>
          <p:cNvPr id="3" name="Title 2">
            <a:extLst>
              <a:ext uri="{FF2B5EF4-FFF2-40B4-BE49-F238E27FC236}">
                <a16:creationId xmlns:a16="http://schemas.microsoft.com/office/drawing/2014/main" id="{F5805F8E-62F2-5E3F-E5C3-C0EB008AC4DA}"/>
              </a:ext>
            </a:extLst>
          </p:cNvPr>
          <p:cNvSpPr>
            <a:spLocks noGrp="1"/>
          </p:cNvSpPr>
          <p:nvPr>
            <p:ph type="title"/>
          </p:nvPr>
        </p:nvSpPr>
        <p:spPr/>
        <p:txBody>
          <a:bodyPr/>
          <a:lstStyle/>
          <a:p>
            <a:r>
              <a:rPr lang="en-US" dirty="0">
                <a:solidFill>
                  <a:schemeClr val="accent6"/>
                </a:solidFill>
              </a:rPr>
              <a:t>CareCloud’s Robust End-to-End Solutions</a:t>
            </a:r>
          </a:p>
        </p:txBody>
      </p:sp>
      <p:grpSp>
        <p:nvGrpSpPr>
          <p:cNvPr id="4" name="Group 3">
            <a:extLst>
              <a:ext uri="{FF2B5EF4-FFF2-40B4-BE49-F238E27FC236}">
                <a16:creationId xmlns:a16="http://schemas.microsoft.com/office/drawing/2014/main" id="{76F3D28A-6ED9-F017-1AA9-CEAFA4A85DEA}"/>
              </a:ext>
            </a:extLst>
          </p:cNvPr>
          <p:cNvGrpSpPr/>
          <p:nvPr/>
        </p:nvGrpSpPr>
        <p:grpSpPr>
          <a:xfrm>
            <a:off x="455137" y="2467038"/>
            <a:ext cx="1536265" cy="1306224"/>
            <a:chOff x="623610" y="1717519"/>
            <a:chExt cx="1536265" cy="1306224"/>
          </a:xfrm>
        </p:grpSpPr>
        <p:sp>
          <p:nvSpPr>
            <p:cNvPr id="67" name="Rectangle 66">
              <a:extLst>
                <a:ext uri="{FF2B5EF4-FFF2-40B4-BE49-F238E27FC236}">
                  <a16:creationId xmlns:a16="http://schemas.microsoft.com/office/drawing/2014/main" id="{E70E6137-8447-580A-34D3-B339CDFB13CD}"/>
                </a:ext>
              </a:extLst>
            </p:cNvPr>
            <p:cNvSpPr/>
            <p:nvPr/>
          </p:nvSpPr>
          <p:spPr>
            <a:xfrm>
              <a:off x="671627" y="2392801"/>
              <a:ext cx="1488248" cy="630942"/>
            </a:xfrm>
            <a:prstGeom prst="rect">
              <a:avLst/>
            </a:prstGeom>
            <a:noFill/>
            <a:ln>
              <a:noFill/>
            </a:ln>
          </p:spPr>
          <p:txBody>
            <a:bodyPr wrap="square" rIns="0">
              <a:spAutoFit/>
            </a:bodyPr>
            <a:lstStyle/>
            <a:p>
              <a:pPr marL="112713" marR="0" lvl="0" indent="-112713" algn="l" defTabSz="457200" rtl="0" eaLnBrk="1" fontAlgn="auto" latinLnBrk="0" hangingPunct="1">
                <a:lnSpc>
                  <a:spcPct val="100000"/>
                </a:lnSpc>
                <a:spcBef>
                  <a:spcPts val="0"/>
                </a:spcBef>
                <a:spcAft>
                  <a:spcPts val="0"/>
                </a:spcAft>
                <a:buClr>
                  <a:srgbClr val="009BDE"/>
                </a:buClr>
                <a:buSzPct val="150000"/>
                <a:buFont typeface="Symbol" panose="05050102010706020507" pitchFamily="18" charset="2"/>
                <a:buChar char=""/>
                <a:tabLst/>
                <a:defRPr/>
              </a:pPr>
              <a:r>
                <a:rPr kumimoji="0" lang="en-US" sz="700" b="0" i="0" u="none" strike="noStrike" kern="1200" cap="none" spc="0" normalizeH="0" baseline="0" noProof="0" dirty="0">
                  <a:ln>
                    <a:noFill/>
                  </a:ln>
                  <a:solidFill>
                    <a:schemeClr val="bg1"/>
                  </a:solidFill>
                  <a:effectLst/>
                  <a:uLnTx/>
                  <a:uFillTx/>
                  <a:latin typeface="Metropolis" panose="00000500000000000000" pitchFamily="50" charset="0"/>
                  <a:ea typeface="+mn-ea"/>
                  <a:cs typeface="Metropolis" panose="020B0604020202020204" charset="0"/>
                  <a:sym typeface="Arial"/>
                </a:rPr>
                <a:t>Revenue Cycle Management</a:t>
              </a:r>
            </a:p>
            <a:p>
              <a:pPr marL="112713" marR="0" lvl="0" indent="-112713" algn="l" defTabSz="457200" rtl="0" eaLnBrk="1" fontAlgn="auto" latinLnBrk="0" hangingPunct="1">
                <a:lnSpc>
                  <a:spcPct val="100000"/>
                </a:lnSpc>
                <a:spcBef>
                  <a:spcPts val="0"/>
                </a:spcBef>
                <a:spcAft>
                  <a:spcPts val="0"/>
                </a:spcAft>
                <a:buClr>
                  <a:srgbClr val="009BDE"/>
                </a:buClr>
                <a:buSzPct val="150000"/>
                <a:buFont typeface="Symbol" panose="05050102010706020507" pitchFamily="18" charset="2"/>
                <a:buChar char=""/>
                <a:tabLst/>
                <a:defRPr/>
              </a:pPr>
              <a:r>
                <a:rPr kumimoji="0" lang="en-US" sz="700" b="0" i="0" u="none" strike="noStrike" kern="1200" cap="none" spc="0" normalizeH="0" baseline="0" noProof="0" dirty="0">
                  <a:ln>
                    <a:noFill/>
                  </a:ln>
                  <a:solidFill>
                    <a:schemeClr val="bg1"/>
                  </a:solidFill>
                  <a:effectLst/>
                  <a:uLnTx/>
                  <a:uFillTx/>
                  <a:latin typeface="Metropolis" panose="00000500000000000000" pitchFamily="50" charset="0"/>
                  <a:ea typeface="+mn-ea"/>
                  <a:cs typeface="Metropolis" panose="020B0604020202020204" charset="0"/>
                  <a:sym typeface="Arial"/>
                </a:rPr>
                <a:t>Medical Coding</a:t>
              </a:r>
            </a:p>
            <a:p>
              <a:pPr marL="112713" marR="0" lvl="0" indent="-112713" algn="l" defTabSz="457200" rtl="0" eaLnBrk="1" fontAlgn="auto" latinLnBrk="0" hangingPunct="1">
                <a:lnSpc>
                  <a:spcPct val="100000"/>
                </a:lnSpc>
                <a:spcBef>
                  <a:spcPts val="0"/>
                </a:spcBef>
                <a:spcAft>
                  <a:spcPts val="0"/>
                </a:spcAft>
                <a:buClr>
                  <a:srgbClr val="009BDE"/>
                </a:buClr>
                <a:buSzPct val="150000"/>
                <a:buFont typeface="Symbol" panose="05050102010706020507" pitchFamily="18" charset="2"/>
                <a:buChar char=""/>
                <a:tabLst/>
                <a:defRPr/>
              </a:pPr>
              <a:r>
                <a:rPr kumimoji="0" lang="en-US" sz="700" b="0" i="0" u="none" strike="noStrike" kern="1200" cap="none" spc="0" normalizeH="0" baseline="0" noProof="0" dirty="0">
                  <a:ln>
                    <a:noFill/>
                  </a:ln>
                  <a:solidFill>
                    <a:schemeClr val="bg1"/>
                  </a:solidFill>
                  <a:effectLst/>
                  <a:uLnTx/>
                  <a:uFillTx/>
                  <a:latin typeface="Metropolis" panose="00000500000000000000" pitchFamily="50" charset="0"/>
                  <a:ea typeface="+mn-ea"/>
                  <a:cs typeface="Metropolis" panose="020B0604020202020204" charset="0"/>
                  <a:sym typeface="Arial"/>
                </a:rPr>
                <a:t>Provider Credentialing</a:t>
              </a:r>
            </a:p>
            <a:p>
              <a:pPr marL="112713" marR="0" lvl="0" indent="-112713" algn="l" defTabSz="457200" rtl="0" eaLnBrk="1" fontAlgn="auto" latinLnBrk="0" hangingPunct="1">
                <a:lnSpc>
                  <a:spcPct val="100000"/>
                </a:lnSpc>
                <a:spcBef>
                  <a:spcPts val="0"/>
                </a:spcBef>
                <a:spcAft>
                  <a:spcPts val="0"/>
                </a:spcAft>
                <a:buClr>
                  <a:srgbClr val="009BDE"/>
                </a:buClr>
                <a:buSzPct val="150000"/>
                <a:buFont typeface="Symbol" panose="05050102010706020507" pitchFamily="18" charset="2"/>
                <a:buChar char=""/>
                <a:tabLst/>
                <a:defRPr/>
              </a:pPr>
              <a:r>
                <a:rPr kumimoji="0" lang="en-US" sz="700" b="0" i="0" u="none" strike="noStrike" kern="1200" cap="none" spc="0" normalizeH="0" baseline="0" noProof="0" dirty="0">
                  <a:ln>
                    <a:noFill/>
                  </a:ln>
                  <a:solidFill>
                    <a:schemeClr val="bg1"/>
                  </a:solidFill>
                  <a:effectLst/>
                  <a:uLnTx/>
                  <a:uFillTx/>
                  <a:latin typeface="Metropolis" panose="00000500000000000000" pitchFamily="50" charset="0"/>
                  <a:ea typeface="+mn-ea"/>
                  <a:cs typeface="Metropolis" panose="020B0604020202020204" charset="0"/>
                  <a:sym typeface="Arial"/>
                </a:rPr>
                <a:t>Robotic Process Automation</a:t>
              </a:r>
            </a:p>
            <a:p>
              <a:pPr marL="112713" marR="0" lvl="0" indent="-112713" algn="l" defTabSz="457200" rtl="0" eaLnBrk="1" fontAlgn="auto" latinLnBrk="0" hangingPunct="1">
                <a:lnSpc>
                  <a:spcPct val="100000"/>
                </a:lnSpc>
                <a:spcBef>
                  <a:spcPts val="0"/>
                </a:spcBef>
                <a:spcAft>
                  <a:spcPts val="0"/>
                </a:spcAft>
                <a:buClr>
                  <a:srgbClr val="009BDE"/>
                </a:buClr>
                <a:buSzPct val="150000"/>
                <a:buFont typeface="Symbol" panose="05050102010706020507" pitchFamily="18" charset="2"/>
                <a:buChar char=""/>
                <a:tabLst/>
                <a:defRPr/>
              </a:pPr>
              <a:r>
                <a:rPr kumimoji="0" lang="en-US" sz="700" b="0" i="0" u="none" strike="noStrike" kern="1200" cap="none" spc="0" normalizeH="0" baseline="0" noProof="0" dirty="0">
                  <a:ln>
                    <a:noFill/>
                  </a:ln>
                  <a:solidFill>
                    <a:schemeClr val="bg1"/>
                  </a:solidFill>
                  <a:effectLst/>
                  <a:uLnTx/>
                  <a:uFillTx/>
                  <a:latin typeface="Metropolis" panose="00000500000000000000" pitchFamily="50" charset="0"/>
                  <a:ea typeface="+mn-ea"/>
                  <a:cs typeface="Metropolis" panose="020B0604020202020204" charset="0"/>
                  <a:sym typeface="Arial"/>
                </a:rPr>
                <a:t>Interoperability</a:t>
              </a:r>
            </a:p>
          </p:txBody>
        </p:sp>
        <p:grpSp>
          <p:nvGrpSpPr>
            <p:cNvPr id="44" name="Group 43">
              <a:extLst>
                <a:ext uri="{FF2B5EF4-FFF2-40B4-BE49-F238E27FC236}">
                  <a16:creationId xmlns:a16="http://schemas.microsoft.com/office/drawing/2014/main" id="{1EAE33BD-DB9E-5DBF-6122-8751CE1B759D}"/>
                </a:ext>
              </a:extLst>
            </p:cNvPr>
            <p:cNvGrpSpPr/>
            <p:nvPr/>
          </p:nvGrpSpPr>
          <p:grpSpPr>
            <a:xfrm>
              <a:off x="623610" y="1717519"/>
              <a:ext cx="1488248" cy="662962"/>
              <a:chOff x="1569122" y="1420117"/>
              <a:chExt cx="1488248" cy="662962"/>
            </a:xfrm>
          </p:grpSpPr>
          <p:pic>
            <p:nvPicPr>
              <p:cNvPr id="10" name="Picture 9" descr="Icon&#10;&#10;Description automatically generated">
                <a:extLst>
                  <a:ext uri="{FF2B5EF4-FFF2-40B4-BE49-F238E27FC236}">
                    <a16:creationId xmlns:a16="http://schemas.microsoft.com/office/drawing/2014/main" id="{C9ACEBAC-0F60-DECE-33B1-002124C6FA6F}"/>
                  </a:ext>
                </a:extLst>
              </p:cNvPr>
              <p:cNvPicPr>
                <a:picLocks noChangeAspect="1"/>
              </p:cNvPicPr>
              <p:nvPr/>
            </p:nvPicPr>
            <p:blipFill>
              <a:blip r:embed="rId6"/>
              <a:stretch>
                <a:fillRect/>
              </a:stretch>
            </p:blipFill>
            <p:spPr>
              <a:xfrm>
                <a:off x="2131812" y="1420117"/>
                <a:ext cx="362867" cy="274320"/>
              </a:xfrm>
              <a:prstGeom prst="rect">
                <a:avLst/>
              </a:prstGeom>
            </p:spPr>
          </p:pic>
          <p:sp>
            <p:nvSpPr>
              <p:cNvPr id="34" name="Rectangle: Rounded Corners 33">
                <a:extLst>
                  <a:ext uri="{FF2B5EF4-FFF2-40B4-BE49-F238E27FC236}">
                    <a16:creationId xmlns:a16="http://schemas.microsoft.com/office/drawing/2014/main" id="{BC86F31F-B352-826E-FADD-E2D31566FF8B}"/>
                  </a:ext>
                </a:extLst>
              </p:cNvPr>
              <p:cNvSpPr/>
              <p:nvPr/>
            </p:nvSpPr>
            <p:spPr>
              <a:xfrm>
                <a:off x="1569122" y="1726959"/>
                <a:ext cx="1488248" cy="356120"/>
              </a:xfrm>
              <a:prstGeom prst="roundRect">
                <a:avLst>
                  <a:gd name="adj" fmla="val 24568"/>
                </a:avLst>
              </a:prstGeom>
              <a:no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800" i="0" u="none" strike="noStrike" kern="1200" cap="none" spc="0" normalizeH="0" baseline="0" noProof="0" dirty="0">
                    <a:ln>
                      <a:noFill/>
                    </a:ln>
                    <a:solidFill>
                      <a:schemeClr val="bg1"/>
                    </a:solidFill>
                    <a:effectLst/>
                    <a:uLnTx/>
                    <a:uFillTx/>
                    <a:latin typeface="Metropolis Extra Bold" panose="00000900000000000000" pitchFamily="50" charset="0"/>
                    <a:cs typeface="Metropolis" panose="020B0604020202020204" charset="0"/>
                    <a:sym typeface="Arial"/>
                  </a:rPr>
                  <a:t>TECHNOLOGY-ENABLED RCM</a:t>
                </a:r>
              </a:p>
            </p:txBody>
          </p:sp>
        </p:grpSp>
      </p:grpSp>
      <p:sp>
        <p:nvSpPr>
          <p:cNvPr id="66" name="TextBox 29">
            <a:extLst>
              <a:ext uri="{FF2B5EF4-FFF2-40B4-BE49-F238E27FC236}">
                <a16:creationId xmlns:a16="http://schemas.microsoft.com/office/drawing/2014/main" id="{65FA5E48-6F58-3C77-FEB7-93738373429F}"/>
              </a:ext>
            </a:extLst>
          </p:cNvPr>
          <p:cNvSpPr txBox="1"/>
          <p:nvPr/>
        </p:nvSpPr>
        <p:spPr>
          <a:xfrm>
            <a:off x="2661014" y="1393180"/>
            <a:ext cx="5917943" cy="680972"/>
          </a:xfrm>
          <a:prstGeom prst="rect">
            <a:avLst/>
          </a:prstGeom>
        </p:spPr>
        <p:txBody>
          <a:bodyPr wrap="square" lIns="0" tIns="0" rIns="0" bIns="0" rtlCol="0" anchor="t">
            <a:noAutofit/>
          </a:bodyPr>
          <a:lstStyle/>
          <a:p>
            <a:pPr marL="0" marR="0" lvl="0" indent="0" defTabSz="914400" rtl="0" eaLnBrk="1" fontAlgn="auto" latinLnBrk="0" hangingPunct="1">
              <a:lnSpc>
                <a:spcPts val="2500"/>
              </a:lnSpc>
              <a:spcBef>
                <a:spcPts val="0"/>
              </a:spcBef>
              <a:spcAft>
                <a:spcPts val="0"/>
              </a:spcAft>
              <a:buClr>
                <a:srgbClr val="000000"/>
              </a:buClr>
              <a:buSzTx/>
              <a:buFont typeface="Arial"/>
              <a:buNone/>
              <a:tabLst/>
              <a:defRPr/>
            </a:pPr>
            <a:r>
              <a:rPr kumimoji="0" lang="en-US" sz="2100" i="0" u="none" strike="noStrike" kern="0" cap="none" spc="0" normalizeH="0" baseline="0" noProof="0" dirty="0">
                <a:ln>
                  <a:noFill/>
                </a:ln>
                <a:solidFill>
                  <a:schemeClr val="bg1"/>
                </a:solidFill>
                <a:effectLst/>
                <a:uLnTx/>
                <a:uFillTx/>
                <a:latin typeface="Metropolis Extra Bold" panose="00000900000000000000" pitchFamily="50" charset="0"/>
                <a:cs typeface="Metropolis" panose="020B0604020202020204" charset="0"/>
                <a:sym typeface="Arial"/>
              </a:rPr>
              <a:t>Redefining the next generation of </a:t>
            </a:r>
          </a:p>
          <a:p>
            <a:pPr marL="0" marR="0" lvl="0" indent="0" defTabSz="914400" rtl="0" eaLnBrk="1" fontAlgn="auto" latinLnBrk="0" hangingPunct="1">
              <a:lnSpc>
                <a:spcPts val="2500"/>
              </a:lnSpc>
              <a:spcBef>
                <a:spcPts val="0"/>
              </a:spcBef>
              <a:spcAft>
                <a:spcPts val="0"/>
              </a:spcAft>
              <a:buClr>
                <a:srgbClr val="000000"/>
              </a:buClr>
              <a:buSzTx/>
              <a:buFont typeface="Arial"/>
              <a:buNone/>
              <a:tabLst/>
              <a:defRPr/>
            </a:pPr>
            <a:r>
              <a:rPr lang="en-US" sz="2100" dirty="0">
                <a:solidFill>
                  <a:schemeClr val="bg1"/>
                </a:solidFill>
                <a:latin typeface="Metropolis Extra Bold" panose="00000900000000000000" pitchFamily="50" charset="0"/>
                <a:cs typeface="Metropolis" panose="020B0604020202020204" charset="0"/>
              </a:rPr>
              <a:t>technology-enabled </a:t>
            </a:r>
            <a:r>
              <a:rPr lang="en-US" sz="2100" dirty="0">
                <a:solidFill>
                  <a:schemeClr val="tx2"/>
                </a:solidFill>
                <a:latin typeface="Metropolis Extra Bold" panose="00000900000000000000" pitchFamily="50" charset="0"/>
                <a:cs typeface="Metropolis" panose="020B0604020202020204" charset="0"/>
              </a:rPr>
              <a:t>revenue cycle </a:t>
            </a:r>
            <a:r>
              <a:rPr kumimoji="0" lang="en-US" sz="2100" i="0" u="none" strike="noStrike" kern="0" cap="none" spc="0" normalizeH="0" baseline="0" noProof="0" dirty="0">
                <a:ln>
                  <a:noFill/>
                </a:ln>
                <a:solidFill>
                  <a:schemeClr val="bg1"/>
                </a:solidFill>
                <a:effectLst/>
                <a:uLnTx/>
                <a:uFillTx/>
                <a:latin typeface="Metropolis Extra Bold" panose="00000900000000000000" pitchFamily="50" charset="0"/>
                <a:cs typeface="Metropolis" panose="020B0604020202020204" charset="0"/>
                <a:sym typeface="Arial"/>
              </a:rPr>
              <a:t>solutions</a:t>
            </a:r>
          </a:p>
        </p:txBody>
      </p:sp>
      <p:grpSp>
        <p:nvGrpSpPr>
          <p:cNvPr id="9" name="Group 8">
            <a:extLst>
              <a:ext uri="{FF2B5EF4-FFF2-40B4-BE49-F238E27FC236}">
                <a16:creationId xmlns:a16="http://schemas.microsoft.com/office/drawing/2014/main" id="{DF4A2BEC-F725-DC8D-5C3C-89325B09C8C5}"/>
              </a:ext>
            </a:extLst>
          </p:cNvPr>
          <p:cNvGrpSpPr/>
          <p:nvPr/>
        </p:nvGrpSpPr>
        <p:grpSpPr>
          <a:xfrm>
            <a:off x="2104901" y="2467038"/>
            <a:ext cx="1563053" cy="1306224"/>
            <a:chOff x="2322665" y="1754647"/>
            <a:chExt cx="1563053" cy="1306224"/>
          </a:xfrm>
        </p:grpSpPr>
        <p:grpSp>
          <p:nvGrpSpPr>
            <p:cNvPr id="32" name="Group 31">
              <a:extLst>
                <a:ext uri="{FF2B5EF4-FFF2-40B4-BE49-F238E27FC236}">
                  <a16:creationId xmlns:a16="http://schemas.microsoft.com/office/drawing/2014/main" id="{020886F2-E48D-84B0-F141-B61F79B2D1C4}"/>
                </a:ext>
              </a:extLst>
            </p:cNvPr>
            <p:cNvGrpSpPr/>
            <p:nvPr/>
          </p:nvGrpSpPr>
          <p:grpSpPr>
            <a:xfrm>
              <a:off x="2365290" y="1754647"/>
              <a:ext cx="1488248" cy="659487"/>
              <a:chOff x="2361172" y="2456185"/>
              <a:chExt cx="1488248" cy="659487"/>
            </a:xfrm>
          </p:grpSpPr>
          <p:sp>
            <p:nvSpPr>
              <p:cNvPr id="16" name="Rectangle: Rounded Corners 15">
                <a:extLst>
                  <a:ext uri="{FF2B5EF4-FFF2-40B4-BE49-F238E27FC236}">
                    <a16:creationId xmlns:a16="http://schemas.microsoft.com/office/drawing/2014/main" id="{3A4F498C-2BD1-C894-D8A8-8D066DA0DE1C}"/>
                  </a:ext>
                </a:extLst>
              </p:cNvPr>
              <p:cNvSpPr/>
              <p:nvPr/>
            </p:nvSpPr>
            <p:spPr>
              <a:xfrm>
                <a:off x="2361172" y="2759552"/>
                <a:ext cx="1488248" cy="356120"/>
              </a:xfrm>
              <a:prstGeom prst="roundRect">
                <a:avLst>
                  <a:gd name="adj" fmla="val 24568"/>
                </a:avLst>
              </a:prstGeom>
              <a:no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800" i="0" u="none" strike="noStrike" kern="1200" cap="none" spc="0" normalizeH="0" baseline="0" noProof="0" dirty="0">
                    <a:ln>
                      <a:noFill/>
                    </a:ln>
                    <a:solidFill>
                      <a:schemeClr val="bg1"/>
                    </a:solidFill>
                    <a:effectLst/>
                    <a:uLnTx/>
                    <a:uFillTx/>
                    <a:latin typeface="Metropolis Extra Bold" panose="00000900000000000000" pitchFamily="50" charset="0"/>
                    <a:cs typeface="Metropolis" panose="020B0604020202020204" charset="0"/>
                    <a:sym typeface="Arial"/>
                  </a:rPr>
                  <a:t>CLOUD-BASED SOFTWARE</a:t>
                </a:r>
              </a:p>
            </p:txBody>
          </p:sp>
          <p:pic>
            <p:nvPicPr>
              <p:cNvPr id="30" name="Graphic 29" descr="Cloud outline">
                <a:extLst>
                  <a:ext uri="{FF2B5EF4-FFF2-40B4-BE49-F238E27FC236}">
                    <a16:creationId xmlns:a16="http://schemas.microsoft.com/office/drawing/2014/main" id="{D3479340-E052-0F12-DF8E-F0E89165597A}"/>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t="20027" b="20503"/>
              <a:stretch/>
            </p:blipFill>
            <p:spPr>
              <a:xfrm>
                <a:off x="2874661" y="2456185"/>
                <a:ext cx="461270" cy="274320"/>
              </a:xfrm>
              <a:prstGeom prst="rect">
                <a:avLst/>
              </a:prstGeom>
            </p:spPr>
          </p:pic>
        </p:grpSp>
        <p:sp>
          <p:nvSpPr>
            <p:cNvPr id="72" name="Rectangle 71">
              <a:extLst>
                <a:ext uri="{FF2B5EF4-FFF2-40B4-BE49-F238E27FC236}">
                  <a16:creationId xmlns:a16="http://schemas.microsoft.com/office/drawing/2014/main" id="{6341C458-8361-91A1-1C2A-1F0FF0666B3B}"/>
                </a:ext>
              </a:extLst>
            </p:cNvPr>
            <p:cNvSpPr/>
            <p:nvPr/>
          </p:nvSpPr>
          <p:spPr>
            <a:xfrm>
              <a:off x="2322665" y="2429929"/>
              <a:ext cx="1563053" cy="630942"/>
            </a:xfrm>
            <a:prstGeom prst="rect">
              <a:avLst/>
            </a:prstGeom>
            <a:noFill/>
            <a:ln>
              <a:noFill/>
            </a:ln>
          </p:spPr>
          <p:txBody>
            <a:bodyPr wrap="square" rIns="0">
              <a:spAutoFit/>
            </a:bodyPr>
            <a:lstStyle/>
            <a:p>
              <a:pPr marL="112713" marR="0" lvl="0" indent="-112713" algn="l" defTabSz="457200" rtl="0" eaLnBrk="1" fontAlgn="auto" latinLnBrk="0" hangingPunct="1">
                <a:lnSpc>
                  <a:spcPct val="100000"/>
                </a:lnSpc>
                <a:spcBef>
                  <a:spcPts val="0"/>
                </a:spcBef>
                <a:spcAft>
                  <a:spcPts val="0"/>
                </a:spcAft>
                <a:buClr>
                  <a:srgbClr val="009BDE"/>
                </a:buClr>
                <a:buSzPct val="150000"/>
                <a:buFont typeface="Symbol" panose="05050102010706020507" pitchFamily="18" charset="2"/>
                <a:buChar char="·"/>
                <a:tabLst/>
                <a:defRPr/>
              </a:pPr>
              <a:r>
                <a:rPr kumimoji="0" lang="en-US" sz="700" b="0" i="0" u="none" strike="noStrike" kern="1200" cap="none" spc="0" normalizeH="0" baseline="0" noProof="0" dirty="0">
                  <a:ln>
                    <a:noFill/>
                  </a:ln>
                  <a:solidFill>
                    <a:schemeClr val="bg1"/>
                  </a:solidFill>
                  <a:effectLst/>
                  <a:uLnTx/>
                  <a:uFillTx/>
                  <a:latin typeface="Metropolis" panose="00000500000000000000" pitchFamily="50" charset="0"/>
                  <a:ea typeface="+mn-ea"/>
                  <a:cs typeface="Metropolis" panose="020B0604020202020204" charset="0"/>
                  <a:sym typeface="Arial"/>
                </a:rPr>
                <a:t>Electronic Health Records</a:t>
              </a:r>
            </a:p>
            <a:p>
              <a:pPr marL="112713" marR="0" lvl="0" indent="-112713" algn="l" defTabSz="457200" rtl="0" eaLnBrk="1" fontAlgn="auto" latinLnBrk="0" hangingPunct="1">
                <a:lnSpc>
                  <a:spcPct val="100000"/>
                </a:lnSpc>
                <a:spcBef>
                  <a:spcPts val="0"/>
                </a:spcBef>
                <a:spcAft>
                  <a:spcPts val="0"/>
                </a:spcAft>
                <a:buClr>
                  <a:srgbClr val="009BDE"/>
                </a:buClr>
                <a:buSzPct val="150000"/>
                <a:buFont typeface="Symbol" panose="05050102010706020507" pitchFamily="18" charset="2"/>
                <a:buChar char="·"/>
                <a:tabLst/>
                <a:defRPr/>
              </a:pPr>
              <a:r>
                <a:rPr kumimoji="0" lang="en-US" sz="700" b="0" i="0" u="none" strike="noStrike" kern="1200" cap="none" spc="0" normalizeH="0" baseline="0" noProof="0" dirty="0">
                  <a:ln>
                    <a:noFill/>
                  </a:ln>
                  <a:solidFill>
                    <a:schemeClr val="bg1"/>
                  </a:solidFill>
                  <a:effectLst/>
                  <a:uLnTx/>
                  <a:uFillTx/>
                  <a:latin typeface="Metropolis" panose="00000500000000000000" pitchFamily="50" charset="0"/>
                  <a:ea typeface="+mn-ea"/>
                  <a:cs typeface="Metropolis" panose="020B0604020202020204" charset="0"/>
                  <a:sym typeface="Arial"/>
                </a:rPr>
                <a:t>Practice Management</a:t>
              </a:r>
            </a:p>
            <a:p>
              <a:pPr marL="112713" marR="0" lvl="0" indent="-112713" algn="l" defTabSz="457200" rtl="0" eaLnBrk="1" fontAlgn="auto" latinLnBrk="0" hangingPunct="1">
                <a:lnSpc>
                  <a:spcPct val="100000"/>
                </a:lnSpc>
                <a:spcBef>
                  <a:spcPts val="0"/>
                </a:spcBef>
                <a:spcAft>
                  <a:spcPts val="0"/>
                </a:spcAft>
                <a:buClr>
                  <a:srgbClr val="009BDE"/>
                </a:buClr>
                <a:buSzPct val="150000"/>
                <a:buFont typeface="Symbol" panose="05050102010706020507" pitchFamily="18" charset="2"/>
                <a:buChar char="·"/>
                <a:tabLst/>
                <a:defRPr/>
              </a:pPr>
              <a:r>
                <a:rPr kumimoji="0" lang="en-US" sz="700" b="0" i="0" u="none" strike="noStrike" kern="1200" cap="none" spc="0" normalizeH="0" baseline="0" noProof="0" dirty="0">
                  <a:ln>
                    <a:noFill/>
                  </a:ln>
                  <a:solidFill>
                    <a:schemeClr val="bg1"/>
                  </a:solidFill>
                  <a:effectLst/>
                  <a:uLnTx/>
                  <a:uFillTx/>
                  <a:latin typeface="Metropolis" panose="00000500000000000000" pitchFamily="50" charset="0"/>
                  <a:ea typeface="+mn-ea"/>
                  <a:cs typeface="Metropolis" panose="020B0604020202020204" charset="0"/>
                  <a:sym typeface="Arial"/>
                </a:rPr>
                <a:t>Patient Experience Management</a:t>
              </a:r>
            </a:p>
            <a:p>
              <a:pPr marL="112713" marR="0" lvl="0" indent="-112713" algn="l" defTabSz="457200" rtl="0" eaLnBrk="1" fontAlgn="auto" latinLnBrk="0" hangingPunct="1">
                <a:lnSpc>
                  <a:spcPct val="100000"/>
                </a:lnSpc>
                <a:spcBef>
                  <a:spcPts val="0"/>
                </a:spcBef>
                <a:spcAft>
                  <a:spcPts val="0"/>
                </a:spcAft>
                <a:buClr>
                  <a:srgbClr val="009BDE"/>
                </a:buClr>
                <a:buSzPct val="150000"/>
                <a:buFont typeface="Symbol" panose="05050102010706020507" pitchFamily="18" charset="2"/>
                <a:buChar char="·"/>
                <a:tabLst/>
                <a:defRPr/>
              </a:pPr>
              <a:r>
                <a:rPr kumimoji="0" lang="en-US" sz="700" b="0" i="0" u="none" strike="noStrike" kern="1200" cap="none" spc="0" normalizeH="0" baseline="0" noProof="0" dirty="0">
                  <a:ln>
                    <a:noFill/>
                  </a:ln>
                  <a:solidFill>
                    <a:schemeClr val="bg1"/>
                  </a:solidFill>
                  <a:effectLst/>
                  <a:uLnTx/>
                  <a:uFillTx/>
                  <a:latin typeface="Metropolis" panose="00000500000000000000" pitchFamily="50" charset="0"/>
                  <a:ea typeface="+mn-ea"/>
                  <a:cs typeface="Metropolis" panose="020B0604020202020204" charset="0"/>
                  <a:sym typeface="Arial"/>
                </a:rPr>
                <a:t>Business Intelligence</a:t>
              </a:r>
            </a:p>
            <a:p>
              <a:pPr marL="112713" marR="0" lvl="0" indent="-112713" algn="l" defTabSz="457200" rtl="0" eaLnBrk="1" fontAlgn="auto" latinLnBrk="0" hangingPunct="1">
                <a:lnSpc>
                  <a:spcPct val="100000"/>
                </a:lnSpc>
                <a:spcBef>
                  <a:spcPts val="0"/>
                </a:spcBef>
                <a:spcAft>
                  <a:spcPts val="0"/>
                </a:spcAft>
                <a:buClr>
                  <a:srgbClr val="009BDE"/>
                </a:buClr>
                <a:buSzPct val="150000"/>
                <a:buFont typeface="Symbol" panose="05050102010706020507" pitchFamily="18" charset="2"/>
                <a:buChar char="·"/>
                <a:tabLst/>
                <a:defRPr/>
              </a:pPr>
              <a:r>
                <a:rPr kumimoji="0" lang="en-US" sz="700" b="0" i="0" u="none" strike="noStrike" kern="1200" cap="none" spc="0" normalizeH="0" baseline="0" noProof="0" dirty="0">
                  <a:ln>
                    <a:noFill/>
                  </a:ln>
                  <a:solidFill>
                    <a:schemeClr val="bg1"/>
                  </a:solidFill>
                  <a:effectLst/>
                  <a:uLnTx/>
                  <a:uFillTx/>
                  <a:latin typeface="Metropolis" panose="00000500000000000000" pitchFamily="50" charset="0"/>
                  <a:ea typeface="+mn-ea"/>
                  <a:cs typeface="Metropolis" panose="020B0604020202020204" charset="0"/>
                  <a:sym typeface="Arial"/>
                </a:rPr>
                <a:t>Customized Cloud Applications</a:t>
              </a:r>
            </a:p>
          </p:txBody>
        </p:sp>
      </p:grpSp>
      <p:grpSp>
        <p:nvGrpSpPr>
          <p:cNvPr id="15" name="Group 14">
            <a:extLst>
              <a:ext uri="{FF2B5EF4-FFF2-40B4-BE49-F238E27FC236}">
                <a16:creationId xmlns:a16="http://schemas.microsoft.com/office/drawing/2014/main" id="{747127EF-78FE-3996-8089-8DD5CAE87A8D}"/>
              </a:ext>
            </a:extLst>
          </p:cNvPr>
          <p:cNvGrpSpPr/>
          <p:nvPr/>
        </p:nvGrpSpPr>
        <p:grpSpPr>
          <a:xfrm>
            <a:off x="5481274" y="2462466"/>
            <a:ext cx="1488248" cy="1310796"/>
            <a:chOff x="5481274" y="2462466"/>
            <a:chExt cx="1488248" cy="1310796"/>
          </a:xfrm>
        </p:grpSpPr>
        <p:pic>
          <p:nvPicPr>
            <p:cNvPr id="14" name="Picture 13" descr="Icon&#10;&#10;Description automatically generated">
              <a:extLst>
                <a:ext uri="{FF2B5EF4-FFF2-40B4-BE49-F238E27FC236}">
                  <a16:creationId xmlns:a16="http://schemas.microsoft.com/office/drawing/2014/main" id="{61F57E91-F693-A5EA-806D-28023FD8E47A}"/>
                </a:ext>
              </a:extLst>
            </p:cNvPr>
            <p:cNvPicPr>
              <a:picLocks noChangeAspect="1"/>
            </p:cNvPicPr>
            <p:nvPr/>
          </p:nvPicPr>
          <p:blipFill>
            <a:blip r:embed="rId9"/>
            <a:stretch>
              <a:fillRect/>
            </a:stretch>
          </p:blipFill>
          <p:spPr>
            <a:xfrm>
              <a:off x="6087097" y="2462466"/>
              <a:ext cx="283464" cy="283464"/>
            </a:xfrm>
            <a:prstGeom prst="rect">
              <a:avLst/>
            </a:prstGeom>
          </p:spPr>
        </p:pic>
        <p:grpSp>
          <p:nvGrpSpPr>
            <p:cNvPr id="12" name="Group 11">
              <a:extLst>
                <a:ext uri="{FF2B5EF4-FFF2-40B4-BE49-F238E27FC236}">
                  <a16:creationId xmlns:a16="http://schemas.microsoft.com/office/drawing/2014/main" id="{158CBD3C-D023-84B6-081A-36CD16243736}"/>
                </a:ext>
              </a:extLst>
            </p:cNvPr>
            <p:cNvGrpSpPr/>
            <p:nvPr/>
          </p:nvGrpSpPr>
          <p:grpSpPr>
            <a:xfrm>
              <a:off x="5481274" y="2770405"/>
              <a:ext cx="1488248" cy="1002857"/>
              <a:chOff x="5924014" y="2028929"/>
              <a:chExt cx="1488248" cy="1002857"/>
            </a:xfrm>
          </p:grpSpPr>
          <p:sp>
            <p:nvSpPr>
              <p:cNvPr id="37" name="Rectangle: Rounded Corners 36">
                <a:extLst>
                  <a:ext uri="{FF2B5EF4-FFF2-40B4-BE49-F238E27FC236}">
                    <a16:creationId xmlns:a16="http://schemas.microsoft.com/office/drawing/2014/main" id="{A30A3B86-3898-A5C7-EBA5-6BA6D073E6BE}"/>
                  </a:ext>
                </a:extLst>
              </p:cNvPr>
              <p:cNvSpPr/>
              <p:nvPr/>
            </p:nvSpPr>
            <p:spPr>
              <a:xfrm>
                <a:off x="5924014" y="2028929"/>
                <a:ext cx="1488248" cy="356120"/>
              </a:xfrm>
              <a:prstGeom prst="roundRect">
                <a:avLst>
                  <a:gd name="adj" fmla="val 24568"/>
                </a:avLst>
              </a:prstGeom>
              <a:no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800" i="0" u="none" strike="noStrike" kern="1200" cap="none" spc="0" normalizeH="0" baseline="0" noProof="0" dirty="0">
                    <a:ln>
                      <a:noFill/>
                    </a:ln>
                    <a:solidFill>
                      <a:schemeClr val="bg1"/>
                    </a:solidFill>
                    <a:effectLst/>
                    <a:uLnTx/>
                    <a:uFillTx/>
                    <a:latin typeface="Metropolis Extra Bold" panose="00000900000000000000" pitchFamily="50" charset="0"/>
                    <a:cs typeface="Metropolis" panose="020B0604020202020204" charset="0"/>
                    <a:sym typeface="Arial"/>
                  </a:rPr>
                  <a:t>HIT CONSULTING &amp; STAFFING</a:t>
                </a:r>
              </a:p>
            </p:txBody>
          </p:sp>
          <p:sp>
            <p:nvSpPr>
              <p:cNvPr id="102" name="Rectangle 101">
                <a:extLst>
                  <a:ext uri="{FF2B5EF4-FFF2-40B4-BE49-F238E27FC236}">
                    <a16:creationId xmlns:a16="http://schemas.microsoft.com/office/drawing/2014/main" id="{2897E33D-B455-561F-4539-3429C59B4518}"/>
                  </a:ext>
                </a:extLst>
              </p:cNvPr>
              <p:cNvSpPr/>
              <p:nvPr/>
            </p:nvSpPr>
            <p:spPr>
              <a:xfrm>
                <a:off x="5985561" y="2400844"/>
                <a:ext cx="1426701" cy="630942"/>
              </a:xfrm>
              <a:prstGeom prst="rect">
                <a:avLst/>
              </a:prstGeom>
              <a:noFill/>
              <a:ln>
                <a:noFill/>
              </a:ln>
            </p:spPr>
            <p:txBody>
              <a:bodyPr wrap="square" rIns="0">
                <a:spAutoFit/>
              </a:bodyPr>
              <a:lstStyle/>
              <a:p>
                <a:pPr marL="112713" marR="0" lvl="0" indent="-112713" algn="l" defTabSz="457200" rtl="0" eaLnBrk="1" fontAlgn="auto" latinLnBrk="0" hangingPunct="1">
                  <a:lnSpc>
                    <a:spcPct val="100000"/>
                  </a:lnSpc>
                  <a:spcBef>
                    <a:spcPts val="0"/>
                  </a:spcBef>
                  <a:spcAft>
                    <a:spcPts val="0"/>
                  </a:spcAft>
                  <a:buClr>
                    <a:srgbClr val="009BDE"/>
                  </a:buClr>
                  <a:buSzPct val="150000"/>
                  <a:buFont typeface="Symbol" panose="05050102010706020507" pitchFamily="18" charset="2"/>
                  <a:buChar char="·"/>
                  <a:tabLst/>
                  <a:defRPr/>
                </a:pPr>
                <a:r>
                  <a:rPr kumimoji="0" lang="en-US" sz="700" b="0" i="0" u="none" strike="noStrike" kern="1200" cap="none" spc="0" normalizeH="0" baseline="0" noProof="0" dirty="0">
                    <a:ln>
                      <a:noFill/>
                    </a:ln>
                    <a:solidFill>
                      <a:schemeClr val="bg1"/>
                    </a:solidFill>
                    <a:effectLst/>
                    <a:uLnTx/>
                    <a:uFillTx/>
                    <a:latin typeface="Metropolis" panose="00000500000000000000" pitchFamily="50" charset="0"/>
                    <a:ea typeface="+mn-ea"/>
                    <a:cs typeface="Metropolis" panose="020B0604020202020204" charset="0"/>
                    <a:sym typeface="Arial"/>
                  </a:rPr>
                  <a:t>Workforce Augmentation</a:t>
                </a:r>
              </a:p>
              <a:p>
                <a:pPr marL="112713" marR="0" lvl="0" indent="-112713" algn="l" defTabSz="457200" rtl="0" eaLnBrk="1" fontAlgn="auto" latinLnBrk="0" hangingPunct="1">
                  <a:lnSpc>
                    <a:spcPct val="100000"/>
                  </a:lnSpc>
                  <a:spcBef>
                    <a:spcPts val="0"/>
                  </a:spcBef>
                  <a:spcAft>
                    <a:spcPts val="0"/>
                  </a:spcAft>
                  <a:buClr>
                    <a:srgbClr val="009BDE"/>
                  </a:buClr>
                  <a:buSzPct val="150000"/>
                  <a:buFont typeface="Symbol" panose="05050102010706020507" pitchFamily="18" charset="2"/>
                  <a:buChar char="·"/>
                  <a:tabLst/>
                  <a:defRPr/>
                </a:pPr>
                <a:r>
                  <a:rPr kumimoji="0" lang="en-US" sz="700" b="0" i="0" u="none" strike="noStrike" kern="1200" cap="none" spc="0" normalizeH="0" baseline="0" noProof="0" dirty="0">
                    <a:ln>
                      <a:noFill/>
                    </a:ln>
                    <a:solidFill>
                      <a:schemeClr val="bg1"/>
                    </a:solidFill>
                    <a:effectLst/>
                    <a:uLnTx/>
                    <a:uFillTx/>
                    <a:latin typeface="Metropolis" panose="00000500000000000000" pitchFamily="50" charset="0"/>
                    <a:ea typeface="+mn-ea"/>
                    <a:cs typeface="Metropolis" panose="020B0604020202020204" charset="0"/>
                    <a:sym typeface="Arial"/>
                  </a:rPr>
                  <a:t>IT Transformation Consulting</a:t>
                </a:r>
              </a:p>
              <a:p>
                <a:pPr marL="112713" marR="0" lvl="0" indent="-112713" algn="l" defTabSz="457200" rtl="0" eaLnBrk="1" fontAlgn="auto" latinLnBrk="0" hangingPunct="1">
                  <a:lnSpc>
                    <a:spcPct val="100000"/>
                  </a:lnSpc>
                  <a:spcBef>
                    <a:spcPts val="0"/>
                  </a:spcBef>
                  <a:spcAft>
                    <a:spcPts val="0"/>
                  </a:spcAft>
                  <a:buClr>
                    <a:srgbClr val="009BDE"/>
                  </a:buClr>
                  <a:buSzPct val="150000"/>
                  <a:buFont typeface="Symbol" panose="05050102010706020507" pitchFamily="18" charset="2"/>
                  <a:buChar char="·"/>
                  <a:tabLst/>
                  <a:defRPr/>
                </a:pPr>
                <a:r>
                  <a:rPr kumimoji="0" lang="en-US" sz="700" b="0" i="0" u="none" strike="noStrike" kern="1200" cap="none" spc="0" normalizeH="0" baseline="0" noProof="0" dirty="0">
                    <a:ln>
                      <a:noFill/>
                    </a:ln>
                    <a:solidFill>
                      <a:schemeClr val="bg1"/>
                    </a:solidFill>
                    <a:effectLst/>
                    <a:uLnTx/>
                    <a:uFillTx/>
                    <a:latin typeface="Metropolis" panose="00000500000000000000" pitchFamily="50" charset="0"/>
                    <a:ea typeface="+mn-ea"/>
                    <a:cs typeface="Metropolis" panose="020B0604020202020204" charset="0"/>
                    <a:sym typeface="Arial"/>
                  </a:rPr>
                  <a:t>Strategic Advisory Services</a:t>
                </a:r>
              </a:p>
              <a:p>
                <a:pPr marL="112713" marR="0" lvl="0" indent="-112713" algn="l" defTabSz="457200" rtl="0" eaLnBrk="1" fontAlgn="auto" latinLnBrk="0" hangingPunct="1">
                  <a:lnSpc>
                    <a:spcPct val="100000"/>
                  </a:lnSpc>
                  <a:spcBef>
                    <a:spcPts val="0"/>
                  </a:spcBef>
                  <a:spcAft>
                    <a:spcPts val="0"/>
                  </a:spcAft>
                  <a:buClr>
                    <a:srgbClr val="009BDE"/>
                  </a:buClr>
                  <a:buSzPct val="150000"/>
                  <a:buFont typeface="Symbol" panose="05050102010706020507" pitchFamily="18" charset="2"/>
                  <a:buChar char="·"/>
                  <a:tabLst/>
                  <a:defRPr/>
                </a:pPr>
                <a:r>
                  <a:rPr kumimoji="0" lang="en-US" sz="700" b="0" i="0" u="none" strike="noStrike" kern="1200" cap="none" spc="0" normalizeH="0" baseline="0" noProof="0" dirty="0">
                    <a:ln>
                      <a:noFill/>
                    </a:ln>
                    <a:solidFill>
                      <a:schemeClr val="bg1"/>
                    </a:solidFill>
                    <a:effectLst/>
                    <a:uLnTx/>
                    <a:uFillTx/>
                    <a:latin typeface="Metropolis" panose="00000500000000000000" pitchFamily="50" charset="0"/>
                    <a:ea typeface="+mn-ea"/>
                    <a:cs typeface="Metropolis" panose="020B0604020202020204" charset="0"/>
                    <a:sym typeface="Arial"/>
                  </a:rPr>
                  <a:t>Hospital RCM Optimization</a:t>
                </a:r>
              </a:p>
              <a:p>
                <a:pPr marL="112713" marR="0" lvl="0" indent="-112713" algn="l" defTabSz="457200" rtl="0" eaLnBrk="1" fontAlgn="auto" latinLnBrk="0" hangingPunct="1">
                  <a:lnSpc>
                    <a:spcPct val="100000"/>
                  </a:lnSpc>
                  <a:spcBef>
                    <a:spcPts val="0"/>
                  </a:spcBef>
                  <a:spcAft>
                    <a:spcPts val="0"/>
                  </a:spcAft>
                  <a:buClr>
                    <a:srgbClr val="009BDE"/>
                  </a:buClr>
                  <a:buSzPct val="150000"/>
                  <a:buFont typeface="Symbol" panose="05050102010706020507" pitchFamily="18" charset="2"/>
                  <a:buChar char="·"/>
                  <a:tabLst/>
                  <a:defRPr/>
                </a:pPr>
                <a:r>
                  <a:rPr kumimoji="0" lang="en-US" sz="700" b="0" i="0" u="none" strike="noStrike" kern="1200" cap="none" spc="0" normalizeH="0" baseline="0" noProof="0" dirty="0">
                    <a:ln>
                      <a:noFill/>
                    </a:ln>
                    <a:solidFill>
                      <a:schemeClr val="bg1"/>
                    </a:solidFill>
                    <a:effectLst/>
                    <a:uLnTx/>
                    <a:uFillTx/>
                    <a:latin typeface="Metropolis" panose="00000500000000000000" pitchFamily="50" charset="0"/>
                    <a:ea typeface="+mn-ea"/>
                    <a:cs typeface="Metropolis" panose="020B0604020202020204" charset="0"/>
                    <a:sym typeface="Arial"/>
                  </a:rPr>
                  <a:t>Activation as a Service</a:t>
                </a:r>
              </a:p>
            </p:txBody>
          </p:sp>
        </p:grpSp>
      </p:grpSp>
      <p:grpSp>
        <p:nvGrpSpPr>
          <p:cNvPr id="11" name="Group 10">
            <a:extLst>
              <a:ext uri="{FF2B5EF4-FFF2-40B4-BE49-F238E27FC236}">
                <a16:creationId xmlns:a16="http://schemas.microsoft.com/office/drawing/2014/main" id="{95DF677F-ED4D-6195-60FA-F02DB5324123}"/>
              </a:ext>
            </a:extLst>
          </p:cNvPr>
          <p:cNvGrpSpPr/>
          <p:nvPr/>
        </p:nvGrpSpPr>
        <p:grpSpPr>
          <a:xfrm>
            <a:off x="3827875" y="2457894"/>
            <a:ext cx="1488248" cy="1095735"/>
            <a:chOff x="4118836" y="1714538"/>
            <a:chExt cx="1488248" cy="1095735"/>
          </a:xfrm>
        </p:grpSpPr>
        <p:grpSp>
          <p:nvGrpSpPr>
            <p:cNvPr id="42" name="Group 41">
              <a:extLst>
                <a:ext uri="{FF2B5EF4-FFF2-40B4-BE49-F238E27FC236}">
                  <a16:creationId xmlns:a16="http://schemas.microsoft.com/office/drawing/2014/main" id="{C67408BF-A385-76E9-902B-B3F2037213B0}"/>
                </a:ext>
              </a:extLst>
            </p:cNvPr>
            <p:cNvGrpSpPr/>
            <p:nvPr/>
          </p:nvGrpSpPr>
          <p:grpSpPr>
            <a:xfrm>
              <a:off x="4118836" y="1714538"/>
              <a:ext cx="1488248" cy="675626"/>
              <a:chOff x="2034397" y="3580075"/>
              <a:chExt cx="1488248" cy="675626"/>
            </a:xfrm>
          </p:grpSpPr>
          <p:pic>
            <p:nvPicPr>
              <p:cNvPr id="6" name="Picture 5" descr="Icon&#10;&#10;Description automatically generated">
                <a:extLst>
                  <a:ext uri="{FF2B5EF4-FFF2-40B4-BE49-F238E27FC236}">
                    <a16:creationId xmlns:a16="http://schemas.microsoft.com/office/drawing/2014/main" id="{1F3F6FB8-CFF2-4974-DC40-869DC83490D4}"/>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contrast="-20000"/>
                        </a14:imgEffect>
                      </a14:imgLayer>
                    </a14:imgProps>
                  </a:ext>
                </a:extLst>
              </a:blip>
              <a:stretch>
                <a:fillRect/>
              </a:stretch>
            </p:blipFill>
            <p:spPr>
              <a:xfrm>
                <a:off x="2632217" y="3580075"/>
                <a:ext cx="292608" cy="292608"/>
              </a:xfrm>
              <a:prstGeom prst="rect">
                <a:avLst/>
              </a:prstGeom>
              <a:ln>
                <a:noFill/>
              </a:ln>
            </p:spPr>
          </p:pic>
          <p:sp>
            <p:nvSpPr>
              <p:cNvPr id="40" name="Rectangle: Rounded Corners 39">
                <a:extLst>
                  <a:ext uri="{FF2B5EF4-FFF2-40B4-BE49-F238E27FC236}">
                    <a16:creationId xmlns:a16="http://schemas.microsoft.com/office/drawing/2014/main" id="{68FEC5E2-51BD-CC8F-128B-9195472322C6}"/>
                  </a:ext>
                </a:extLst>
              </p:cNvPr>
              <p:cNvSpPr/>
              <p:nvPr/>
            </p:nvSpPr>
            <p:spPr>
              <a:xfrm>
                <a:off x="2034397" y="3899581"/>
                <a:ext cx="1488248" cy="356120"/>
              </a:xfrm>
              <a:prstGeom prst="roundRect">
                <a:avLst>
                  <a:gd name="adj" fmla="val 24568"/>
                </a:avLst>
              </a:prstGeom>
              <a:no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800" i="0" u="none" strike="noStrike" kern="1200" cap="none" spc="0" normalizeH="0" baseline="0" noProof="0" dirty="0">
                    <a:ln>
                      <a:noFill/>
                    </a:ln>
                    <a:solidFill>
                      <a:schemeClr val="accent6"/>
                    </a:solidFill>
                    <a:effectLst/>
                    <a:uLnTx/>
                    <a:uFillTx/>
                    <a:latin typeface="Metropolis Extra Bold" panose="00000900000000000000" pitchFamily="50" charset="0"/>
                    <a:cs typeface="Metropolis" panose="020B0604020202020204" charset="0"/>
                    <a:sym typeface="Arial"/>
                  </a:rPr>
                  <a:t>DIGITAL HEALTH</a:t>
                </a:r>
              </a:p>
            </p:txBody>
          </p:sp>
        </p:grpSp>
        <p:sp>
          <p:nvSpPr>
            <p:cNvPr id="103" name="Rectangle 102">
              <a:extLst>
                <a:ext uri="{FF2B5EF4-FFF2-40B4-BE49-F238E27FC236}">
                  <a16:creationId xmlns:a16="http://schemas.microsoft.com/office/drawing/2014/main" id="{C9FDE3D1-DB1F-1AB1-A559-B47AD58B3BEB}"/>
                </a:ext>
              </a:extLst>
            </p:cNvPr>
            <p:cNvSpPr/>
            <p:nvPr/>
          </p:nvSpPr>
          <p:spPr>
            <a:xfrm>
              <a:off x="4181607" y="2394775"/>
              <a:ext cx="1362706" cy="415498"/>
            </a:xfrm>
            <a:prstGeom prst="rect">
              <a:avLst/>
            </a:prstGeom>
            <a:noFill/>
            <a:ln>
              <a:noFill/>
            </a:ln>
          </p:spPr>
          <p:txBody>
            <a:bodyPr wrap="square" rIns="0">
              <a:spAutoFit/>
            </a:bodyPr>
            <a:lstStyle/>
            <a:p>
              <a:pPr marL="112713" marR="0" lvl="0" indent="-112713" algn="l" defTabSz="457200" rtl="0" eaLnBrk="1" fontAlgn="auto" latinLnBrk="0" hangingPunct="1">
                <a:lnSpc>
                  <a:spcPct val="100000"/>
                </a:lnSpc>
                <a:spcBef>
                  <a:spcPts val="0"/>
                </a:spcBef>
                <a:spcAft>
                  <a:spcPts val="0"/>
                </a:spcAft>
                <a:buClr>
                  <a:srgbClr val="009BDE"/>
                </a:buClr>
                <a:buSzPct val="150000"/>
                <a:buFont typeface="Symbol" panose="05050102010706020507" pitchFamily="18" charset="2"/>
                <a:buChar char="·"/>
                <a:tabLst/>
                <a:defRPr/>
              </a:pPr>
              <a:r>
                <a:rPr kumimoji="0" lang="en-US" sz="700" b="0" i="0" u="none" strike="noStrike" kern="1200" cap="none" spc="0" normalizeH="0" baseline="0" noProof="0" dirty="0">
                  <a:ln>
                    <a:noFill/>
                  </a:ln>
                  <a:solidFill>
                    <a:schemeClr val="bg1"/>
                  </a:solidFill>
                  <a:effectLst/>
                  <a:uLnTx/>
                  <a:uFillTx/>
                  <a:latin typeface="Metropolis" panose="00000500000000000000" pitchFamily="50" charset="0"/>
                  <a:ea typeface="+mn-ea"/>
                  <a:cs typeface="Metropolis" panose="020B0604020202020204" charset="0"/>
                  <a:sym typeface="Arial"/>
                </a:rPr>
                <a:t>Chronic Care Management</a:t>
              </a:r>
            </a:p>
            <a:p>
              <a:pPr marL="112713" marR="0" lvl="0" indent="-112713" algn="l" defTabSz="457200" rtl="0" eaLnBrk="1" fontAlgn="auto" latinLnBrk="0" hangingPunct="1">
                <a:lnSpc>
                  <a:spcPct val="100000"/>
                </a:lnSpc>
                <a:spcBef>
                  <a:spcPts val="0"/>
                </a:spcBef>
                <a:spcAft>
                  <a:spcPts val="0"/>
                </a:spcAft>
                <a:buClr>
                  <a:srgbClr val="009BDE"/>
                </a:buClr>
                <a:buSzPct val="150000"/>
                <a:buFont typeface="Symbol" panose="05050102010706020507" pitchFamily="18" charset="2"/>
                <a:buChar char="·"/>
                <a:tabLst/>
                <a:defRPr/>
              </a:pPr>
              <a:r>
                <a:rPr kumimoji="0" lang="en-US" sz="700" b="0" i="0" u="none" strike="noStrike" kern="1200" cap="none" spc="0" normalizeH="0" baseline="0" noProof="0" dirty="0">
                  <a:ln>
                    <a:noFill/>
                  </a:ln>
                  <a:solidFill>
                    <a:schemeClr val="bg1"/>
                  </a:solidFill>
                  <a:effectLst/>
                  <a:uLnTx/>
                  <a:uFillTx/>
                  <a:latin typeface="Metropolis" panose="00000500000000000000" pitchFamily="50" charset="0"/>
                  <a:ea typeface="+mn-ea"/>
                  <a:cs typeface="Metropolis" panose="020B0604020202020204" charset="0"/>
                  <a:sym typeface="Arial"/>
                </a:rPr>
                <a:t>Remote Patient Monitoring</a:t>
              </a:r>
            </a:p>
            <a:p>
              <a:pPr marL="112713" marR="0" lvl="0" indent="-112713" algn="l" defTabSz="457200" rtl="0" eaLnBrk="1" fontAlgn="auto" latinLnBrk="0" hangingPunct="1">
                <a:lnSpc>
                  <a:spcPct val="100000"/>
                </a:lnSpc>
                <a:spcBef>
                  <a:spcPts val="0"/>
                </a:spcBef>
                <a:spcAft>
                  <a:spcPts val="0"/>
                </a:spcAft>
                <a:buClr>
                  <a:srgbClr val="009BDE"/>
                </a:buClr>
                <a:buSzPct val="150000"/>
                <a:buFont typeface="Symbol" panose="05050102010706020507" pitchFamily="18" charset="2"/>
                <a:buChar char="·"/>
                <a:tabLst/>
                <a:defRPr/>
              </a:pPr>
              <a:r>
                <a:rPr kumimoji="0" lang="en-US" sz="700" b="0" i="0" u="none" strike="noStrike" kern="1200" cap="none" spc="0" normalizeH="0" baseline="0" noProof="0" dirty="0">
                  <a:ln>
                    <a:noFill/>
                  </a:ln>
                  <a:solidFill>
                    <a:schemeClr val="bg1"/>
                  </a:solidFill>
                  <a:effectLst/>
                  <a:uLnTx/>
                  <a:uFillTx/>
                  <a:latin typeface="Metropolis" panose="00000500000000000000" pitchFamily="50" charset="0"/>
                  <a:ea typeface="+mn-ea"/>
                  <a:cs typeface="Metropolis" panose="020B0604020202020204" charset="0"/>
                  <a:sym typeface="Arial"/>
                </a:rPr>
                <a:t>Telemedicine Solutions</a:t>
              </a:r>
            </a:p>
          </p:txBody>
        </p:sp>
      </p:grpSp>
      <p:pic>
        <p:nvPicPr>
          <p:cNvPr id="8" name="Picture 26">
            <a:extLst>
              <a:ext uri="{FF2B5EF4-FFF2-40B4-BE49-F238E27FC236}">
                <a16:creationId xmlns:a16="http://schemas.microsoft.com/office/drawing/2014/main" id="{69EC99A8-767E-20AD-83A5-A4DA7C08F34A}"/>
              </a:ext>
            </a:extLst>
          </p:cNvPr>
          <p:cNvPicPr>
            <a:picLocks noChangeAspect="1"/>
          </p:cNvPicPr>
          <p:nvPr/>
        </p:nvPicPr>
        <p:blipFill>
          <a:blip r:embed="rId12" cstate="print">
            <a:biLevel thresh="25000"/>
            <a:extLst>
              <a:ext uri="{28A0092B-C50C-407E-A947-70E740481C1C}">
                <a14:useLocalDpi xmlns:a14="http://schemas.microsoft.com/office/drawing/2010/main"/>
              </a:ext>
            </a:extLst>
          </a:blip>
          <a:srcRect/>
          <a:stretch>
            <a:fillRect/>
          </a:stretch>
        </p:blipFill>
        <p:spPr>
          <a:xfrm>
            <a:off x="253469" y="4494945"/>
            <a:ext cx="1432561" cy="457200"/>
          </a:xfrm>
          <a:prstGeom prst="rect">
            <a:avLst/>
          </a:prstGeom>
        </p:spPr>
      </p:pic>
      <p:pic>
        <p:nvPicPr>
          <p:cNvPr id="17" name="Picture 26">
            <a:extLst>
              <a:ext uri="{FF2B5EF4-FFF2-40B4-BE49-F238E27FC236}">
                <a16:creationId xmlns:a16="http://schemas.microsoft.com/office/drawing/2014/main" id="{3AF1EBA2-6771-3D60-9192-C8314BC945A4}"/>
              </a:ext>
            </a:extLst>
          </p:cNvPr>
          <p:cNvPicPr>
            <a:picLocks noChangeAspect="1"/>
          </p:cNvPicPr>
          <p:nvPr/>
        </p:nvPicPr>
        <p:blipFill>
          <a:blip r:embed="rId13" cstate="print">
            <a:alphaModFix amt="19999"/>
            <a:biLevel thresh="25000"/>
            <a:extLst>
              <a:ext uri="{28A0092B-C50C-407E-A947-70E740481C1C}">
                <a14:useLocalDpi xmlns:a14="http://schemas.microsoft.com/office/drawing/2010/main"/>
              </a:ext>
            </a:extLst>
          </a:blip>
          <a:srcRect/>
          <a:stretch>
            <a:fillRect/>
          </a:stretch>
        </p:blipFill>
        <p:spPr>
          <a:xfrm rot="694357">
            <a:off x="8055721" y="-242013"/>
            <a:ext cx="1338092" cy="2245167"/>
          </a:xfrm>
          <a:prstGeom prst="rect">
            <a:avLst/>
          </a:prstGeom>
        </p:spPr>
      </p:pic>
      <p:sp>
        <p:nvSpPr>
          <p:cNvPr id="20" name="TextBox 12">
            <a:extLst>
              <a:ext uri="{FF2B5EF4-FFF2-40B4-BE49-F238E27FC236}">
                <a16:creationId xmlns:a16="http://schemas.microsoft.com/office/drawing/2014/main" id="{14A5AF9C-5E5D-111F-6721-D2CD0DEA2998}"/>
              </a:ext>
            </a:extLst>
          </p:cNvPr>
          <p:cNvSpPr txBox="1"/>
          <p:nvPr/>
        </p:nvSpPr>
        <p:spPr>
          <a:xfrm>
            <a:off x="6109073" y="4858703"/>
            <a:ext cx="2213682" cy="142731"/>
          </a:xfrm>
          <a:prstGeom prst="rect">
            <a:avLst/>
          </a:prstGeom>
        </p:spPr>
        <p:txBody>
          <a:bodyPr lIns="0" tIns="0" rIns="0" bIns="0" rtlCol="0" anchor="t">
            <a:spAutoFit/>
          </a:bodyPr>
          <a:lstStyle/>
          <a:p>
            <a:pPr algn="r" defTabSz="457200">
              <a:lnSpc>
                <a:spcPts val="1155"/>
              </a:lnSpc>
              <a:buClrTx/>
              <a:defRPr/>
            </a:pPr>
            <a:r>
              <a:rPr lang="en-US" sz="800" kern="1200" dirty="0">
                <a:solidFill>
                  <a:schemeClr val="accent6"/>
                </a:solidFill>
                <a:latin typeface="Metropolis" panose="00000500000000000000" pitchFamily="50" charset="0"/>
                <a:ea typeface="+mn-ea"/>
                <a:cs typeface="Metropolis" panose="020B0604020202020204" charset="0"/>
              </a:rPr>
              <a:t>© CareCloud, Inc. 2023 </a:t>
            </a:r>
          </a:p>
        </p:txBody>
      </p:sp>
      <p:sp>
        <p:nvSpPr>
          <p:cNvPr id="31" name="Block Arc 30">
            <a:extLst>
              <a:ext uri="{FF2B5EF4-FFF2-40B4-BE49-F238E27FC236}">
                <a16:creationId xmlns:a16="http://schemas.microsoft.com/office/drawing/2014/main" id="{E2A43328-AECF-409E-3E1B-908D0FCDA86A}"/>
              </a:ext>
            </a:extLst>
          </p:cNvPr>
          <p:cNvSpPr/>
          <p:nvPr/>
        </p:nvSpPr>
        <p:spPr>
          <a:xfrm rot="19313204">
            <a:off x="702309" y="653374"/>
            <a:ext cx="1594691" cy="1618018"/>
          </a:xfrm>
          <a:prstGeom prst="blockArc">
            <a:avLst>
              <a:gd name="adj1" fmla="val 895400"/>
              <a:gd name="adj2" fmla="val 21111251"/>
              <a:gd name="adj3" fmla="val 1583"/>
            </a:avLst>
          </a:prstGeom>
          <a:solidFill>
            <a:schemeClr val="bg1">
              <a:alpha val="8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33" name="Group 32">
            <a:extLst>
              <a:ext uri="{FF2B5EF4-FFF2-40B4-BE49-F238E27FC236}">
                <a16:creationId xmlns:a16="http://schemas.microsoft.com/office/drawing/2014/main" id="{D6F396A4-FB78-654C-C041-D5D9EB770D4F}"/>
              </a:ext>
            </a:extLst>
          </p:cNvPr>
          <p:cNvGrpSpPr/>
          <p:nvPr/>
        </p:nvGrpSpPr>
        <p:grpSpPr>
          <a:xfrm>
            <a:off x="630975" y="606227"/>
            <a:ext cx="1737360" cy="1712313"/>
            <a:chOff x="500493" y="590684"/>
            <a:chExt cx="1737360" cy="1712313"/>
          </a:xfrm>
        </p:grpSpPr>
        <p:sp>
          <p:nvSpPr>
            <p:cNvPr id="35" name="Block Arc 34">
              <a:extLst>
                <a:ext uri="{FF2B5EF4-FFF2-40B4-BE49-F238E27FC236}">
                  <a16:creationId xmlns:a16="http://schemas.microsoft.com/office/drawing/2014/main" id="{27332ECB-EAB1-78B7-39D4-F848A4675853}"/>
                </a:ext>
              </a:extLst>
            </p:cNvPr>
            <p:cNvSpPr>
              <a:spLocks noChangeAspect="1"/>
            </p:cNvSpPr>
            <p:nvPr/>
          </p:nvSpPr>
          <p:spPr>
            <a:xfrm rot="17900010">
              <a:off x="513016" y="578161"/>
              <a:ext cx="1712313" cy="1737360"/>
            </a:xfrm>
            <a:prstGeom prst="blockArc">
              <a:avLst>
                <a:gd name="adj1" fmla="val 1857624"/>
                <a:gd name="adj2" fmla="val 21111251"/>
                <a:gd name="adj3" fmla="val 1583"/>
              </a:avLst>
            </a:prstGeom>
            <a:solidFill>
              <a:schemeClr val="tx2">
                <a:alpha val="6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6" name="Picture 35" descr="A group of people posing for a photo&#10;&#10;Description automatically generated">
              <a:extLst>
                <a:ext uri="{FF2B5EF4-FFF2-40B4-BE49-F238E27FC236}">
                  <a16:creationId xmlns:a16="http://schemas.microsoft.com/office/drawing/2014/main" id="{DAA20B79-E614-40EE-2E52-3EEA3B2E0B54}"/>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l="7258" t="-30063" r="5430" b="356"/>
            <a:stretch/>
          </p:blipFill>
          <p:spPr>
            <a:xfrm>
              <a:off x="588496" y="675807"/>
              <a:ext cx="1568390" cy="1553241"/>
            </a:xfrm>
            <a:prstGeom prst="flowChartConnector">
              <a:avLst/>
            </a:prstGeom>
            <a:solidFill>
              <a:schemeClr val="bg1">
                <a:alpha val="49000"/>
              </a:schemeClr>
            </a:solidFill>
            <a:ln w="3175">
              <a:noFill/>
            </a:ln>
            <a:effectLst/>
          </p:spPr>
        </p:pic>
      </p:grpSp>
    </p:spTree>
    <p:extLst>
      <p:ext uri="{BB962C8B-B14F-4D97-AF65-F5344CB8AC3E}">
        <p14:creationId xmlns:p14="http://schemas.microsoft.com/office/powerpoint/2010/main" val="148451243"/>
      </p:ext>
    </p:extLst>
  </p:cSld>
  <p:clrMapOvr>
    <a:masterClrMapping/>
  </p:clrMapOvr>
  <p:transition spd="med">
    <p:pull/>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Rounded Corners 36">
            <a:extLst>
              <a:ext uri="{FF2B5EF4-FFF2-40B4-BE49-F238E27FC236}">
                <a16:creationId xmlns:a16="http://schemas.microsoft.com/office/drawing/2014/main" id="{E79EEB80-DD82-23CF-E7DF-E00FC91C3E14}"/>
              </a:ext>
            </a:extLst>
          </p:cNvPr>
          <p:cNvSpPr/>
          <p:nvPr/>
        </p:nvSpPr>
        <p:spPr>
          <a:xfrm>
            <a:off x="3305434" y="1849084"/>
            <a:ext cx="2453805" cy="2258339"/>
          </a:xfrm>
          <a:prstGeom prst="roundRect">
            <a:avLst>
              <a:gd name="adj" fmla="val 7464"/>
            </a:avLst>
          </a:prstGeom>
          <a:solidFill>
            <a:srgbClr val="EFF8FF"/>
          </a:solidFill>
          <a:ln w="3175">
            <a:solidFill>
              <a:schemeClr val="tx1">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Flowchart: Connector 37">
            <a:extLst>
              <a:ext uri="{FF2B5EF4-FFF2-40B4-BE49-F238E27FC236}">
                <a16:creationId xmlns:a16="http://schemas.microsoft.com/office/drawing/2014/main" id="{6179C8AC-CF7F-1D59-1EF0-C0C83FA0D046}"/>
              </a:ext>
            </a:extLst>
          </p:cNvPr>
          <p:cNvSpPr>
            <a:spLocks noChangeAspect="1"/>
          </p:cNvSpPr>
          <p:nvPr/>
        </p:nvSpPr>
        <p:spPr>
          <a:xfrm>
            <a:off x="4304501" y="1666204"/>
            <a:ext cx="365760" cy="365760"/>
          </a:xfrm>
          <a:prstGeom prst="flowChartConnector">
            <a:avLst/>
          </a:prstGeom>
          <a:solidFill>
            <a:schemeClr val="bg1"/>
          </a:solidFill>
          <a:ln w="508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solidFill>
                  <a:schemeClr val="tx2"/>
                </a:solidFill>
                <a:latin typeface="Metropolis Extra Bold" panose="00000900000000000000" pitchFamily="50" charset="0"/>
              </a:rPr>
              <a:t>2</a:t>
            </a:r>
          </a:p>
        </p:txBody>
      </p:sp>
      <p:grpSp>
        <p:nvGrpSpPr>
          <p:cNvPr id="39" name="Group 38">
            <a:extLst>
              <a:ext uri="{FF2B5EF4-FFF2-40B4-BE49-F238E27FC236}">
                <a16:creationId xmlns:a16="http://schemas.microsoft.com/office/drawing/2014/main" id="{F1FF9B3B-5A7B-BC52-543A-7FDD777A6B5F}"/>
              </a:ext>
            </a:extLst>
          </p:cNvPr>
          <p:cNvGrpSpPr/>
          <p:nvPr/>
        </p:nvGrpSpPr>
        <p:grpSpPr>
          <a:xfrm>
            <a:off x="3417028" y="2793284"/>
            <a:ext cx="2228839" cy="582242"/>
            <a:chOff x="4533234" y="2997719"/>
            <a:chExt cx="2228839" cy="582242"/>
          </a:xfrm>
        </p:grpSpPr>
        <p:grpSp>
          <p:nvGrpSpPr>
            <p:cNvPr id="41" name="Group 40">
              <a:extLst>
                <a:ext uri="{FF2B5EF4-FFF2-40B4-BE49-F238E27FC236}">
                  <a16:creationId xmlns:a16="http://schemas.microsoft.com/office/drawing/2014/main" id="{CD8A14C7-B2DC-235E-D2B3-247A6015D127}"/>
                </a:ext>
              </a:extLst>
            </p:cNvPr>
            <p:cNvGrpSpPr/>
            <p:nvPr/>
          </p:nvGrpSpPr>
          <p:grpSpPr>
            <a:xfrm>
              <a:off x="4533234" y="2997719"/>
              <a:ext cx="935174" cy="582242"/>
              <a:chOff x="4533234" y="2997719"/>
              <a:chExt cx="935174" cy="582242"/>
            </a:xfrm>
          </p:grpSpPr>
          <p:pic>
            <p:nvPicPr>
              <p:cNvPr id="52" name="Picture 51" descr="Icon&#10;&#10;Description automatically generated">
                <a:extLst>
                  <a:ext uri="{FF2B5EF4-FFF2-40B4-BE49-F238E27FC236}">
                    <a16:creationId xmlns:a16="http://schemas.microsoft.com/office/drawing/2014/main" id="{8BF26204-155F-41EA-C057-497BA37F49B0}"/>
                  </a:ext>
                </a:extLst>
              </p:cNvPr>
              <p:cNvPicPr>
                <a:picLocks noChangeAspect="1"/>
              </p:cNvPicPr>
              <p:nvPr/>
            </p:nvPicPr>
            <p:blipFill>
              <a:blip r:embed="rId2"/>
              <a:stretch>
                <a:fillRect/>
              </a:stretch>
            </p:blipFill>
            <p:spPr>
              <a:xfrm>
                <a:off x="4863912" y="2997719"/>
                <a:ext cx="277565" cy="274320"/>
              </a:xfrm>
              <a:prstGeom prst="rect">
                <a:avLst/>
              </a:prstGeom>
            </p:spPr>
          </p:pic>
          <p:sp>
            <p:nvSpPr>
              <p:cNvPr id="53" name="TextBox 52">
                <a:extLst>
                  <a:ext uri="{FF2B5EF4-FFF2-40B4-BE49-F238E27FC236}">
                    <a16:creationId xmlns:a16="http://schemas.microsoft.com/office/drawing/2014/main" id="{F8476781-6756-564F-6F71-2072FCDE95DB}"/>
                  </a:ext>
                </a:extLst>
              </p:cNvPr>
              <p:cNvSpPr txBox="1"/>
              <p:nvPr/>
            </p:nvSpPr>
            <p:spPr>
              <a:xfrm>
                <a:off x="4533234" y="3264490"/>
                <a:ext cx="935174" cy="315471"/>
              </a:xfrm>
              <a:prstGeom prst="rect">
                <a:avLst/>
              </a:prstGeom>
              <a:noFill/>
            </p:spPr>
            <p:txBody>
              <a:bodyPr wrap="square" rtlCol="0">
                <a:spAutoFit/>
              </a:bodyPr>
              <a:lstStyle/>
              <a:p>
                <a:pPr algn="ctr"/>
                <a:r>
                  <a:rPr lang="en-US" sz="800" dirty="0">
                    <a:solidFill>
                      <a:schemeClr val="tx2"/>
                    </a:solidFill>
                    <a:latin typeface="Metropolis Semi Bold" panose="00000700000000000000" pitchFamily="50" charset="0"/>
                  </a:rPr>
                  <a:t>RCM</a:t>
                </a:r>
              </a:p>
              <a:p>
                <a:pPr algn="ctr"/>
                <a:r>
                  <a:rPr lang="en-US" sz="600" dirty="0">
                    <a:solidFill>
                      <a:schemeClr val="tx1"/>
                    </a:solidFill>
                    <a:latin typeface="Metropolis" panose="00000500000000000000" pitchFamily="2" charset="0"/>
                  </a:rPr>
                  <a:t>CareCloud Concierge</a:t>
                </a:r>
              </a:p>
            </p:txBody>
          </p:sp>
        </p:grpSp>
        <p:sp>
          <p:nvSpPr>
            <p:cNvPr id="51" name="TextBox 50">
              <a:extLst>
                <a:ext uri="{FF2B5EF4-FFF2-40B4-BE49-F238E27FC236}">
                  <a16:creationId xmlns:a16="http://schemas.microsoft.com/office/drawing/2014/main" id="{23A64258-2857-9896-4F04-A58BD841710F}"/>
                </a:ext>
              </a:extLst>
            </p:cNvPr>
            <p:cNvSpPr txBox="1"/>
            <p:nvPr/>
          </p:nvSpPr>
          <p:spPr>
            <a:xfrm>
              <a:off x="5844197" y="3179851"/>
              <a:ext cx="917876" cy="400110"/>
            </a:xfrm>
            <a:prstGeom prst="rect">
              <a:avLst/>
            </a:prstGeom>
            <a:noFill/>
          </p:spPr>
          <p:txBody>
            <a:bodyPr wrap="square" rtlCol="0">
              <a:spAutoFit/>
            </a:bodyPr>
            <a:lstStyle/>
            <a:p>
              <a:pPr algn="ctr"/>
              <a:endParaRPr lang="en-US" sz="800" dirty="0">
                <a:solidFill>
                  <a:schemeClr val="tx2"/>
                </a:solidFill>
                <a:latin typeface="Metropolis Semi Bold" panose="00000700000000000000" pitchFamily="50" charset="0"/>
              </a:endParaRPr>
            </a:p>
            <a:p>
              <a:pPr algn="ctr"/>
              <a:r>
                <a:rPr lang="en-US" sz="600" dirty="0">
                  <a:solidFill>
                    <a:schemeClr val="tx1"/>
                  </a:solidFill>
                  <a:latin typeface="Metropolis" panose="00000500000000000000" pitchFamily="2" charset="0"/>
                </a:rPr>
                <a:t>Existing </a:t>
              </a:r>
            </a:p>
            <a:p>
              <a:pPr algn="ctr"/>
              <a:r>
                <a:rPr lang="en-US" sz="600" dirty="0">
                  <a:solidFill>
                    <a:schemeClr val="tx1"/>
                  </a:solidFill>
                  <a:latin typeface="Metropolis" panose="00000500000000000000" pitchFamily="2" charset="0"/>
                </a:rPr>
                <a:t>Platform</a:t>
              </a:r>
            </a:p>
          </p:txBody>
        </p:sp>
        <p:pic>
          <p:nvPicPr>
            <p:cNvPr id="45" name="Graphic 44" descr="Badge Follow outline">
              <a:extLst>
                <a:ext uri="{FF2B5EF4-FFF2-40B4-BE49-F238E27FC236}">
                  <a16:creationId xmlns:a16="http://schemas.microsoft.com/office/drawing/2014/main" id="{06E55650-F0EF-F9D9-78D5-151FB7D0C06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53006" y="3155518"/>
              <a:ext cx="246888" cy="246888"/>
            </a:xfrm>
            <a:prstGeom prst="rect">
              <a:avLst/>
            </a:prstGeom>
          </p:spPr>
        </p:pic>
      </p:grpSp>
      <p:sp>
        <p:nvSpPr>
          <p:cNvPr id="36" name="TextBox 35">
            <a:extLst>
              <a:ext uri="{FF2B5EF4-FFF2-40B4-BE49-F238E27FC236}">
                <a16:creationId xmlns:a16="http://schemas.microsoft.com/office/drawing/2014/main" id="{3583C998-1FC9-8AFC-EFF6-59CB64C9E110}"/>
              </a:ext>
            </a:extLst>
          </p:cNvPr>
          <p:cNvSpPr txBox="1"/>
          <p:nvPr/>
        </p:nvSpPr>
        <p:spPr>
          <a:xfrm>
            <a:off x="3305434" y="2099457"/>
            <a:ext cx="2441943" cy="400110"/>
          </a:xfrm>
          <a:prstGeom prst="rect">
            <a:avLst/>
          </a:prstGeom>
          <a:noFill/>
        </p:spPr>
        <p:txBody>
          <a:bodyPr wrap="square" lIns="0" rIns="0" rtlCol="0">
            <a:spAutoFit/>
          </a:bodyPr>
          <a:lstStyle/>
          <a:p>
            <a:pPr algn="ctr"/>
            <a:r>
              <a:rPr lang="en-US" sz="900" dirty="0">
                <a:solidFill>
                  <a:schemeClr val="tx2"/>
                </a:solidFill>
                <a:latin typeface="Metropolis Extra Bold" panose="00000900000000000000" pitchFamily="50" charset="0"/>
              </a:rPr>
              <a:t>CareCloud RCM</a:t>
            </a:r>
          </a:p>
          <a:p>
            <a:pPr algn="ctr"/>
            <a:endParaRPr lang="en-US" sz="400" dirty="0">
              <a:solidFill>
                <a:schemeClr val="tx1"/>
              </a:solidFill>
              <a:latin typeface="Metropolis" panose="00000500000000000000" pitchFamily="2" charset="0"/>
            </a:endParaRPr>
          </a:p>
          <a:p>
            <a:pPr algn="ctr"/>
            <a:r>
              <a:rPr lang="en-US" sz="700" dirty="0">
                <a:solidFill>
                  <a:schemeClr val="tx1"/>
                </a:solidFill>
                <a:latin typeface="Metropolis Semi Bold" panose="00000700000000000000" pitchFamily="50" charset="0"/>
              </a:rPr>
              <a:t>Platform-agnostic RCM services include:</a:t>
            </a:r>
          </a:p>
        </p:txBody>
      </p:sp>
      <p:pic>
        <p:nvPicPr>
          <p:cNvPr id="5" name="Picture 4" descr="Icon&#10;&#10;Description automatically generated">
            <a:extLst>
              <a:ext uri="{FF2B5EF4-FFF2-40B4-BE49-F238E27FC236}">
                <a16:creationId xmlns:a16="http://schemas.microsoft.com/office/drawing/2014/main" id="{2D724FC8-8DFD-8E26-F091-8D9AC1383092}"/>
              </a:ext>
            </a:extLst>
          </p:cNvPr>
          <p:cNvPicPr>
            <a:picLocks noChangeAspect="1"/>
          </p:cNvPicPr>
          <p:nvPr/>
        </p:nvPicPr>
        <p:blipFill>
          <a:blip r:embed="rId5"/>
          <a:stretch>
            <a:fillRect/>
          </a:stretch>
        </p:blipFill>
        <p:spPr>
          <a:xfrm>
            <a:off x="400008" y="191357"/>
            <a:ext cx="483823" cy="365760"/>
          </a:xfrm>
          <a:prstGeom prst="rect">
            <a:avLst/>
          </a:prstGeom>
        </p:spPr>
      </p:pic>
      <p:sp>
        <p:nvSpPr>
          <p:cNvPr id="4" name="Title 3">
            <a:extLst>
              <a:ext uri="{FF2B5EF4-FFF2-40B4-BE49-F238E27FC236}">
                <a16:creationId xmlns:a16="http://schemas.microsoft.com/office/drawing/2014/main" id="{E53407B9-D40E-E9AE-29B2-D060313E4F10}"/>
              </a:ext>
            </a:extLst>
          </p:cNvPr>
          <p:cNvSpPr>
            <a:spLocks noGrp="1"/>
          </p:cNvSpPr>
          <p:nvPr>
            <p:ph type="title"/>
          </p:nvPr>
        </p:nvSpPr>
        <p:spPr/>
        <p:txBody>
          <a:bodyPr/>
          <a:lstStyle/>
          <a:p>
            <a:r>
              <a:rPr lang="en-US" dirty="0"/>
              <a:t>          Technology-Enabled RCM</a:t>
            </a:r>
          </a:p>
        </p:txBody>
      </p:sp>
      <p:sp>
        <p:nvSpPr>
          <p:cNvPr id="3" name="Slide Number Placeholder 2">
            <a:extLst>
              <a:ext uri="{FF2B5EF4-FFF2-40B4-BE49-F238E27FC236}">
                <a16:creationId xmlns:a16="http://schemas.microsoft.com/office/drawing/2014/main" id="{95AB1AE1-0770-8FAC-3CF1-7F430CE479C0}"/>
              </a:ext>
            </a:extLst>
          </p:cNvPr>
          <p:cNvSpPr>
            <a:spLocks noGrp="1"/>
          </p:cNvSpPr>
          <p:nvPr>
            <p:ph type="sldNum" sz="quarter" idx="10"/>
          </p:nvPr>
        </p:nvSpPr>
        <p:spPr/>
        <p:txBody>
          <a:bodyPr/>
          <a:lstStyle/>
          <a:p>
            <a:fld id="{7AD7BA39-CD1C-4FBC-AA7C-BA7CC4082953}" type="slidenum">
              <a:rPr lang="en-US" smtClean="0"/>
              <a:pPr/>
              <a:t>26</a:t>
            </a:fld>
            <a:endParaRPr lang="en-US" dirty="0"/>
          </a:p>
        </p:txBody>
      </p:sp>
      <p:grpSp>
        <p:nvGrpSpPr>
          <p:cNvPr id="31" name="Group 30">
            <a:extLst>
              <a:ext uri="{FF2B5EF4-FFF2-40B4-BE49-F238E27FC236}">
                <a16:creationId xmlns:a16="http://schemas.microsoft.com/office/drawing/2014/main" id="{EF610501-026D-BC01-41E8-F511000D5561}"/>
              </a:ext>
            </a:extLst>
          </p:cNvPr>
          <p:cNvGrpSpPr/>
          <p:nvPr/>
        </p:nvGrpSpPr>
        <p:grpSpPr>
          <a:xfrm>
            <a:off x="307010" y="1666204"/>
            <a:ext cx="2546803" cy="2441219"/>
            <a:chOff x="307010" y="1363870"/>
            <a:chExt cx="2546803" cy="2441219"/>
          </a:xfrm>
        </p:grpSpPr>
        <p:grpSp>
          <p:nvGrpSpPr>
            <p:cNvPr id="8" name="Group 7">
              <a:extLst>
                <a:ext uri="{FF2B5EF4-FFF2-40B4-BE49-F238E27FC236}">
                  <a16:creationId xmlns:a16="http://schemas.microsoft.com/office/drawing/2014/main" id="{306389D1-909D-FB4F-6187-1ED606C6EFB6}"/>
                </a:ext>
              </a:extLst>
            </p:cNvPr>
            <p:cNvGrpSpPr/>
            <p:nvPr/>
          </p:nvGrpSpPr>
          <p:grpSpPr>
            <a:xfrm>
              <a:off x="307010" y="1363870"/>
              <a:ext cx="2546803" cy="2441219"/>
              <a:chOff x="4010233" y="1264495"/>
              <a:chExt cx="2546803" cy="2441219"/>
            </a:xfrm>
          </p:grpSpPr>
          <p:grpSp>
            <p:nvGrpSpPr>
              <p:cNvPr id="9" name="Group 8">
                <a:extLst>
                  <a:ext uri="{FF2B5EF4-FFF2-40B4-BE49-F238E27FC236}">
                    <a16:creationId xmlns:a16="http://schemas.microsoft.com/office/drawing/2014/main" id="{970569E6-4462-375F-A198-A662F3BC39ED}"/>
                  </a:ext>
                </a:extLst>
              </p:cNvPr>
              <p:cNvGrpSpPr/>
              <p:nvPr/>
            </p:nvGrpSpPr>
            <p:grpSpPr>
              <a:xfrm>
                <a:off x="4010233" y="1264495"/>
                <a:ext cx="2546803" cy="2441219"/>
                <a:chOff x="4010233" y="1264495"/>
                <a:chExt cx="2546803" cy="2441219"/>
              </a:xfrm>
            </p:grpSpPr>
            <p:sp>
              <p:nvSpPr>
                <p:cNvPr id="11" name="Rectangle: Rounded Corners 10">
                  <a:extLst>
                    <a:ext uri="{FF2B5EF4-FFF2-40B4-BE49-F238E27FC236}">
                      <a16:creationId xmlns:a16="http://schemas.microsoft.com/office/drawing/2014/main" id="{6096E5B3-F50A-8970-24CB-1F312634772E}"/>
                    </a:ext>
                  </a:extLst>
                </p:cNvPr>
                <p:cNvSpPr/>
                <p:nvPr/>
              </p:nvSpPr>
              <p:spPr>
                <a:xfrm>
                  <a:off x="4103231" y="1447375"/>
                  <a:ext cx="2453805" cy="2258339"/>
                </a:xfrm>
                <a:prstGeom prst="roundRect">
                  <a:avLst>
                    <a:gd name="adj" fmla="val 7464"/>
                  </a:avLst>
                </a:prstGeom>
                <a:solidFill>
                  <a:srgbClr val="EFF8FF"/>
                </a:solidFill>
                <a:ln w="3175">
                  <a:solidFill>
                    <a:schemeClr val="tx1">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lowchart: Connector 11">
                  <a:extLst>
                    <a:ext uri="{FF2B5EF4-FFF2-40B4-BE49-F238E27FC236}">
                      <a16:creationId xmlns:a16="http://schemas.microsoft.com/office/drawing/2014/main" id="{0AF34B44-11FF-AE65-6341-BBC4F5C4A418}"/>
                    </a:ext>
                  </a:extLst>
                </p:cNvPr>
                <p:cNvSpPr>
                  <a:spLocks noChangeAspect="1"/>
                </p:cNvSpPr>
                <p:nvPr/>
              </p:nvSpPr>
              <p:spPr>
                <a:xfrm>
                  <a:off x="5102298" y="1264495"/>
                  <a:ext cx="365760" cy="365760"/>
                </a:xfrm>
                <a:prstGeom prst="flowChartConnector">
                  <a:avLst/>
                </a:prstGeom>
                <a:solidFill>
                  <a:schemeClr val="bg1"/>
                </a:solidFill>
                <a:ln w="508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solidFill>
                        <a:schemeClr val="tx2"/>
                      </a:solidFill>
                      <a:latin typeface="Metropolis Extra Bold" panose="00000900000000000000" pitchFamily="50" charset="0"/>
                    </a:rPr>
                    <a:t>1</a:t>
                  </a:r>
                </a:p>
              </p:txBody>
            </p:sp>
            <p:grpSp>
              <p:nvGrpSpPr>
                <p:cNvPr id="13" name="Group 12">
                  <a:extLst>
                    <a:ext uri="{FF2B5EF4-FFF2-40B4-BE49-F238E27FC236}">
                      <a16:creationId xmlns:a16="http://schemas.microsoft.com/office/drawing/2014/main" id="{46B3406F-4112-F5D8-26F9-055563ACC588}"/>
                    </a:ext>
                  </a:extLst>
                </p:cNvPr>
                <p:cNvGrpSpPr/>
                <p:nvPr/>
              </p:nvGrpSpPr>
              <p:grpSpPr>
                <a:xfrm>
                  <a:off x="4010233" y="2179870"/>
                  <a:ext cx="2527366" cy="1328633"/>
                  <a:chOff x="4364642" y="3002014"/>
                  <a:chExt cx="2527366" cy="1328633"/>
                </a:xfrm>
              </p:grpSpPr>
              <p:grpSp>
                <p:nvGrpSpPr>
                  <p:cNvPr id="15" name="Group 14">
                    <a:extLst>
                      <a:ext uri="{FF2B5EF4-FFF2-40B4-BE49-F238E27FC236}">
                        <a16:creationId xmlns:a16="http://schemas.microsoft.com/office/drawing/2014/main" id="{F2A1E531-2211-83A2-DE3F-ACA63EC78BF7}"/>
                      </a:ext>
                    </a:extLst>
                  </p:cNvPr>
                  <p:cNvGrpSpPr/>
                  <p:nvPr/>
                </p:nvGrpSpPr>
                <p:grpSpPr>
                  <a:xfrm>
                    <a:off x="4533234" y="3002014"/>
                    <a:ext cx="935174" cy="572738"/>
                    <a:chOff x="4533234" y="3002014"/>
                    <a:chExt cx="935174" cy="572738"/>
                  </a:xfrm>
                </p:grpSpPr>
                <p:pic>
                  <p:nvPicPr>
                    <p:cNvPr id="28" name="Picture 27" descr="Icon&#10;&#10;Description automatically generated">
                      <a:extLst>
                        <a:ext uri="{FF2B5EF4-FFF2-40B4-BE49-F238E27FC236}">
                          <a16:creationId xmlns:a16="http://schemas.microsoft.com/office/drawing/2014/main" id="{EF0D9A43-4374-B6A4-6AAE-AB1F7BB7777F}"/>
                        </a:ext>
                      </a:extLst>
                    </p:cNvPr>
                    <p:cNvPicPr>
                      <a:picLocks noChangeAspect="1"/>
                    </p:cNvPicPr>
                    <p:nvPr/>
                  </p:nvPicPr>
                  <p:blipFill>
                    <a:blip r:embed="rId2"/>
                    <a:stretch>
                      <a:fillRect/>
                    </a:stretch>
                  </p:blipFill>
                  <p:spPr>
                    <a:xfrm>
                      <a:off x="4863512" y="3002014"/>
                      <a:ext cx="277565" cy="274320"/>
                    </a:xfrm>
                    <a:prstGeom prst="rect">
                      <a:avLst/>
                    </a:prstGeom>
                  </p:spPr>
                </p:pic>
                <p:sp>
                  <p:nvSpPr>
                    <p:cNvPr id="29" name="TextBox 28">
                      <a:extLst>
                        <a:ext uri="{FF2B5EF4-FFF2-40B4-BE49-F238E27FC236}">
                          <a16:creationId xmlns:a16="http://schemas.microsoft.com/office/drawing/2014/main" id="{B7E47472-1836-BB38-F8CC-AD4468BD862C}"/>
                        </a:ext>
                      </a:extLst>
                    </p:cNvPr>
                    <p:cNvSpPr txBox="1"/>
                    <p:nvPr/>
                  </p:nvSpPr>
                  <p:spPr>
                    <a:xfrm>
                      <a:off x="4533234" y="3259281"/>
                      <a:ext cx="935174" cy="315471"/>
                    </a:xfrm>
                    <a:prstGeom prst="rect">
                      <a:avLst/>
                    </a:prstGeom>
                    <a:noFill/>
                  </p:spPr>
                  <p:txBody>
                    <a:bodyPr wrap="square" rtlCol="0">
                      <a:spAutoFit/>
                    </a:bodyPr>
                    <a:lstStyle/>
                    <a:p>
                      <a:pPr algn="ctr"/>
                      <a:r>
                        <a:rPr lang="en-US" sz="800" dirty="0">
                          <a:solidFill>
                            <a:schemeClr val="tx2"/>
                          </a:solidFill>
                          <a:latin typeface="Metropolis Semi Bold" panose="00000700000000000000" pitchFamily="50" charset="0"/>
                        </a:rPr>
                        <a:t>RCM</a:t>
                      </a:r>
                    </a:p>
                    <a:p>
                      <a:pPr algn="ctr"/>
                      <a:r>
                        <a:rPr lang="en-US" sz="600" dirty="0">
                          <a:solidFill>
                            <a:schemeClr val="tx1"/>
                          </a:solidFill>
                          <a:latin typeface="Metropolis" panose="00000500000000000000" pitchFamily="2" charset="0"/>
                        </a:rPr>
                        <a:t>CareCloud Concierge</a:t>
                      </a:r>
                    </a:p>
                  </p:txBody>
                </p:sp>
              </p:grpSp>
              <p:grpSp>
                <p:nvGrpSpPr>
                  <p:cNvPr id="16" name="Group 15">
                    <a:extLst>
                      <a:ext uri="{FF2B5EF4-FFF2-40B4-BE49-F238E27FC236}">
                        <a16:creationId xmlns:a16="http://schemas.microsoft.com/office/drawing/2014/main" id="{6C8FD7DD-95DF-8E82-35EC-F7AAD0D7E0E3}"/>
                      </a:ext>
                    </a:extLst>
                  </p:cNvPr>
                  <p:cNvGrpSpPr/>
                  <p:nvPr/>
                </p:nvGrpSpPr>
                <p:grpSpPr>
                  <a:xfrm>
                    <a:off x="5662211" y="3048199"/>
                    <a:ext cx="1229797" cy="524068"/>
                    <a:chOff x="5779074" y="3048199"/>
                    <a:chExt cx="1229797" cy="524068"/>
                  </a:xfrm>
                </p:grpSpPr>
                <p:pic>
                  <p:nvPicPr>
                    <p:cNvPr id="26" name="Picture 25" descr="Icon&#10;&#10;Description automatically generated">
                      <a:extLst>
                        <a:ext uri="{FF2B5EF4-FFF2-40B4-BE49-F238E27FC236}">
                          <a16:creationId xmlns:a16="http://schemas.microsoft.com/office/drawing/2014/main" id="{525A910D-765D-718B-D7F4-A9E58AE9B523}"/>
                        </a:ext>
                      </a:extLst>
                    </p:cNvPr>
                    <p:cNvPicPr>
                      <a:picLocks noChangeAspect="1"/>
                    </p:cNvPicPr>
                    <p:nvPr/>
                  </p:nvPicPr>
                  <p:blipFill>
                    <a:blip r:embed="rId6"/>
                    <a:stretch>
                      <a:fillRect/>
                    </a:stretch>
                  </p:blipFill>
                  <p:spPr>
                    <a:xfrm>
                      <a:off x="6256982" y="3048199"/>
                      <a:ext cx="298802" cy="228600"/>
                    </a:xfrm>
                    <a:prstGeom prst="rect">
                      <a:avLst/>
                    </a:prstGeom>
                    <a:effectLst/>
                  </p:spPr>
                </p:pic>
                <p:sp>
                  <p:nvSpPr>
                    <p:cNvPr id="27" name="TextBox 26">
                      <a:extLst>
                        <a:ext uri="{FF2B5EF4-FFF2-40B4-BE49-F238E27FC236}">
                          <a16:creationId xmlns:a16="http://schemas.microsoft.com/office/drawing/2014/main" id="{A04C6C66-7640-550A-0310-12C4B646B371}"/>
                        </a:ext>
                      </a:extLst>
                    </p:cNvPr>
                    <p:cNvSpPr txBox="1"/>
                    <p:nvPr/>
                  </p:nvSpPr>
                  <p:spPr>
                    <a:xfrm>
                      <a:off x="5779074" y="3264490"/>
                      <a:ext cx="1229797" cy="307777"/>
                    </a:xfrm>
                    <a:prstGeom prst="rect">
                      <a:avLst/>
                    </a:prstGeom>
                    <a:noFill/>
                  </p:spPr>
                  <p:txBody>
                    <a:bodyPr wrap="square" rtlCol="0">
                      <a:spAutoFit/>
                    </a:bodyPr>
                    <a:lstStyle/>
                    <a:p>
                      <a:pPr algn="ctr"/>
                      <a:r>
                        <a:rPr lang="en-US" sz="800" dirty="0">
                          <a:solidFill>
                            <a:schemeClr val="tx2"/>
                          </a:solidFill>
                          <a:latin typeface="Metropolis Semi Bold" panose="00000700000000000000" pitchFamily="50" charset="0"/>
                        </a:rPr>
                        <a:t>EHR</a:t>
                      </a:r>
                    </a:p>
                    <a:p>
                      <a:pPr algn="ctr"/>
                      <a:r>
                        <a:rPr lang="en-US" sz="600" dirty="0">
                          <a:solidFill>
                            <a:schemeClr val="tx1"/>
                          </a:solidFill>
                          <a:latin typeface="Metropolis" panose="00000500000000000000" pitchFamily="2" charset="0"/>
                        </a:rPr>
                        <a:t>CareCloud Charts or talkEHR</a:t>
                      </a:r>
                    </a:p>
                  </p:txBody>
                </p:sp>
              </p:grpSp>
              <p:grpSp>
                <p:nvGrpSpPr>
                  <p:cNvPr id="17" name="Group 16">
                    <a:extLst>
                      <a:ext uri="{FF2B5EF4-FFF2-40B4-BE49-F238E27FC236}">
                        <a16:creationId xmlns:a16="http://schemas.microsoft.com/office/drawing/2014/main" id="{CC3B89AB-FA9E-7143-CEE7-669B4E1C137F}"/>
                      </a:ext>
                    </a:extLst>
                  </p:cNvPr>
                  <p:cNvGrpSpPr/>
                  <p:nvPr/>
                </p:nvGrpSpPr>
                <p:grpSpPr>
                  <a:xfrm>
                    <a:off x="5809523" y="3778383"/>
                    <a:ext cx="935174" cy="551894"/>
                    <a:chOff x="6353708" y="3778383"/>
                    <a:chExt cx="935174" cy="551894"/>
                  </a:xfrm>
                </p:grpSpPr>
                <p:pic>
                  <p:nvPicPr>
                    <p:cNvPr id="24" name="Picture 23" descr="Icon&#10;&#10;Description automatically generated">
                      <a:extLst>
                        <a:ext uri="{FF2B5EF4-FFF2-40B4-BE49-F238E27FC236}">
                          <a16:creationId xmlns:a16="http://schemas.microsoft.com/office/drawing/2014/main" id="{5B6DC2A7-F1CC-E4C8-1C4A-B7616A623495}"/>
                        </a:ext>
                      </a:extLst>
                    </p:cNvPr>
                    <p:cNvPicPr>
                      <a:picLocks noChangeAspect="1"/>
                    </p:cNvPicPr>
                    <p:nvPr/>
                  </p:nvPicPr>
                  <p:blipFill>
                    <a:blip r:embed="rId7"/>
                    <a:stretch>
                      <a:fillRect/>
                    </a:stretch>
                  </p:blipFill>
                  <p:spPr>
                    <a:xfrm>
                      <a:off x="6691900" y="3778383"/>
                      <a:ext cx="258788" cy="274320"/>
                    </a:xfrm>
                    <a:prstGeom prst="rect">
                      <a:avLst/>
                    </a:prstGeom>
                    <a:effectLst/>
                  </p:spPr>
                </p:pic>
                <p:sp>
                  <p:nvSpPr>
                    <p:cNvPr id="25" name="TextBox 24">
                      <a:extLst>
                        <a:ext uri="{FF2B5EF4-FFF2-40B4-BE49-F238E27FC236}">
                          <a16:creationId xmlns:a16="http://schemas.microsoft.com/office/drawing/2014/main" id="{4E3A1DCC-25D3-3D3F-F565-AD93793F2BCB}"/>
                        </a:ext>
                      </a:extLst>
                    </p:cNvPr>
                    <p:cNvSpPr txBox="1"/>
                    <p:nvPr/>
                  </p:nvSpPr>
                  <p:spPr>
                    <a:xfrm>
                      <a:off x="6353708" y="4022500"/>
                      <a:ext cx="935174" cy="307777"/>
                    </a:xfrm>
                    <a:prstGeom prst="rect">
                      <a:avLst/>
                    </a:prstGeom>
                    <a:noFill/>
                  </p:spPr>
                  <p:txBody>
                    <a:bodyPr wrap="square" rtlCol="0">
                      <a:spAutoFit/>
                    </a:bodyPr>
                    <a:lstStyle/>
                    <a:p>
                      <a:pPr algn="ctr"/>
                      <a:r>
                        <a:rPr lang="en-US" sz="800" dirty="0">
                          <a:solidFill>
                            <a:schemeClr val="tx2"/>
                          </a:solidFill>
                          <a:latin typeface="Metropolis Semi Bold" panose="00000700000000000000" pitchFamily="50" charset="0"/>
                        </a:rPr>
                        <a:t>PXM</a:t>
                      </a:r>
                    </a:p>
                    <a:p>
                      <a:pPr algn="ctr"/>
                      <a:r>
                        <a:rPr lang="en-US" sz="600" dirty="0">
                          <a:solidFill>
                            <a:schemeClr val="tx1"/>
                          </a:solidFill>
                          <a:latin typeface="Metropolis" panose="00000500000000000000" pitchFamily="2" charset="0"/>
                        </a:rPr>
                        <a:t>CareCloud Breeze</a:t>
                      </a:r>
                    </a:p>
                  </p:txBody>
                </p:sp>
              </p:grpSp>
              <p:grpSp>
                <p:nvGrpSpPr>
                  <p:cNvPr id="18" name="Group 17">
                    <a:extLst>
                      <a:ext uri="{FF2B5EF4-FFF2-40B4-BE49-F238E27FC236}">
                        <a16:creationId xmlns:a16="http://schemas.microsoft.com/office/drawing/2014/main" id="{BD440547-127B-C592-6CC4-D73034911A95}"/>
                      </a:ext>
                    </a:extLst>
                  </p:cNvPr>
                  <p:cNvGrpSpPr/>
                  <p:nvPr/>
                </p:nvGrpSpPr>
                <p:grpSpPr>
                  <a:xfrm>
                    <a:off x="4364642" y="3766368"/>
                    <a:ext cx="1229797" cy="564279"/>
                    <a:chOff x="4673367" y="3766368"/>
                    <a:chExt cx="1229797" cy="564279"/>
                  </a:xfrm>
                </p:grpSpPr>
                <p:pic>
                  <p:nvPicPr>
                    <p:cNvPr id="22" name="Picture 21" descr="Icon&#10;&#10;Description automatically generated">
                      <a:extLst>
                        <a:ext uri="{FF2B5EF4-FFF2-40B4-BE49-F238E27FC236}">
                          <a16:creationId xmlns:a16="http://schemas.microsoft.com/office/drawing/2014/main" id="{D1BADD80-D1C9-7CFD-5A5F-3B24B18E6DD9}"/>
                        </a:ext>
                      </a:extLst>
                    </p:cNvPr>
                    <p:cNvPicPr>
                      <a:picLocks noChangeAspect="1"/>
                    </p:cNvPicPr>
                    <p:nvPr/>
                  </p:nvPicPr>
                  <p:blipFill>
                    <a:blip r:embed="rId8"/>
                    <a:stretch>
                      <a:fillRect/>
                    </a:stretch>
                  </p:blipFill>
                  <p:spPr>
                    <a:xfrm>
                      <a:off x="5185354" y="3766368"/>
                      <a:ext cx="220526" cy="274320"/>
                    </a:xfrm>
                    <a:prstGeom prst="rect">
                      <a:avLst/>
                    </a:prstGeom>
                    <a:effectLst/>
                  </p:spPr>
                </p:pic>
                <p:sp>
                  <p:nvSpPr>
                    <p:cNvPr id="23" name="TextBox 22">
                      <a:extLst>
                        <a:ext uri="{FF2B5EF4-FFF2-40B4-BE49-F238E27FC236}">
                          <a16:creationId xmlns:a16="http://schemas.microsoft.com/office/drawing/2014/main" id="{66651819-BEC1-F3D9-4A41-76233D8D2F87}"/>
                        </a:ext>
                      </a:extLst>
                    </p:cNvPr>
                    <p:cNvSpPr txBox="1"/>
                    <p:nvPr/>
                  </p:nvSpPr>
                  <p:spPr>
                    <a:xfrm>
                      <a:off x="4673367" y="4022870"/>
                      <a:ext cx="1229797" cy="307777"/>
                    </a:xfrm>
                    <a:prstGeom prst="rect">
                      <a:avLst/>
                    </a:prstGeom>
                    <a:noFill/>
                  </p:spPr>
                  <p:txBody>
                    <a:bodyPr wrap="square" rtlCol="0">
                      <a:spAutoFit/>
                    </a:bodyPr>
                    <a:lstStyle/>
                    <a:p>
                      <a:pPr algn="ctr"/>
                      <a:r>
                        <a:rPr lang="en-US" sz="800" dirty="0">
                          <a:solidFill>
                            <a:schemeClr val="tx2"/>
                          </a:solidFill>
                          <a:latin typeface="Metropolis Semi Bold" panose="00000700000000000000" pitchFamily="50" charset="0"/>
                        </a:rPr>
                        <a:t>PM</a:t>
                      </a:r>
                    </a:p>
                    <a:p>
                      <a:pPr algn="ctr"/>
                      <a:r>
                        <a:rPr lang="en-US" sz="600" dirty="0">
                          <a:solidFill>
                            <a:schemeClr val="tx1"/>
                          </a:solidFill>
                          <a:latin typeface="Metropolis" panose="00000500000000000000" pitchFamily="2" charset="0"/>
                        </a:rPr>
                        <a:t>CareCloud Central </a:t>
                      </a:r>
                    </a:p>
                  </p:txBody>
                </p:sp>
              </p:grpSp>
              <p:pic>
                <p:nvPicPr>
                  <p:cNvPr id="19" name="Graphic 18" descr="Badge Follow outline">
                    <a:extLst>
                      <a:ext uri="{FF2B5EF4-FFF2-40B4-BE49-F238E27FC236}">
                        <a16:creationId xmlns:a16="http://schemas.microsoft.com/office/drawing/2014/main" id="{01955E8E-5256-C1A3-ABC9-FDCC8ADF590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16143" y="3148595"/>
                    <a:ext cx="246888" cy="246888"/>
                  </a:xfrm>
                  <a:prstGeom prst="rect">
                    <a:avLst/>
                  </a:prstGeom>
                </p:spPr>
              </p:pic>
            </p:grpSp>
          </p:grpSp>
          <p:sp>
            <p:nvSpPr>
              <p:cNvPr id="10" name="TextBox 9">
                <a:extLst>
                  <a:ext uri="{FF2B5EF4-FFF2-40B4-BE49-F238E27FC236}">
                    <a16:creationId xmlns:a16="http://schemas.microsoft.com/office/drawing/2014/main" id="{0295E2D5-65B9-52F4-7637-34AA9BE7075A}"/>
                  </a:ext>
                </a:extLst>
              </p:cNvPr>
              <p:cNvSpPr txBox="1"/>
              <p:nvPr/>
            </p:nvSpPr>
            <p:spPr>
              <a:xfrm>
                <a:off x="4103231" y="1697748"/>
                <a:ext cx="2441943" cy="400110"/>
              </a:xfrm>
              <a:prstGeom prst="rect">
                <a:avLst/>
              </a:prstGeom>
              <a:noFill/>
            </p:spPr>
            <p:txBody>
              <a:bodyPr wrap="square" lIns="0" rIns="0" rtlCol="0">
                <a:spAutoFit/>
              </a:bodyPr>
              <a:lstStyle/>
              <a:p>
                <a:pPr algn="ctr"/>
                <a:r>
                  <a:rPr lang="en-US" sz="900" dirty="0">
                    <a:solidFill>
                      <a:schemeClr val="tx2"/>
                    </a:solidFill>
                    <a:latin typeface="Metropolis Extra Bold" panose="00000900000000000000" pitchFamily="50" charset="0"/>
                  </a:rPr>
                  <a:t>CareCloud Concierge RCM</a:t>
                </a:r>
              </a:p>
              <a:p>
                <a:pPr algn="ctr"/>
                <a:endParaRPr lang="en-US" sz="400" dirty="0">
                  <a:solidFill>
                    <a:schemeClr val="tx1"/>
                  </a:solidFill>
                  <a:latin typeface="Metropolis" panose="00000500000000000000" pitchFamily="2" charset="0"/>
                </a:endParaRPr>
              </a:p>
              <a:p>
                <a:pPr algn="ctr"/>
                <a:r>
                  <a:rPr lang="en-US" sz="700" dirty="0">
                    <a:solidFill>
                      <a:schemeClr val="tx1"/>
                    </a:solidFill>
                    <a:latin typeface="Metropolis Semi Bold" panose="00000700000000000000" pitchFamily="50" charset="0"/>
                  </a:rPr>
                  <a:t>Comprehensive bundle includes 4 essential solutions:</a:t>
                </a:r>
              </a:p>
            </p:txBody>
          </p:sp>
        </p:grpSp>
        <p:pic>
          <p:nvPicPr>
            <p:cNvPr id="30" name="Graphic 29" descr="Badge Follow outline">
              <a:extLst>
                <a:ext uri="{FF2B5EF4-FFF2-40B4-BE49-F238E27FC236}">
                  <a16:creationId xmlns:a16="http://schemas.microsoft.com/office/drawing/2014/main" id="{A05649F8-50A9-216F-EA83-36033D956BF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58511" y="3141627"/>
              <a:ext cx="246888" cy="246888"/>
            </a:xfrm>
            <a:prstGeom prst="rect">
              <a:avLst/>
            </a:prstGeom>
          </p:spPr>
        </p:pic>
      </p:grpSp>
      <p:sp>
        <p:nvSpPr>
          <p:cNvPr id="76" name="Title 2">
            <a:extLst>
              <a:ext uri="{FF2B5EF4-FFF2-40B4-BE49-F238E27FC236}">
                <a16:creationId xmlns:a16="http://schemas.microsoft.com/office/drawing/2014/main" id="{81E12637-1E2D-8356-D365-3DF3D817F269}"/>
              </a:ext>
            </a:extLst>
          </p:cNvPr>
          <p:cNvSpPr txBox="1">
            <a:spLocks/>
          </p:cNvSpPr>
          <p:nvPr/>
        </p:nvSpPr>
        <p:spPr>
          <a:xfrm>
            <a:off x="400009" y="713516"/>
            <a:ext cx="7762626" cy="460774"/>
          </a:xfrm>
          <a:prstGeom prst="rect">
            <a:avLst/>
          </a:prstGeom>
          <a:noFill/>
        </p:spPr>
        <p:txBody>
          <a:bodyPr lIns="45720" rIns="45720"/>
          <a:lstStyle>
            <a:lvl1pPr algn="l" defTabSz="685800" rtl="0" eaLnBrk="1" latinLnBrk="0" hangingPunct="1">
              <a:lnSpc>
                <a:spcPct val="90000"/>
              </a:lnSpc>
              <a:spcBef>
                <a:spcPct val="0"/>
              </a:spcBef>
              <a:buNone/>
              <a:defRPr sz="1800" b="0" kern="1200">
                <a:solidFill>
                  <a:srgbClr val="009BDE"/>
                </a:solidFill>
                <a:latin typeface="Metropolis Extra Bold" panose="00000900000000000000" pitchFamily="50" charset="0"/>
                <a:ea typeface="+mj-ea"/>
                <a:cs typeface="Metropolis Extra Bold" panose="00000900000000000000" pitchFamily="50" charset="0"/>
              </a:defRPr>
            </a:lvl1pPr>
          </a:lstStyle>
          <a:p>
            <a:pPr>
              <a:buClrTx/>
              <a:buFontTx/>
            </a:pPr>
            <a:r>
              <a:rPr lang="en-US" sz="1200" dirty="0">
                <a:solidFill>
                  <a:schemeClr val="tx1"/>
                </a:solidFill>
              </a:rPr>
              <a:t>As a leading provider of end-to-end revenue cycle solutions, we excel at delivering comprehensive and customized solutions to improve practice profitability.</a:t>
            </a:r>
          </a:p>
        </p:txBody>
      </p:sp>
      <p:sp>
        <p:nvSpPr>
          <p:cNvPr id="77" name="Title 2">
            <a:extLst>
              <a:ext uri="{FF2B5EF4-FFF2-40B4-BE49-F238E27FC236}">
                <a16:creationId xmlns:a16="http://schemas.microsoft.com/office/drawing/2014/main" id="{BECEA016-21A8-260B-F503-2A0A76D1090F}"/>
              </a:ext>
            </a:extLst>
          </p:cNvPr>
          <p:cNvSpPr txBox="1">
            <a:spLocks/>
          </p:cNvSpPr>
          <p:nvPr/>
        </p:nvSpPr>
        <p:spPr>
          <a:xfrm>
            <a:off x="400008" y="1452328"/>
            <a:ext cx="897591" cy="261639"/>
          </a:xfrm>
          <a:prstGeom prst="rect">
            <a:avLst/>
          </a:prstGeom>
          <a:noFill/>
        </p:spPr>
        <p:txBody>
          <a:bodyPr lIns="45720" rIns="45720"/>
          <a:lstStyle>
            <a:lvl1pPr algn="l" defTabSz="685800" rtl="0" eaLnBrk="1" latinLnBrk="0" hangingPunct="1">
              <a:lnSpc>
                <a:spcPct val="90000"/>
              </a:lnSpc>
              <a:spcBef>
                <a:spcPct val="0"/>
              </a:spcBef>
              <a:buNone/>
              <a:defRPr sz="1800" b="0" kern="1200">
                <a:solidFill>
                  <a:srgbClr val="009BDE"/>
                </a:solidFill>
                <a:latin typeface="Metropolis Extra Bold" panose="00000900000000000000" pitchFamily="50" charset="0"/>
                <a:ea typeface="+mj-ea"/>
                <a:cs typeface="Metropolis Extra Bold" panose="00000900000000000000" pitchFamily="50" charset="0"/>
              </a:defRPr>
            </a:lvl1pPr>
          </a:lstStyle>
          <a:p>
            <a:pPr>
              <a:buClrTx/>
              <a:buFontTx/>
            </a:pPr>
            <a:r>
              <a:rPr lang="en-US" sz="1000" dirty="0">
                <a:solidFill>
                  <a:schemeClr val="tx1"/>
                </a:solidFill>
                <a:latin typeface="Metropolis" panose="00000500000000000000" pitchFamily="2" charset="0"/>
              </a:rPr>
              <a:t>Options:</a:t>
            </a:r>
          </a:p>
        </p:txBody>
      </p:sp>
      <p:pic>
        <p:nvPicPr>
          <p:cNvPr id="78" name="Picture 77" descr="A picture containing graphics, font, logo, symbol&#10;&#10;Description automatically generated">
            <a:extLst>
              <a:ext uri="{FF2B5EF4-FFF2-40B4-BE49-F238E27FC236}">
                <a16:creationId xmlns:a16="http://schemas.microsoft.com/office/drawing/2014/main" id="{D7DA7FF2-D398-08E7-AC2F-0A3371F0F5A2}"/>
              </a:ext>
            </a:extLst>
          </p:cNvPr>
          <p:cNvPicPr>
            <a:picLocks noChangeAspect="1"/>
          </p:cNvPicPr>
          <p:nvPr/>
        </p:nvPicPr>
        <p:blipFill>
          <a:blip r:embed="rId9"/>
          <a:stretch>
            <a:fillRect/>
          </a:stretch>
        </p:blipFill>
        <p:spPr>
          <a:xfrm>
            <a:off x="5063485" y="2813516"/>
            <a:ext cx="246888" cy="246888"/>
          </a:xfrm>
          <a:prstGeom prst="rect">
            <a:avLst/>
          </a:prstGeom>
        </p:spPr>
      </p:pic>
      <p:grpSp>
        <p:nvGrpSpPr>
          <p:cNvPr id="105" name="Group 104">
            <a:extLst>
              <a:ext uri="{FF2B5EF4-FFF2-40B4-BE49-F238E27FC236}">
                <a16:creationId xmlns:a16="http://schemas.microsoft.com/office/drawing/2014/main" id="{EB1A34C8-E764-75E7-50DB-E617123C2866}"/>
              </a:ext>
            </a:extLst>
          </p:cNvPr>
          <p:cNvGrpSpPr/>
          <p:nvPr/>
        </p:nvGrpSpPr>
        <p:grpSpPr>
          <a:xfrm>
            <a:off x="6210860" y="1666204"/>
            <a:ext cx="2496262" cy="2441219"/>
            <a:chOff x="6210860" y="1666204"/>
            <a:chExt cx="2496262" cy="2441219"/>
          </a:xfrm>
        </p:grpSpPr>
        <p:sp>
          <p:nvSpPr>
            <p:cNvPr id="84" name="Rectangle: Rounded Corners 83">
              <a:extLst>
                <a:ext uri="{FF2B5EF4-FFF2-40B4-BE49-F238E27FC236}">
                  <a16:creationId xmlns:a16="http://schemas.microsoft.com/office/drawing/2014/main" id="{33B7B0F3-5AE4-0B99-AFC0-1E603409EC49}"/>
                </a:ext>
              </a:extLst>
            </p:cNvPr>
            <p:cNvSpPr/>
            <p:nvPr/>
          </p:nvSpPr>
          <p:spPr>
            <a:xfrm>
              <a:off x="6210860" y="1849084"/>
              <a:ext cx="2453805" cy="2258339"/>
            </a:xfrm>
            <a:prstGeom prst="roundRect">
              <a:avLst>
                <a:gd name="adj" fmla="val 7464"/>
              </a:avLst>
            </a:prstGeom>
            <a:solidFill>
              <a:srgbClr val="EFF8FF"/>
            </a:solidFill>
            <a:ln w="3175">
              <a:solidFill>
                <a:schemeClr val="tx1">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Flowchart: Connector 84">
              <a:extLst>
                <a:ext uri="{FF2B5EF4-FFF2-40B4-BE49-F238E27FC236}">
                  <a16:creationId xmlns:a16="http://schemas.microsoft.com/office/drawing/2014/main" id="{1A2B0E63-2236-665C-D653-A5C22F0E1F9E}"/>
                </a:ext>
              </a:extLst>
            </p:cNvPr>
            <p:cNvSpPr>
              <a:spLocks noChangeAspect="1"/>
            </p:cNvSpPr>
            <p:nvPr/>
          </p:nvSpPr>
          <p:spPr>
            <a:xfrm>
              <a:off x="7209927" y="1666204"/>
              <a:ext cx="365760" cy="365760"/>
            </a:xfrm>
            <a:prstGeom prst="flowChartConnector">
              <a:avLst/>
            </a:prstGeom>
            <a:solidFill>
              <a:schemeClr val="bg1"/>
            </a:solidFill>
            <a:ln w="508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solidFill>
                    <a:schemeClr val="tx2"/>
                  </a:solidFill>
                  <a:latin typeface="Metropolis Extra Bold" panose="00000900000000000000" pitchFamily="50" charset="0"/>
                </a:rPr>
                <a:t>3</a:t>
              </a:r>
            </a:p>
          </p:txBody>
        </p:sp>
        <p:grpSp>
          <p:nvGrpSpPr>
            <p:cNvPr id="88" name="Group 87">
              <a:extLst>
                <a:ext uri="{FF2B5EF4-FFF2-40B4-BE49-F238E27FC236}">
                  <a16:creationId xmlns:a16="http://schemas.microsoft.com/office/drawing/2014/main" id="{8C15F91F-8B57-7F00-1664-DF28986A054B}"/>
                </a:ext>
              </a:extLst>
            </p:cNvPr>
            <p:cNvGrpSpPr/>
            <p:nvPr/>
          </p:nvGrpSpPr>
          <p:grpSpPr>
            <a:xfrm>
              <a:off x="6315950" y="2581579"/>
              <a:ext cx="935174" cy="572738"/>
              <a:chOff x="4533234" y="3002014"/>
              <a:chExt cx="935174" cy="572738"/>
            </a:xfrm>
          </p:grpSpPr>
          <p:pic>
            <p:nvPicPr>
              <p:cNvPr id="99" name="Picture 98" descr="Icon&#10;&#10;Description automatically generated">
                <a:extLst>
                  <a:ext uri="{FF2B5EF4-FFF2-40B4-BE49-F238E27FC236}">
                    <a16:creationId xmlns:a16="http://schemas.microsoft.com/office/drawing/2014/main" id="{2086DB20-73CF-9F69-EC0C-DAB5F108E9E7}"/>
                  </a:ext>
                </a:extLst>
              </p:cNvPr>
              <p:cNvPicPr>
                <a:picLocks noChangeAspect="1"/>
              </p:cNvPicPr>
              <p:nvPr/>
            </p:nvPicPr>
            <p:blipFill>
              <a:blip r:embed="rId2"/>
              <a:stretch>
                <a:fillRect/>
              </a:stretch>
            </p:blipFill>
            <p:spPr>
              <a:xfrm>
                <a:off x="4863512" y="3002014"/>
                <a:ext cx="277565" cy="274320"/>
              </a:xfrm>
              <a:prstGeom prst="rect">
                <a:avLst/>
              </a:prstGeom>
            </p:spPr>
          </p:pic>
          <p:sp>
            <p:nvSpPr>
              <p:cNvPr id="100" name="TextBox 99">
                <a:extLst>
                  <a:ext uri="{FF2B5EF4-FFF2-40B4-BE49-F238E27FC236}">
                    <a16:creationId xmlns:a16="http://schemas.microsoft.com/office/drawing/2014/main" id="{9077DDEA-8125-2425-FB73-7F7DB06D9FA2}"/>
                  </a:ext>
                </a:extLst>
              </p:cNvPr>
              <p:cNvSpPr txBox="1"/>
              <p:nvPr/>
            </p:nvSpPr>
            <p:spPr>
              <a:xfrm>
                <a:off x="4533234" y="3259281"/>
                <a:ext cx="935174" cy="315471"/>
              </a:xfrm>
              <a:prstGeom prst="rect">
                <a:avLst/>
              </a:prstGeom>
              <a:noFill/>
            </p:spPr>
            <p:txBody>
              <a:bodyPr wrap="square" rtlCol="0">
                <a:spAutoFit/>
              </a:bodyPr>
              <a:lstStyle/>
              <a:p>
                <a:pPr algn="ctr"/>
                <a:r>
                  <a:rPr lang="en-US" sz="800" dirty="0">
                    <a:solidFill>
                      <a:schemeClr val="tx2"/>
                    </a:solidFill>
                    <a:latin typeface="Metropolis Semi Bold" panose="00000700000000000000" pitchFamily="50" charset="0"/>
                  </a:rPr>
                  <a:t>RCM</a:t>
                </a:r>
              </a:p>
              <a:p>
                <a:pPr algn="ctr"/>
                <a:r>
                  <a:rPr lang="en-US" sz="600" dirty="0">
                    <a:solidFill>
                      <a:schemeClr val="tx1"/>
                    </a:solidFill>
                    <a:latin typeface="Metropolis" panose="00000500000000000000" pitchFamily="2" charset="0"/>
                  </a:rPr>
                  <a:t>CareCloud Concierge</a:t>
                </a:r>
              </a:p>
            </p:txBody>
          </p:sp>
        </p:grpSp>
        <p:sp>
          <p:nvSpPr>
            <p:cNvPr id="98" name="TextBox 97">
              <a:extLst>
                <a:ext uri="{FF2B5EF4-FFF2-40B4-BE49-F238E27FC236}">
                  <a16:creationId xmlns:a16="http://schemas.microsoft.com/office/drawing/2014/main" id="{E874625E-14E4-D45C-9200-AFB0B938CEAA}"/>
                </a:ext>
              </a:extLst>
            </p:cNvPr>
            <p:cNvSpPr txBox="1"/>
            <p:nvPr/>
          </p:nvSpPr>
          <p:spPr>
            <a:xfrm>
              <a:off x="7182399" y="2844055"/>
              <a:ext cx="1524723" cy="307777"/>
            </a:xfrm>
            <a:prstGeom prst="rect">
              <a:avLst/>
            </a:prstGeom>
            <a:noFill/>
          </p:spPr>
          <p:txBody>
            <a:bodyPr wrap="square" rtlCol="0">
              <a:spAutoFit/>
            </a:bodyPr>
            <a:lstStyle/>
            <a:p>
              <a:pPr algn="ctr"/>
              <a:r>
                <a:rPr lang="en-US" sz="800" dirty="0">
                  <a:solidFill>
                    <a:schemeClr val="tx2"/>
                  </a:solidFill>
                  <a:latin typeface="Metropolis Semi Bold" panose="00000700000000000000" pitchFamily="50" charset="0"/>
                </a:rPr>
                <a:t>Workforce Augmentation</a:t>
              </a:r>
            </a:p>
            <a:p>
              <a:pPr algn="ctr"/>
              <a:r>
                <a:rPr lang="en-US" sz="600" dirty="0">
                  <a:solidFill>
                    <a:schemeClr val="tx1"/>
                  </a:solidFill>
                  <a:latin typeface="Metropolis" panose="00000500000000000000" pitchFamily="2" charset="0"/>
                </a:rPr>
                <a:t>CareCloud Force</a:t>
              </a:r>
            </a:p>
          </p:txBody>
        </p:sp>
        <p:sp>
          <p:nvSpPr>
            <p:cNvPr id="96" name="TextBox 95">
              <a:extLst>
                <a:ext uri="{FF2B5EF4-FFF2-40B4-BE49-F238E27FC236}">
                  <a16:creationId xmlns:a16="http://schemas.microsoft.com/office/drawing/2014/main" id="{6CACC0CD-18BE-8114-B036-1C92688B2E02}"/>
                </a:ext>
              </a:extLst>
            </p:cNvPr>
            <p:cNvSpPr txBox="1"/>
            <p:nvPr/>
          </p:nvSpPr>
          <p:spPr>
            <a:xfrm>
              <a:off x="7403517" y="3624681"/>
              <a:ext cx="1082486" cy="338554"/>
            </a:xfrm>
            <a:prstGeom prst="rect">
              <a:avLst/>
            </a:prstGeom>
            <a:noFill/>
          </p:spPr>
          <p:txBody>
            <a:bodyPr wrap="square" rtlCol="0">
              <a:spAutoFit/>
            </a:bodyPr>
            <a:lstStyle/>
            <a:p>
              <a:pPr algn="ctr"/>
              <a:r>
                <a:rPr lang="en-US" sz="800" dirty="0">
                  <a:solidFill>
                    <a:schemeClr val="tx2"/>
                  </a:solidFill>
                  <a:latin typeface="Metropolis Semi Bold" panose="00000700000000000000" pitchFamily="50" charset="0"/>
                </a:rPr>
                <a:t>Specialty Specific Solutions</a:t>
              </a:r>
              <a:endParaRPr lang="en-US" sz="600" dirty="0">
                <a:solidFill>
                  <a:schemeClr val="tx1"/>
                </a:solidFill>
                <a:latin typeface="Metropolis" panose="00000500000000000000" pitchFamily="2" charset="0"/>
              </a:endParaRPr>
            </a:p>
          </p:txBody>
        </p:sp>
        <p:sp>
          <p:nvSpPr>
            <p:cNvPr id="94" name="TextBox 93">
              <a:extLst>
                <a:ext uri="{FF2B5EF4-FFF2-40B4-BE49-F238E27FC236}">
                  <a16:creationId xmlns:a16="http://schemas.microsoft.com/office/drawing/2014/main" id="{DE9CAD6B-6A08-3B6C-8E7C-056F9A6FDCE1}"/>
                </a:ext>
              </a:extLst>
            </p:cNvPr>
            <p:cNvSpPr txBox="1"/>
            <p:nvPr/>
          </p:nvSpPr>
          <p:spPr>
            <a:xfrm>
              <a:off x="6320084" y="3617453"/>
              <a:ext cx="935174" cy="430887"/>
            </a:xfrm>
            <a:prstGeom prst="rect">
              <a:avLst/>
            </a:prstGeom>
            <a:noFill/>
          </p:spPr>
          <p:txBody>
            <a:bodyPr wrap="square" rtlCol="0">
              <a:spAutoFit/>
            </a:bodyPr>
            <a:lstStyle/>
            <a:p>
              <a:pPr algn="ctr"/>
              <a:r>
                <a:rPr lang="en-US" sz="800" dirty="0">
                  <a:solidFill>
                    <a:schemeClr val="tx2"/>
                  </a:solidFill>
                  <a:latin typeface="Metropolis Semi Bold" panose="00000700000000000000" pitchFamily="50" charset="0"/>
                </a:rPr>
                <a:t>Hospital RCM Optimization</a:t>
              </a:r>
            </a:p>
            <a:p>
              <a:pPr algn="ctr"/>
              <a:r>
                <a:rPr lang="en-US" sz="600" dirty="0">
                  <a:solidFill>
                    <a:schemeClr val="tx1"/>
                  </a:solidFill>
                  <a:latin typeface="Metropolis" panose="00000500000000000000" pitchFamily="2" charset="0"/>
                </a:rPr>
                <a:t>medSR </a:t>
              </a:r>
            </a:p>
          </p:txBody>
        </p:sp>
        <p:sp>
          <p:nvSpPr>
            <p:cNvPr id="83" name="TextBox 82">
              <a:extLst>
                <a:ext uri="{FF2B5EF4-FFF2-40B4-BE49-F238E27FC236}">
                  <a16:creationId xmlns:a16="http://schemas.microsoft.com/office/drawing/2014/main" id="{0DDF1ACE-C0DB-0E53-E7ED-9773F0C6686A}"/>
                </a:ext>
              </a:extLst>
            </p:cNvPr>
            <p:cNvSpPr txBox="1"/>
            <p:nvPr/>
          </p:nvSpPr>
          <p:spPr>
            <a:xfrm>
              <a:off x="6210860" y="2099457"/>
              <a:ext cx="2441943" cy="400110"/>
            </a:xfrm>
            <a:prstGeom prst="rect">
              <a:avLst/>
            </a:prstGeom>
            <a:noFill/>
          </p:spPr>
          <p:txBody>
            <a:bodyPr wrap="square" lIns="0" rIns="0" rtlCol="0">
              <a:spAutoFit/>
            </a:bodyPr>
            <a:lstStyle/>
            <a:p>
              <a:pPr algn="ctr"/>
              <a:r>
                <a:rPr lang="en-US" sz="900" dirty="0">
                  <a:solidFill>
                    <a:schemeClr val="tx2"/>
                  </a:solidFill>
                  <a:latin typeface="Metropolis Extra Bold" panose="00000900000000000000" pitchFamily="50" charset="0"/>
                </a:rPr>
                <a:t>Custom RCM</a:t>
              </a:r>
            </a:p>
            <a:p>
              <a:pPr algn="ctr"/>
              <a:endParaRPr lang="en-US" sz="400" dirty="0">
                <a:solidFill>
                  <a:schemeClr val="tx1"/>
                </a:solidFill>
                <a:latin typeface="Metropolis" panose="00000500000000000000" pitchFamily="2" charset="0"/>
              </a:endParaRPr>
            </a:p>
            <a:p>
              <a:pPr algn="ctr"/>
              <a:r>
                <a:rPr lang="en-US" sz="700" dirty="0">
                  <a:solidFill>
                    <a:schemeClr val="tx1"/>
                  </a:solidFill>
                  <a:latin typeface="Metropolis Semi Bold" panose="00000700000000000000" pitchFamily="50" charset="0"/>
                </a:rPr>
                <a:t>Customized solutions to fit any need, such as:</a:t>
              </a:r>
            </a:p>
          </p:txBody>
        </p:sp>
        <p:pic>
          <p:nvPicPr>
            <p:cNvPr id="104" name="Graphic 103" descr="First aid kit outline">
              <a:extLst>
                <a:ext uri="{FF2B5EF4-FFF2-40B4-BE49-F238E27FC236}">
                  <a16:creationId xmlns:a16="http://schemas.microsoft.com/office/drawing/2014/main" id="{11802511-16D3-3C21-9DF3-55E3C10093F2}"/>
                </a:ext>
              </a:extLst>
            </p:cNvPr>
            <p:cNvPicPr>
              <a:picLocks noChangeAspect="1"/>
            </p:cNvPicPr>
            <p:nvPr/>
          </p:nvPicPr>
          <p:blipFill rotWithShape="1">
            <a:blip r:embed="rId10">
              <a:extLst>
                <a:ext uri="{96DAC541-7B7A-43D3-8B79-37D633B846F1}">
                  <asvg:svgBlip xmlns:asvg="http://schemas.microsoft.com/office/drawing/2016/SVG/main" r:embed="rId11"/>
                </a:ext>
              </a:extLst>
            </a:blip>
            <a:srcRect t="11326" b="7965"/>
            <a:stretch/>
          </p:blipFill>
          <p:spPr>
            <a:xfrm>
              <a:off x="7739127" y="3349737"/>
              <a:ext cx="396535" cy="320040"/>
            </a:xfrm>
            <a:prstGeom prst="rect">
              <a:avLst/>
            </a:prstGeom>
          </p:spPr>
        </p:pic>
        <p:pic>
          <p:nvPicPr>
            <p:cNvPr id="101" name="Graphic 65" descr="Hospital outline">
              <a:extLst>
                <a:ext uri="{FF2B5EF4-FFF2-40B4-BE49-F238E27FC236}">
                  <a16:creationId xmlns:a16="http://schemas.microsoft.com/office/drawing/2014/main" id="{159E728D-A832-022D-07B3-03113B66BB0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583067" y="3304017"/>
              <a:ext cx="373081" cy="365760"/>
            </a:xfrm>
            <a:prstGeom prst="rect">
              <a:avLst/>
            </a:prstGeom>
          </p:spPr>
        </p:pic>
        <p:pic>
          <p:nvPicPr>
            <p:cNvPr id="102" name="Picture 101" descr="Icon&#10;&#10;Description automatically generated">
              <a:extLst>
                <a:ext uri="{FF2B5EF4-FFF2-40B4-BE49-F238E27FC236}">
                  <a16:creationId xmlns:a16="http://schemas.microsoft.com/office/drawing/2014/main" id="{50204EFA-AF23-0A65-BC2F-06139EE757A0}"/>
                </a:ext>
              </a:extLst>
            </p:cNvPr>
            <p:cNvPicPr>
              <a:picLocks noChangeAspect="1"/>
            </p:cNvPicPr>
            <p:nvPr/>
          </p:nvPicPr>
          <p:blipFill>
            <a:blip r:embed="rId14"/>
            <a:stretch>
              <a:fillRect/>
            </a:stretch>
          </p:blipFill>
          <p:spPr>
            <a:xfrm>
              <a:off x="7795581" y="2577284"/>
              <a:ext cx="277770" cy="292608"/>
            </a:xfrm>
            <a:prstGeom prst="rect">
              <a:avLst/>
            </a:prstGeom>
          </p:spPr>
        </p:pic>
      </p:grpSp>
    </p:spTree>
    <p:extLst>
      <p:ext uri="{BB962C8B-B14F-4D97-AF65-F5344CB8AC3E}">
        <p14:creationId xmlns:p14="http://schemas.microsoft.com/office/powerpoint/2010/main" val="2105381776"/>
      </p:ext>
    </p:extLst>
  </p:cSld>
  <p:clrMapOvr>
    <a:masterClrMapping/>
  </p:clrMapOvr>
  <p:transition spd="med">
    <p:pull/>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2D724FC8-8DFD-8E26-F091-8D9AC1383092}"/>
              </a:ext>
            </a:extLst>
          </p:cNvPr>
          <p:cNvPicPr>
            <a:picLocks noChangeAspect="1"/>
          </p:cNvPicPr>
          <p:nvPr/>
        </p:nvPicPr>
        <p:blipFill>
          <a:blip r:embed="rId2"/>
          <a:stretch>
            <a:fillRect/>
          </a:stretch>
        </p:blipFill>
        <p:spPr>
          <a:xfrm>
            <a:off x="400008" y="191357"/>
            <a:ext cx="483823" cy="365760"/>
          </a:xfrm>
          <a:prstGeom prst="rect">
            <a:avLst/>
          </a:prstGeom>
        </p:spPr>
      </p:pic>
      <p:sp>
        <p:nvSpPr>
          <p:cNvPr id="4" name="Title 3">
            <a:extLst>
              <a:ext uri="{FF2B5EF4-FFF2-40B4-BE49-F238E27FC236}">
                <a16:creationId xmlns:a16="http://schemas.microsoft.com/office/drawing/2014/main" id="{E53407B9-D40E-E9AE-29B2-D060313E4F10}"/>
              </a:ext>
            </a:extLst>
          </p:cNvPr>
          <p:cNvSpPr>
            <a:spLocks noGrp="1"/>
          </p:cNvSpPr>
          <p:nvPr>
            <p:ph type="title"/>
          </p:nvPr>
        </p:nvSpPr>
        <p:spPr/>
        <p:txBody>
          <a:bodyPr/>
          <a:lstStyle/>
          <a:p>
            <a:r>
              <a:rPr lang="en-US" dirty="0"/>
              <a:t>          Technology-Enabled RCM </a:t>
            </a:r>
            <a:r>
              <a:rPr lang="en-US" dirty="0">
                <a:latin typeface="Metropolis" panose="00000500000000000000" pitchFamily="2" charset="0"/>
              </a:rPr>
              <a:t>(cont.)</a:t>
            </a:r>
          </a:p>
        </p:txBody>
      </p:sp>
      <p:sp>
        <p:nvSpPr>
          <p:cNvPr id="3" name="Slide Number Placeholder 2">
            <a:extLst>
              <a:ext uri="{FF2B5EF4-FFF2-40B4-BE49-F238E27FC236}">
                <a16:creationId xmlns:a16="http://schemas.microsoft.com/office/drawing/2014/main" id="{95AB1AE1-0770-8FAC-3CF1-7F430CE479C0}"/>
              </a:ext>
            </a:extLst>
          </p:cNvPr>
          <p:cNvSpPr>
            <a:spLocks noGrp="1"/>
          </p:cNvSpPr>
          <p:nvPr>
            <p:ph type="sldNum" sz="quarter" idx="10"/>
          </p:nvPr>
        </p:nvSpPr>
        <p:spPr/>
        <p:txBody>
          <a:bodyPr/>
          <a:lstStyle/>
          <a:p>
            <a:fld id="{7AD7BA39-CD1C-4FBC-AA7C-BA7CC4082953}" type="slidenum">
              <a:rPr lang="en-US" smtClean="0"/>
              <a:pPr/>
              <a:t>27</a:t>
            </a:fld>
            <a:endParaRPr lang="en-US" dirty="0"/>
          </a:p>
        </p:txBody>
      </p:sp>
      <p:sp>
        <p:nvSpPr>
          <p:cNvPr id="2" name="Text Placeholder 3">
            <a:extLst>
              <a:ext uri="{FF2B5EF4-FFF2-40B4-BE49-F238E27FC236}">
                <a16:creationId xmlns:a16="http://schemas.microsoft.com/office/drawing/2014/main" id="{69D17907-B476-FD06-5F78-5DE4EED404BB}"/>
              </a:ext>
            </a:extLst>
          </p:cNvPr>
          <p:cNvSpPr txBox="1">
            <a:spLocks/>
          </p:cNvSpPr>
          <p:nvPr/>
        </p:nvSpPr>
        <p:spPr>
          <a:xfrm>
            <a:off x="400008" y="913627"/>
            <a:ext cx="2364120" cy="331774"/>
          </a:xfrm>
          <a:prstGeom prst="roundRect">
            <a:avLst/>
          </a:prstGeom>
          <a:solidFill>
            <a:schemeClr val="tx2">
              <a:alpha val="10000"/>
            </a:schemeClr>
          </a:solidFill>
        </p:spPr>
        <p:txBody>
          <a:bodyPr lIns="0" rIns="0" anchor="ctr" anchorCtr="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0"/>
              </a:spcBef>
              <a:buClrTx/>
              <a:buFont typeface="Arial" panose="020B0604020202020204" pitchFamily="34" charset="0"/>
              <a:buNone/>
            </a:pPr>
            <a:r>
              <a:rPr lang="en-US" sz="1200" dirty="0">
                <a:latin typeface="Metropolis Extra Bold" panose="00000900000000000000" pitchFamily="50" charset="0"/>
              </a:rPr>
              <a:t>Revenue Cycle Management</a:t>
            </a:r>
            <a:endParaRPr lang="en-US" sz="1200" dirty="0">
              <a:latin typeface="Metropolis" panose="00000500000000000000" pitchFamily="50" charset="0"/>
            </a:endParaRPr>
          </a:p>
        </p:txBody>
      </p:sp>
      <p:sp>
        <p:nvSpPr>
          <p:cNvPr id="8" name="AutoShape 18">
            <a:extLst>
              <a:ext uri="{FF2B5EF4-FFF2-40B4-BE49-F238E27FC236}">
                <a16:creationId xmlns:a16="http://schemas.microsoft.com/office/drawing/2014/main" id="{8FFC7B27-8749-CDFF-B680-1A301DC12E07}"/>
              </a:ext>
            </a:extLst>
          </p:cNvPr>
          <p:cNvSpPr/>
          <p:nvPr/>
        </p:nvSpPr>
        <p:spPr>
          <a:xfrm flipV="1">
            <a:off x="393860" y="1324446"/>
            <a:ext cx="457200" cy="0"/>
          </a:xfrm>
          <a:prstGeom prst="line">
            <a:avLst/>
          </a:prstGeom>
          <a:ln w="66675" cap="flat">
            <a:solidFill>
              <a:srgbClr val="009BDE"/>
            </a:solidFill>
            <a:prstDash val="solid"/>
            <a:headEnd type="none" w="sm" len="sm"/>
            <a:tailEnd type="none" w="sm" len="sm"/>
          </a:ln>
        </p:spPr>
      </p:sp>
      <p:grpSp>
        <p:nvGrpSpPr>
          <p:cNvPr id="7" name="Group 6">
            <a:extLst>
              <a:ext uri="{FF2B5EF4-FFF2-40B4-BE49-F238E27FC236}">
                <a16:creationId xmlns:a16="http://schemas.microsoft.com/office/drawing/2014/main" id="{1987AF1B-2E35-AF81-E32F-278BC8F8708D}"/>
              </a:ext>
            </a:extLst>
          </p:cNvPr>
          <p:cNvGrpSpPr/>
          <p:nvPr/>
        </p:nvGrpSpPr>
        <p:grpSpPr>
          <a:xfrm>
            <a:off x="6198766" y="3177687"/>
            <a:ext cx="2350008" cy="1361721"/>
            <a:chOff x="6265812" y="2963835"/>
            <a:chExt cx="2350008" cy="1361721"/>
          </a:xfrm>
        </p:grpSpPr>
        <p:pic>
          <p:nvPicPr>
            <p:cNvPr id="12" name="Picture 2">
              <a:extLst>
                <a:ext uri="{FF2B5EF4-FFF2-40B4-BE49-F238E27FC236}">
                  <a16:creationId xmlns:a16="http://schemas.microsoft.com/office/drawing/2014/main" id="{02D5B071-4A15-8049-AEA2-5CE4A98324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0373" y="2963835"/>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1">
              <a:extLst>
                <a:ext uri="{FF2B5EF4-FFF2-40B4-BE49-F238E27FC236}">
                  <a16:creationId xmlns:a16="http://schemas.microsoft.com/office/drawing/2014/main" id="{D8803346-DF93-BEA0-2554-4D2F6EF6FA64}"/>
                </a:ext>
              </a:extLst>
            </p:cNvPr>
            <p:cNvSpPr txBox="1"/>
            <p:nvPr/>
          </p:nvSpPr>
          <p:spPr>
            <a:xfrm>
              <a:off x="6265812" y="3390560"/>
              <a:ext cx="2350008" cy="934996"/>
            </a:xfrm>
            <a:prstGeom prst="rect">
              <a:avLst/>
            </a:prstGeom>
            <a:noFill/>
          </p:spPr>
          <p:txBody>
            <a:bodyPr lIns="0" tIns="0" rIns="0" bIns="0" rtlCol="0" anchor="t" anchorCtr="0"/>
            <a:lstStyle/>
            <a:p>
              <a:pPr algn="ctr">
                <a:spcAft>
                  <a:spcPts val="300"/>
                </a:spcAft>
              </a:pPr>
              <a:r>
                <a:rPr lang="en-US" sz="1200" dirty="0">
                  <a:solidFill>
                    <a:schemeClr val="tx2"/>
                  </a:solidFill>
                  <a:latin typeface="Metropolis Extra Bold" panose="00000900000000000000" pitchFamily="50" charset="0"/>
                  <a:cs typeface="Metropolis" panose="020B0604020202020204" charset="0"/>
                </a:rPr>
                <a:t>Out of Network Billing</a:t>
              </a:r>
            </a:p>
            <a:p>
              <a:pPr marL="55562" algn="ctr">
                <a:buClr>
                  <a:schemeClr val="tx2"/>
                </a:buClr>
              </a:pPr>
              <a:r>
                <a:rPr lang="en-US" sz="800" dirty="0">
                  <a:solidFill>
                    <a:schemeClr val="tx1"/>
                  </a:solidFill>
                  <a:latin typeface="Metropolis" panose="00000500000000000000" pitchFamily="50" charset="0"/>
                  <a:cs typeface="Metropolis" panose="020B0604020202020204" charset="0"/>
                </a:rPr>
                <a:t>We handle everything from sending claims and posting payments to negotiating the payment from the payer and working with the payer to pay the negotiated amount</a:t>
              </a:r>
              <a:r>
                <a:rPr lang="en-US" sz="850" dirty="0">
                  <a:solidFill>
                    <a:schemeClr val="tx1"/>
                  </a:solidFill>
                  <a:latin typeface="Metropolis" panose="00000500000000000000" pitchFamily="50" charset="0"/>
                  <a:cs typeface="Metropolis" panose="020B0604020202020204" charset="0"/>
                </a:rPr>
                <a:t>.</a:t>
              </a:r>
              <a:endParaRPr lang="en-US" sz="1200" dirty="0">
                <a:solidFill>
                  <a:srgbClr val="444445"/>
                </a:solidFill>
                <a:latin typeface="Metropolis" panose="00000500000000000000" pitchFamily="50" charset="0"/>
                <a:cs typeface="Metropolis" panose="020B0604020202020204" charset="0"/>
              </a:endParaRPr>
            </a:p>
          </p:txBody>
        </p:sp>
      </p:grpSp>
      <p:grpSp>
        <p:nvGrpSpPr>
          <p:cNvPr id="50" name="Group 49">
            <a:extLst>
              <a:ext uri="{FF2B5EF4-FFF2-40B4-BE49-F238E27FC236}">
                <a16:creationId xmlns:a16="http://schemas.microsoft.com/office/drawing/2014/main" id="{68873068-37EC-B56D-58BC-11BD03A63C9B}"/>
              </a:ext>
            </a:extLst>
          </p:cNvPr>
          <p:cNvGrpSpPr/>
          <p:nvPr/>
        </p:nvGrpSpPr>
        <p:grpSpPr>
          <a:xfrm>
            <a:off x="3259184" y="3185130"/>
            <a:ext cx="2350008" cy="1354278"/>
            <a:chOff x="3326230" y="2971278"/>
            <a:chExt cx="2350008" cy="1354278"/>
          </a:xfrm>
        </p:grpSpPr>
        <p:sp>
          <p:nvSpPr>
            <p:cNvPr id="51" name="TextBox 11">
              <a:extLst>
                <a:ext uri="{FF2B5EF4-FFF2-40B4-BE49-F238E27FC236}">
                  <a16:creationId xmlns:a16="http://schemas.microsoft.com/office/drawing/2014/main" id="{A0B51147-529F-535D-E528-4CE46784F62A}"/>
                </a:ext>
              </a:extLst>
            </p:cNvPr>
            <p:cNvSpPr txBox="1"/>
            <p:nvPr/>
          </p:nvSpPr>
          <p:spPr>
            <a:xfrm>
              <a:off x="3326230" y="3390560"/>
              <a:ext cx="2350008" cy="934996"/>
            </a:xfrm>
            <a:prstGeom prst="rect">
              <a:avLst/>
            </a:prstGeom>
            <a:noFill/>
          </p:spPr>
          <p:txBody>
            <a:bodyPr lIns="0" tIns="0" rIns="0" bIns="0" rtlCol="0" anchor="t" anchorCtr="0"/>
            <a:lstStyle/>
            <a:p>
              <a:pPr algn="ctr">
                <a:spcAft>
                  <a:spcPts val="300"/>
                </a:spcAft>
              </a:pPr>
              <a:r>
                <a:rPr lang="en-US" sz="1200" dirty="0">
                  <a:solidFill>
                    <a:schemeClr val="tx2"/>
                  </a:solidFill>
                  <a:latin typeface="Metropolis Extra Bold" panose="00000900000000000000" pitchFamily="50" charset="0"/>
                  <a:cs typeface="Metropolis" panose="020B0604020202020204" charset="0"/>
                </a:rPr>
                <a:t>Inbound Patient Call Center</a:t>
              </a:r>
            </a:p>
            <a:p>
              <a:pPr marL="55562" algn="ctr">
                <a:buClr>
                  <a:schemeClr val="tx2"/>
                </a:buClr>
              </a:pPr>
              <a:r>
                <a:rPr lang="en-US" sz="800" dirty="0">
                  <a:solidFill>
                    <a:schemeClr val="tx1"/>
                  </a:solidFill>
                  <a:latin typeface="Metropolis" panose="00000500000000000000" pitchFamily="50" charset="0"/>
                  <a:cs typeface="Metropolis" panose="020B0604020202020204" charset="0"/>
                </a:rPr>
                <a:t>Patients can use our call hotline to talk to our dedicated team about any billing inquiries they may have. We can also collect payment over the phone for additional support.</a:t>
              </a:r>
              <a:endParaRPr lang="en-US" sz="800" dirty="0">
                <a:solidFill>
                  <a:srgbClr val="444445"/>
                </a:solidFill>
                <a:latin typeface="Metropolis" panose="00000500000000000000" pitchFamily="50" charset="0"/>
                <a:cs typeface="Metropolis" panose="020B0604020202020204" charset="0"/>
              </a:endParaRPr>
            </a:p>
          </p:txBody>
        </p:sp>
        <p:pic>
          <p:nvPicPr>
            <p:cNvPr id="52" name="Picture 4">
              <a:extLst>
                <a:ext uri="{FF2B5EF4-FFF2-40B4-BE49-F238E27FC236}">
                  <a16:creationId xmlns:a16="http://schemas.microsoft.com/office/drawing/2014/main" id="{CB462041-9A89-34C2-70FC-5DC9B6EB42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8354" y="2971278"/>
              <a:ext cx="365760" cy="3657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3" name="Group 52">
            <a:extLst>
              <a:ext uri="{FF2B5EF4-FFF2-40B4-BE49-F238E27FC236}">
                <a16:creationId xmlns:a16="http://schemas.microsoft.com/office/drawing/2014/main" id="{E500DF5F-51DB-5120-2507-CE98BCD77EB9}"/>
              </a:ext>
            </a:extLst>
          </p:cNvPr>
          <p:cNvGrpSpPr/>
          <p:nvPr/>
        </p:nvGrpSpPr>
        <p:grpSpPr>
          <a:xfrm>
            <a:off x="322039" y="3183179"/>
            <a:ext cx="2350008" cy="1356229"/>
            <a:chOff x="389085" y="2969327"/>
            <a:chExt cx="2350008" cy="1356229"/>
          </a:xfrm>
        </p:grpSpPr>
        <p:sp>
          <p:nvSpPr>
            <p:cNvPr id="54" name="TextBox 11">
              <a:extLst>
                <a:ext uri="{FF2B5EF4-FFF2-40B4-BE49-F238E27FC236}">
                  <a16:creationId xmlns:a16="http://schemas.microsoft.com/office/drawing/2014/main" id="{18BD8332-E4BC-DF58-65A8-460D0E12E3FB}"/>
                </a:ext>
              </a:extLst>
            </p:cNvPr>
            <p:cNvSpPr txBox="1"/>
            <p:nvPr/>
          </p:nvSpPr>
          <p:spPr>
            <a:xfrm>
              <a:off x="389085" y="3390560"/>
              <a:ext cx="2350008" cy="934996"/>
            </a:xfrm>
            <a:prstGeom prst="rect">
              <a:avLst/>
            </a:prstGeom>
            <a:noFill/>
          </p:spPr>
          <p:txBody>
            <a:bodyPr lIns="0" tIns="0" rIns="0" bIns="0" rtlCol="0" anchor="t" anchorCtr="0"/>
            <a:lstStyle/>
            <a:p>
              <a:pPr algn="ctr">
                <a:spcAft>
                  <a:spcPts val="300"/>
                </a:spcAft>
              </a:pPr>
              <a:r>
                <a:rPr lang="en-US" sz="1200" dirty="0">
                  <a:solidFill>
                    <a:schemeClr val="tx2"/>
                  </a:solidFill>
                  <a:latin typeface="Metropolis Extra Bold" panose="00000900000000000000" pitchFamily="50" charset="0"/>
                  <a:cs typeface="Metropolis" panose="020B0604020202020204" charset="0"/>
                </a:rPr>
                <a:t>Prior Authorization</a:t>
              </a:r>
            </a:p>
            <a:p>
              <a:pPr marL="55562" algn="ctr">
                <a:buClr>
                  <a:schemeClr val="tx2"/>
                </a:buClr>
              </a:pPr>
              <a:r>
                <a:rPr lang="en-US" sz="800" dirty="0">
                  <a:solidFill>
                    <a:schemeClr val="tx1"/>
                  </a:solidFill>
                  <a:latin typeface="Metropolis" panose="00000500000000000000" pitchFamily="50" charset="0"/>
                  <a:cs typeface="Metropolis" panose="020B0604020202020204" charset="0"/>
                </a:rPr>
                <a:t>We provide full phone, fax, and email support to obtain the prior approval necessary to acquire reimbursement for most non-emergency medical procedures.</a:t>
              </a:r>
              <a:endParaRPr lang="en-US" sz="800" dirty="0">
                <a:solidFill>
                  <a:srgbClr val="444445"/>
                </a:solidFill>
                <a:latin typeface="Metropolis" panose="00000500000000000000" pitchFamily="50" charset="0"/>
                <a:cs typeface="Metropolis" panose="020B0604020202020204" charset="0"/>
              </a:endParaRPr>
            </a:p>
          </p:txBody>
        </p:sp>
        <p:pic>
          <p:nvPicPr>
            <p:cNvPr id="55" name="Picture 6">
              <a:extLst>
                <a:ext uri="{FF2B5EF4-FFF2-40B4-BE49-F238E27FC236}">
                  <a16:creationId xmlns:a16="http://schemas.microsoft.com/office/drawing/2014/main" id="{F8A4F12B-B9F0-2CB5-AC64-CE84A0076B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83867" y="2969327"/>
              <a:ext cx="365760" cy="3657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6" name="Group 55">
            <a:extLst>
              <a:ext uri="{FF2B5EF4-FFF2-40B4-BE49-F238E27FC236}">
                <a16:creationId xmlns:a16="http://schemas.microsoft.com/office/drawing/2014/main" id="{F9BDDD93-D401-99E8-069F-DBC7A908D166}"/>
              </a:ext>
            </a:extLst>
          </p:cNvPr>
          <p:cNvGrpSpPr/>
          <p:nvPr/>
        </p:nvGrpSpPr>
        <p:grpSpPr>
          <a:xfrm>
            <a:off x="6073731" y="1745679"/>
            <a:ext cx="2600079" cy="1358272"/>
            <a:chOff x="6140777" y="1154349"/>
            <a:chExt cx="2600079" cy="1358272"/>
          </a:xfrm>
        </p:grpSpPr>
        <p:sp>
          <p:nvSpPr>
            <p:cNvPr id="57" name="TextBox 56">
              <a:extLst>
                <a:ext uri="{FF2B5EF4-FFF2-40B4-BE49-F238E27FC236}">
                  <a16:creationId xmlns:a16="http://schemas.microsoft.com/office/drawing/2014/main" id="{79E73220-1455-3A90-FA2B-604A5863BEAB}"/>
                </a:ext>
              </a:extLst>
            </p:cNvPr>
            <p:cNvSpPr txBox="1"/>
            <p:nvPr/>
          </p:nvSpPr>
          <p:spPr>
            <a:xfrm>
              <a:off x="6140777" y="1577625"/>
              <a:ext cx="2600079" cy="934996"/>
            </a:xfrm>
            <a:prstGeom prst="rect">
              <a:avLst/>
            </a:prstGeom>
            <a:noFill/>
          </p:spPr>
          <p:txBody>
            <a:bodyPr lIns="0" tIns="0" rIns="0" bIns="0" rtlCol="0" anchor="t" anchorCtr="0"/>
            <a:lstStyle/>
            <a:p>
              <a:pPr algn="ctr">
                <a:spcAft>
                  <a:spcPts val="300"/>
                </a:spcAft>
              </a:pPr>
              <a:r>
                <a:rPr lang="en-US" sz="1200" dirty="0">
                  <a:solidFill>
                    <a:schemeClr val="tx2"/>
                  </a:solidFill>
                  <a:latin typeface="Metropolis Extra Bold" panose="00000900000000000000" pitchFamily="50" charset="0"/>
                  <a:cs typeface="Metropolis" panose="020B0604020202020204" charset="0"/>
                </a:rPr>
                <a:t>Benefits Verification</a:t>
              </a:r>
            </a:p>
            <a:p>
              <a:pPr marL="55562" algn="ctr">
                <a:buClr>
                  <a:schemeClr val="tx2"/>
                </a:buClr>
              </a:pPr>
              <a:r>
                <a:rPr lang="en-US" sz="800" dirty="0">
                  <a:solidFill>
                    <a:schemeClr val="tx1"/>
                  </a:solidFill>
                  <a:latin typeface="Metropolis" panose="00000500000000000000" pitchFamily="50" charset="0"/>
                  <a:cs typeface="Metropolis" panose="020B0604020202020204" charset="0"/>
                </a:rPr>
                <a:t>We provide full phone, fax, and email support to outline patient benefits and coverage for specific medical procedures, before the point of service.</a:t>
              </a:r>
              <a:endParaRPr lang="en-US" sz="800" dirty="0">
                <a:solidFill>
                  <a:srgbClr val="444445"/>
                </a:solidFill>
                <a:latin typeface="Metropolis" panose="00000500000000000000" pitchFamily="50" charset="0"/>
                <a:cs typeface="Metropolis" panose="020B0604020202020204" charset="0"/>
              </a:endParaRPr>
            </a:p>
          </p:txBody>
        </p:sp>
        <p:pic>
          <p:nvPicPr>
            <p:cNvPr id="58" name="Picture 8">
              <a:extLst>
                <a:ext uri="{FF2B5EF4-FFF2-40B4-BE49-F238E27FC236}">
                  <a16:creationId xmlns:a16="http://schemas.microsoft.com/office/drawing/2014/main" id="{739AA75B-8B58-ECD2-25BC-66A1F14855E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57936" y="1154349"/>
              <a:ext cx="365760" cy="3657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9" name="Group 58">
            <a:extLst>
              <a:ext uri="{FF2B5EF4-FFF2-40B4-BE49-F238E27FC236}">
                <a16:creationId xmlns:a16="http://schemas.microsoft.com/office/drawing/2014/main" id="{ADECC265-162D-C42E-18F7-CEFAD2F3318C}"/>
              </a:ext>
            </a:extLst>
          </p:cNvPr>
          <p:cNvGrpSpPr/>
          <p:nvPr/>
        </p:nvGrpSpPr>
        <p:grpSpPr>
          <a:xfrm>
            <a:off x="3259184" y="1745679"/>
            <a:ext cx="2350008" cy="1358272"/>
            <a:chOff x="3326230" y="1154349"/>
            <a:chExt cx="2350008" cy="1358272"/>
          </a:xfrm>
        </p:grpSpPr>
        <p:sp>
          <p:nvSpPr>
            <p:cNvPr id="60" name="TextBox 11">
              <a:extLst>
                <a:ext uri="{FF2B5EF4-FFF2-40B4-BE49-F238E27FC236}">
                  <a16:creationId xmlns:a16="http://schemas.microsoft.com/office/drawing/2014/main" id="{834E6A79-2160-3FC1-59C6-77B5AFDC0866}"/>
                </a:ext>
              </a:extLst>
            </p:cNvPr>
            <p:cNvSpPr txBox="1"/>
            <p:nvPr/>
          </p:nvSpPr>
          <p:spPr>
            <a:xfrm>
              <a:off x="3326230" y="1577625"/>
              <a:ext cx="2350008" cy="934996"/>
            </a:xfrm>
            <a:prstGeom prst="rect">
              <a:avLst/>
            </a:prstGeom>
            <a:noFill/>
          </p:spPr>
          <p:txBody>
            <a:bodyPr lIns="0" tIns="0" rIns="0" bIns="0" rtlCol="0" anchor="t" anchorCtr="0"/>
            <a:lstStyle/>
            <a:p>
              <a:pPr algn="ctr">
                <a:spcAft>
                  <a:spcPts val="300"/>
                </a:spcAft>
              </a:pPr>
              <a:r>
                <a:rPr lang="en-US" sz="1200" dirty="0">
                  <a:solidFill>
                    <a:schemeClr val="tx2"/>
                  </a:solidFill>
                  <a:latin typeface="Metropolis Extra Bold" panose="00000900000000000000" pitchFamily="50" charset="0"/>
                  <a:cs typeface="Metropolis" panose="020B0604020202020204" charset="0"/>
                </a:rPr>
                <a:t>Contract/Payer Negotiations</a:t>
              </a:r>
            </a:p>
            <a:p>
              <a:pPr marL="55562" algn="ctr">
                <a:buClr>
                  <a:schemeClr val="tx2"/>
                </a:buClr>
              </a:pPr>
              <a:r>
                <a:rPr lang="en-US" sz="800" dirty="0">
                  <a:solidFill>
                    <a:schemeClr val="tx1"/>
                  </a:solidFill>
                  <a:latin typeface="Metropolis" panose="00000500000000000000" pitchFamily="50" charset="0"/>
                  <a:cs typeface="Metropolis" panose="020B0604020202020204" charset="0"/>
                </a:rPr>
                <a:t>We’ll review existing payer/plan contracts, make appropriate recommendations for fee schedule/reimbursement terms, and track progress through the negotiation process.</a:t>
              </a:r>
              <a:endParaRPr lang="en-US" sz="800" dirty="0">
                <a:solidFill>
                  <a:srgbClr val="444445"/>
                </a:solidFill>
                <a:latin typeface="Metropolis" panose="00000500000000000000" pitchFamily="50" charset="0"/>
                <a:cs typeface="Metropolis" panose="020B0604020202020204" charset="0"/>
              </a:endParaRPr>
            </a:p>
          </p:txBody>
        </p:sp>
        <p:pic>
          <p:nvPicPr>
            <p:cNvPr id="61" name="Picture 10">
              <a:extLst>
                <a:ext uri="{FF2B5EF4-FFF2-40B4-BE49-F238E27FC236}">
                  <a16:creationId xmlns:a16="http://schemas.microsoft.com/office/drawing/2014/main" id="{E97DC933-49B2-81DF-EEB8-1FF9C2D6155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18354" y="1154349"/>
              <a:ext cx="365760" cy="365760"/>
            </a:xfrm>
            <a:prstGeom prst="rect">
              <a:avLst/>
            </a:prstGeom>
            <a:solidFill>
              <a:srgbClr val="FFFFFF"/>
            </a:solidFill>
          </p:spPr>
        </p:pic>
      </p:grpSp>
      <p:grpSp>
        <p:nvGrpSpPr>
          <p:cNvPr id="62" name="Group 61">
            <a:extLst>
              <a:ext uri="{FF2B5EF4-FFF2-40B4-BE49-F238E27FC236}">
                <a16:creationId xmlns:a16="http://schemas.microsoft.com/office/drawing/2014/main" id="{3560D710-030E-FBE9-CA21-EFBF408B626B}"/>
              </a:ext>
            </a:extLst>
          </p:cNvPr>
          <p:cNvGrpSpPr/>
          <p:nvPr/>
        </p:nvGrpSpPr>
        <p:grpSpPr>
          <a:xfrm>
            <a:off x="322039" y="1745679"/>
            <a:ext cx="2345134" cy="1358455"/>
            <a:chOff x="389085" y="1154349"/>
            <a:chExt cx="2345134" cy="1358455"/>
          </a:xfrm>
        </p:grpSpPr>
        <p:sp>
          <p:nvSpPr>
            <p:cNvPr id="63" name="TextBox 11">
              <a:extLst>
                <a:ext uri="{FF2B5EF4-FFF2-40B4-BE49-F238E27FC236}">
                  <a16:creationId xmlns:a16="http://schemas.microsoft.com/office/drawing/2014/main" id="{544BA2FF-4E07-4602-2849-1B54F3A951F4}"/>
                </a:ext>
              </a:extLst>
            </p:cNvPr>
            <p:cNvSpPr txBox="1"/>
            <p:nvPr/>
          </p:nvSpPr>
          <p:spPr>
            <a:xfrm>
              <a:off x="389085" y="1577808"/>
              <a:ext cx="2345134" cy="934996"/>
            </a:xfrm>
            <a:prstGeom prst="rect">
              <a:avLst/>
            </a:prstGeom>
            <a:noFill/>
          </p:spPr>
          <p:txBody>
            <a:bodyPr lIns="0" tIns="0" rIns="0" bIns="0" rtlCol="0" anchor="t" anchorCtr="0"/>
            <a:lstStyle/>
            <a:p>
              <a:pPr algn="ctr">
                <a:spcAft>
                  <a:spcPts val="300"/>
                </a:spcAft>
              </a:pPr>
              <a:r>
                <a:rPr lang="en-US" sz="1200" dirty="0">
                  <a:solidFill>
                    <a:schemeClr val="tx2"/>
                  </a:solidFill>
                  <a:latin typeface="Metropolis Extra Bold" panose="00000900000000000000" pitchFamily="50" charset="0"/>
                  <a:cs typeface="Metropolis" panose="020B0604020202020204" charset="0"/>
                </a:rPr>
                <a:t>Credentialing</a:t>
              </a:r>
            </a:p>
            <a:p>
              <a:pPr marL="55562" algn="ctr">
                <a:buClr>
                  <a:schemeClr val="tx2"/>
                </a:buClr>
              </a:pPr>
              <a:r>
                <a:rPr lang="en-US" sz="800" dirty="0">
                  <a:solidFill>
                    <a:schemeClr val="tx1"/>
                  </a:solidFill>
                  <a:latin typeface="Metropolis" panose="00000500000000000000" pitchFamily="50" charset="0"/>
                  <a:cs typeface="Metropolis" panose="020B0604020202020204" charset="0"/>
                </a:rPr>
                <a:t>We assist in credentialing healthcare providers with Government/Commercial Payers/Managed Care Plans and obtain CAQH quarterly re-attestations.</a:t>
              </a:r>
              <a:endParaRPr lang="en-US" sz="800" dirty="0">
                <a:solidFill>
                  <a:srgbClr val="444445"/>
                </a:solidFill>
                <a:latin typeface="Metropolis" panose="00000500000000000000" pitchFamily="50" charset="0"/>
                <a:cs typeface="Metropolis" panose="020B0604020202020204" charset="0"/>
              </a:endParaRPr>
            </a:p>
          </p:txBody>
        </p:sp>
        <p:pic>
          <p:nvPicPr>
            <p:cNvPr id="6144" name="Picture 12">
              <a:extLst>
                <a:ext uri="{FF2B5EF4-FFF2-40B4-BE49-F238E27FC236}">
                  <a16:creationId xmlns:a16="http://schemas.microsoft.com/office/drawing/2014/main" id="{0FF9E4FD-A5B6-2728-77C5-459ED85666A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76324" y="1154349"/>
              <a:ext cx="365760" cy="36576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97473270"/>
      </p:ext>
    </p:extLst>
  </p:cSld>
  <p:clrMapOvr>
    <a:masterClrMapping/>
  </p:clrMapOvr>
  <p:transition spd="med">
    <p:pull/>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6B22F58-2EAB-A57E-D58A-42A3D8C2F670}"/>
              </a:ext>
            </a:extLst>
          </p:cNvPr>
          <p:cNvSpPr/>
          <p:nvPr/>
        </p:nvSpPr>
        <p:spPr>
          <a:xfrm>
            <a:off x="390947" y="829123"/>
            <a:ext cx="1901382" cy="523220"/>
          </a:xfrm>
          <a:prstGeom prst="rect">
            <a:avLst/>
          </a:prstGeom>
        </p:spPr>
        <p:txBody>
          <a:bodyPr wrap="square" lIns="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i="0" u="none" strike="noStrike" kern="0" cap="none" spc="0" normalizeH="0" baseline="0" noProof="0" dirty="0">
                <a:ln>
                  <a:noFill/>
                </a:ln>
                <a:solidFill>
                  <a:srgbClr val="444445"/>
                </a:solidFill>
                <a:effectLst/>
                <a:uLnTx/>
                <a:uFillTx/>
                <a:latin typeface="Metropolis Extra Bold" panose="00000900000000000000" pitchFamily="50" charset="0"/>
                <a:cs typeface="Metropolis" panose="020B0604020202020204" charset="0"/>
                <a:sym typeface="Arial"/>
              </a:rPr>
              <a:t>Microbots</a:t>
            </a:r>
          </a:p>
        </p:txBody>
      </p:sp>
      <p:pic>
        <p:nvPicPr>
          <p:cNvPr id="5" name="Picture 4" descr="Icon&#10;&#10;Description automatically generated">
            <a:extLst>
              <a:ext uri="{FF2B5EF4-FFF2-40B4-BE49-F238E27FC236}">
                <a16:creationId xmlns:a16="http://schemas.microsoft.com/office/drawing/2014/main" id="{2D724FC8-8DFD-8E26-F091-8D9AC1383092}"/>
              </a:ext>
            </a:extLst>
          </p:cNvPr>
          <p:cNvPicPr>
            <a:picLocks noChangeAspect="1"/>
          </p:cNvPicPr>
          <p:nvPr/>
        </p:nvPicPr>
        <p:blipFill>
          <a:blip r:embed="rId2"/>
          <a:stretch>
            <a:fillRect/>
          </a:stretch>
        </p:blipFill>
        <p:spPr>
          <a:xfrm>
            <a:off x="400008" y="191357"/>
            <a:ext cx="483823" cy="365760"/>
          </a:xfrm>
          <a:prstGeom prst="rect">
            <a:avLst/>
          </a:prstGeom>
        </p:spPr>
      </p:pic>
      <p:sp>
        <p:nvSpPr>
          <p:cNvPr id="4" name="Title 3">
            <a:extLst>
              <a:ext uri="{FF2B5EF4-FFF2-40B4-BE49-F238E27FC236}">
                <a16:creationId xmlns:a16="http://schemas.microsoft.com/office/drawing/2014/main" id="{E53407B9-D40E-E9AE-29B2-D060313E4F10}"/>
              </a:ext>
            </a:extLst>
          </p:cNvPr>
          <p:cNvSpPr>
            <a:spLocks noGrp="1"/>
          </p:cNvSpPr>
          <p:nvPr>
            <p:ph type="title"/>
          </p:nvPr>
        </p:nvSpPr>
        <p:spPr/>
        <p:txBody>
          <a:bodyPr/>
          <a:lstStyle/>
          <a:p>
            <a:r>
              <a:rPr lang="en-US" dirty="0"/>
              <a:t>          Technology-Enabled RCM </a:t>
            </a:r>
            <a:r>
              <a:rPr lang="en-US" dirty="0">
                <a:latin typeface="Metropolis" panose="00000500000000000000" pitchFamily="2" charset="0"/>
              </a:rPr>
              <a:t>(cont.)</a:t>
            </a:r>
          </a:p>
        </p:txBody>
      </p:sp>
      <p:sp>
        <p:nvSpPr>
          <p:cNvPr id="3" name="Slide Number Placeholder 2">
            <a:extLst>
              <a:ext uri="{FF2B5EF4-FFF2-40B4-BE49-F238E27FC236}">
                <a16:creationId xmlns:a16="http://schemas.microsoft.com/office/drawing/2014/main" id="{95AB1AE1-0770-8FAC-3CF1-7F430CE479C0}"/>
              </a:ext>
            </a:extLst>
          </p:cNvPr>
          <p:cNvSpPr>
            <a:spLocks noGrp="1"/>
          </p:cNvSpPr>
          <p:nvPr>
            <p:ph type="sldNum" sz="quarter" idx="10"/>
          </p:nvPr>
        </p:nvSpPr>
        <p:spPr/>
        <p:txBody>
          <a:bodyPr/>
          <a:lstStyle/>
          <a:p>
            <a:fld id="{7AD7BA39-CD1C-4FBC-AA7C-BA7CC4082953}" type="slidenum">
              <a:rPr lang="en-US" smtClean="0"/>
              <a:pPr/>
              <a:t>28</a:t>
            </a:fld>
            <a:endParaRPr lang="en-US" dirty="0"/>
          </a:p>
        </p:txBody>
      </p:sp>
      <p:sp>
        <p:nvSpPr>
          <p:cNvPr id="2" name="Text Placeholder 3">
            <a:extLst>
              <a:ext uri="{FF2B5EF4-FFF2-40B4-BE49-F238E27FC236}">
                <a16:creationId xmlns:a16="http://schemas.microsoft.com/office/drawing/2014/main" id="{69D17907-B476-FD06-5F78-5DE4EED404BB}"/>
              </a:ext>
            </a:extLst>
          </p:cNvPr>
          <p:cNvSpPr txBox="1">
            <a:spLocks/>
          </p:cNvSpPr>
          <p:nvPr/>
        </p:nvSpPr>
        <p:spPr>
          <a:xfrm>
            <a:off x="390947" y="1416648"/>
            <a:ext cx="2364120" cy="331774"/>
          </a:xfrm>
          <a:prstGeom prst="roundRect">
            <a:avLst/>
          </a:prstGeom>
          <a:solidFill>
            <a:schemeClr val="tx2">
              <a:alpha val="10000"/>
            </a:schemeClr>
          </a:solidFill>
        </p:spPr>
        <p:txBody>
          <a:bodyPr lIns="0" rIns="0" anchor="ctr" anchorCtr="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0"/>
              </a:spcBef>
              <a:buClrTx/>
              <a:buFont typeface="Arial" panose="020B0604020202020204" pitchFamily="34" charset="0"/>
              <a:buNone/>
            </a:pPr>
            <a:r>
              <a:rPr lang="en-US" sz="1200" b="1" dirty="0">
                <a:latin typeface="Metropolis Extra Bold" panose="00000900000000000000" pitchFamily="50" charset="0"/>
              </a:rPr>
              <a:t>Robotic Process Automation</a:t>
            </a:r>
            <a:endParaRPr lang="en-US" sz="1200" dirty="0">
              <a:latin typeface="Metropolis" panose="00000500000000000000" pitchFamily="50" charset="0"/>
            </a:endParaRPr>
          </a:p>
        </p:txBody>
      </p:sp>
      <p:grpSp>
        <p:nvGrpSpPr>
          <p:cNvPr id="14" name="Group 13">
            <a:extLst>
              <a:ext uri="{FF2B5EF4-FFF2-40B4-BE49-F238E27FC236}">
                <a16:creationId xmlns:a16="http://schemas.microsoft.com/office/drawing/2014/main" id="{953E7EB6-7EBA-AF77-DF72-90890B060922}"/>
              </a:ext>
            </a:extLst>
          </p:cNvPr>
          <p:cNvGrpSpPr/>
          <p:nvPr/>
        </p:nvGrpSpPr>
        <p:grpSpPr>
          <a:xfrm>
            <a:off x="3484545" y="1028688"/>
            <a:ext cx="4941611" cy="523221"/>
            <a:chOff x="3125758" y="1090733"/>
            <a:chExt cx="4941611" cy="523221"/>
          </a:xfrm>
        </p:grpSpPr>
        <p:pic>
          <p:nvPicPr>
            <p:cNvPr id="9" name="Picture 8" descr="A picture containing clipart, vector graphics&#10;&#10;Description automatically generated">
              <a:extLst>
                <a:ext uri="{FF2B5EF4-FFF2-40B4-BE49-F238E27FC236}">
                  <a16:creationId xmlns:a16="http://schemas.microsoft.com/office/drawing/2014/main" id="{38286813-77A8-3F55-100E-4682BC40FA9D}"/>
                </a:ext>
              </a:extLst>
            </p:cNvPr>
            <p:cNvPicPr>
              <a:picLocks noChangeAspect="1"/>
            </p:cNvPicPr>
            <p:nvPr/>
          </p:nvPicPr>
          <p:blipFill>
            <a:blip r:embed="rId3"/>
            <a:stretch>
              <a:fillRect/>
            </a:stretch>
          </p:blipFill>
          <p:spPr>
            <a:xfrm>
              <a:off x="3125758" y="1149847"/>
              <a:ext cx="321035" cy="404992"/>
            </a:xfrm>
            <a:prstGeom prst="rect">
              <a:avLst/>
            </a:prstGeom>
          </p:spPr>
        </p:pic>
        <p:sp>
          <p:nvSpPr>
            <p:cNvPr id="11" name="Title 2">
              <a:extLst>
                <a:ext uri="{FF2B5EF4-FFF2-40B4-BE49-F238E27FC236}">
                  <a16:creationId xmlns:a16="http://schemas.microsoft.com/office/drawing/2014/main" id="{FC71E6F4-7ABC-E9D1-D9FD-722C7E8C1813}"/>
                </a:ext>
              </a:extLst>
            </p:cNvPr>
            <p:cNvSpPr txBox="1">
              <a:spLocks/>
            </p:cNvSpPr>
            <p:nvPr/>
          </p:nvSpPr>
          <p:spPr>
            <a:xfrm>
              <a:off x="3473244" y="1090733"/>
              <a:ext cx="4594125" cy="523221"/>
            </a:xfrm>
            <a:prstGeom prst="rect">
              <a:avLst/>
            </a:prstGeom>
            <a:noFill/>
          </p:spPr>
          <p:txBody>
            <a:bodyPr lIns="45720" rIns="45720"/>
            <a:lstStyle>
              <a:lvl1pPr algn="l" defTabSz="685800" rtl="0" eaLnBrk="1" latinLnBrk="0" hangingPunct="1">
                <a:lnSpc>
                  <a:spcPct val="90000"/>
                </a:lnSpc>
                <a:spcBef>
                  <a:spcPct val="0"/>
                </a:spcBef>
                <a:buNone/>
                <a:defRPr sz="1800" b="0" kern="1200">
                  <a:solidFill>
                    <a:srgbClr val="009BDE"/>
                  </a:solidFill>
                  <a:latin typeface="Metropolis Extra Bold" panose="00000900000000000000" pitchFamily="50" charset="0"/>
                  <a:ea typeface="+mj-ea"/>
                  <a:cs typeface="Metropolis Extra Bold" panose="00000900000000000000" pitchFamily="50" charset="0"/>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srgbClr val="444445"/>
                  </a:solidFill>
                  <a:effectLst/>
                  <a:uLnTx/>
                  <a:uFillTx/>
                  <a:latin typeface="Metropolis" panose="00000500000000000000" pitchFamily="50" charset="0"/>
                  <a:cs typeface="Metropolis" panose="020B0604020202020204" charset="0"/>
                  <a:sym typeface="Arial"/>
                </a:rPr>
                <a:t>Microbots are “Digital Workers” that use Microservices &amp; APIs enabling simple handshakes between disparate EHR, PM and Enterprise systems to automate repetitive, manual tasks.</a:t>
              </a:r>
            </a:p>
          </p:txBody>
        </p:sp>
      </p:grpSp>
      <p:sp>
        <p:nvSpPr>
          <p:cNvPr id="15" name="Rectangle: Rounded Corners 14">
            <a:extLst>
              <a:ext uri="{FF2B5EF4-FFF2-40B4-BE49-F238E27FC236}">
                <a16:creationId xmlns:a16="http://schemas.microsoft.com/office/drawing/2014/main" id="{B7FB3666-5378-AD73-698F-757B274780B9}"/>
              </a:ext>
            </a:extLst>
          </p:cNvPr>
          <p:cNvSpPr/>
          <p:nvPr/>
        </p:nvSpPr>
        <p:spPr>
          <a:xfrm>
            <a:off x="1148023" y="1992103"/>
            <a:ext cx="6847954" cy="2389990"/>
          </a:xfrm>
          <a:prstGeom prst="roundRect">
            <a:avLst/>
          </a:prstGeom>
          <a:solidFill>
            <a:schemeClr val="bg1"/>
          </a:solidFill>
          <a:ln w="3175">
            <a:solidFill>
              <a:schemeClr val="tx1">
                <a:alpha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Metropolis" panose="00000500000000000000" pitchFamily="50" charset="0"/>
            </a:endParaRPr>
          </a:p>
        </p:txBody>
      </p:sp>
      <p:sp>
        <p:nvSpPr>
          <p:cNvPr id="16" name="Rectangle: Rounded Corners 15">
            <a:extLst>
              <a:ext uri="{FF2B5EF4-FFF2-40B4-BE49-F238E27FC236}">
                <a16:creationId xmlns:a16="http://schemas.microsoft.com/office/drawing/2014/main" id="{2A931F8E-76AB-CE1E-E7D1-8BD144BC7A56}"/>
              </a:ext>
            </a:extLst>
          </p:cNvPr>
          <p:cNvSpPr/>
          <p:nvPr/>
        </p:nvSpPr>
        <p:spPr>
          <a:xfrm>
            <a:off x="1478973" y="1992103"/>
            <a:ext cx="6170289" cy="331589"/>
          </a:xfrm>
          <a:prstGeom prst="roundRect">
            <a:avLst>
              <a:gd name="adj" fmla="val 12779"/>
            </a:avLst>
          </a:prstGeom>
          <a:noFill/>
          <a:effectLst/>
        </p:spPr>
        <p:txBody>
          <a:bodyPr wrap="square" lIns="91440" rIns="45720">
            <a:spAutoFit/>
          </a:bodyPr>
          <a:lstStyle/>
          <a:p>
            <a:pPr algn="ctr"/>
            <a:r>
              <a:rPr lang="en-US" dirty="0">
                <a:solidFill>
                  <a:schemeClr val="tx1"/>
                </a:solidFill>
                <a:latin typeface="Metropolis Extra Bold" panose="00000900000000000000" pitchFamily="50" charset="0"/>
                <a:cs typeface="Metropolis" panose="020B0502040204020203" pitchFamily="34" charset="0"/>
              </a:rPr>
              <a:t>Platform Agnostic Applications</a:t>
            </a:r>
          </a:p>
        </p:txBody>
      </p:sp>
      <p:grpSp>
        <p:nvGrpSpPr>
          <p:cNvPr id="17" name="Group 16">
            <a:extLst>
              <a:ext uri="{FF2B5EF4-FFF2-40B4-BE49-F238E27FC236}">
                <a16:creationId xmlns:a16="http://schemas.microsoft.com/office/drawing/2014/main" id="{4EB61961-6043-289E-1E5B-40CF0A556B40}"/>
              </a:ext>
            </a:extLst>
          </p:cNvPr>
          <p:cNvGrpSpPr/>
          <p:nvPr/>
        </p:nvGrpSpPr>
        <p:grpSpPr>
          <a:xfrm>
            <a:off x="1246673" y="2382559"/>
            <a:ext cx="6452036" cy="565617"/>
            <a:chOff x="1197348" y="2106726"/>
            <a:chExt cx="6452036" cy="565617"/>
          </a:xfrm>
        </p:grpSpPr>
        <p:grpSp>
          <p:nvGrpSpPr>
            <p:cNvPr id="18" name="Group 17">
              <a:extLst>
                <a:ext uri="{FF2B5EF4-FFF2-40B4-BE49-F238E27FC236}">
                  <a16:creationId xmlns:a16="http://schemas.microsoft.com/office/drawing/2014/main" id="{E5FBE679-7A61-4F83-26A1-8340EC927EB8}"/>
                </a:ext>
              </a:extLst>
            </p:cNvPr>
            <p:cNvGrpSpPr/>
            <p:nvPr/>
          </p:nvGrpSpPr>
          <p:grpSpPr>
            <a:xfrm>
              <a:off x="1197348" y="2112164"/>
              <a:ext cx="1581912" cy="550389"/>
              <a:chOff x="5126221" y="192158"/>
              <a:chExt cx="1581912" cy="550389"/>
            </a:xfrm>
          </p:grpSpPr>
          <p:pic>
            <p:nvPicPr>
              <p:cNvPr id="28" name="Graphic 27" descr="Receiver with solid fill">
                <a:extLst>
                  <a:ext uri="{FF2B5EF4-FFF2-40B4-BE49-F238E27FC236}">
                    <a16:creationId xmlns:a16="http://schemas.microsoft.com/office/drawing/2014/main" id="{B516A6CC-41AA-B3E3-29C7-F8F27B513CF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57157" y="192158"/>
                <a:ext cx="320040" cy="320040"/>
              </a:xfrm>
              <a:prstGeom prst="rect">
                <a:avLst/>
              </a:prstGeom>
            </p:spPr>
          </p:pic>
          <p:sp>
            <p:nvSpPr>
              <p:cNvPr id="29" name="TextBox 11">
                <a:extLst>
                  <a:ext uri="{FF2B5EF4-FFF2-40B4-BE49-F238E27FC236}">
                    <a16:creationId xmlns:a16="http://schemas.microsoft.com/office/drawing/2014/main" id="{BC9D1E7F-9943-444F-9F72-FE9A3161901A}"/>
                  </a:ext>
                </a:extLst>
              </p:cNvPr>
              <p:cNvSpPr txBox="1"/>
              <p:nvPr/>
            </p:nvSpPr>
            <p:spPr>
              <a:xfrm>
                <a:off x="5126221" y="537027"/>
                <a:ext cx="1581912" cy="205520"/>
              </a:xfrm>
              <a:prstGeom prst="rect">
                <a:avLst/>
              </a:prstGeom>
              <a:noFill/>
            </p:spPr>
            <p:txBody>
              <a:bodyPr lIns="0" tIns="0" rIns="0" bIns="0" rtlCol="0" anchor="t" anchorCtr="0"/>
              <a:lstStyle/>
              <a:p>
                <a:pPr algn="ctr">
                  <a:spcAft>
                    <a:spcPts val="300"/>
                  </a:spcAft>
                </a:pPr>
                <a:r>
                  <a:rPr lang="en-US" sz="900" dirty="0">
                    <a:solidFill>
                      <a:schemeClr val="tx1"/>
                    </a:solidFill>
                    <a:latin typeface="Metropolis" panose="020B0502040204020203" pitchFamily="34" charset="0"/>
                    <a:cs typeface="Metropolis" panose="020B0502040204020203" pitchFamily="34" charset="0"/>
                  </a:rPr>
                  <a:t>Claim Status</a:t>
                </a:r>
                <a:endParaRPr lang="en-US" sz="900" dirty="0">
                  <a:solidFill>
                    <a:srgbClr val="444445"/>
                  </a:solidFill>
                  <a:latin typeface="Metropolis" panose="020B0502040204020203" pitchFamily="34" charset="0"/>
                  <a:cs typeface="Metropolis" panose="020B0502040204020203" pitchFamily="34" charset="0"/>
                </a:endParaRPr>
              </a:p>
            </p:txBody>
          </p:sp>
        </p:grpSp>
        <p:grpSp>
          <p:nvGrpSpPr>
            <p:cNvPr id="19" name="Group 18">
              <a:extLst>
                <a:ext uri="{FF2B5EF4-FFF2-40B4-BE49-F238E27FC236}">
                  <a16:creationId xmlns:a16="http://schemas.microsoft.com/office/drawing/2014/main" id="{F02235B4-0DFB-6EFF-3E35-34104920715D}"/>
                </a:ext>
              </a:extLst>
            </p:cNvPr>
            <p:cNvGrpSpPr/>
            <p:nvPr/>
          </p:nvGrpSpPr>
          <p:grpSpPr>
            <a:xfrm>
              <a:off x="2804284" y="2106726"/>
              <a:ext cx="1581912" cy="564015"/>
              <a:chOff x="2094832" y="2103045"/>
              <a:chExt cx="1581912" cy="564015"/>
            </a:xfrm>
          </p:grpSpPr>
          <p:pic>
            <p:nvPicPr>
              <p:cNvPr id="26" name="Graphic 25" descr="No sign with solid fill">
                <a:extLst>
                  <a:ext uri="{FF2B5EF4-FFF2-40B4-BE49-F238E27FC236}">
                    <a16:creationId xmlns:a16="http://schemas.microsoft.com/office/drawing/2014/main" id="{974E5637-D93F-2CE5-A853-F577E04D7D4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726237" y="2103045"/>
                <a:ext cx="320040" cy="320040"/>
              </a:xfrm>
              <a:prstGeom prst="rect">
                <a:avLst/>
              </a:prstGeom>
            </p:spPr>
          </p:pic>
          <p:sp>
            <p:nvSpPr>
              <p:cNvPr id="27" name="TextBox 11">
                <a:extLst>
                  <a:ext uri="{FF2B5EF4-FFF2-40B4-BE49-F238E27FC236}">
                    <a16:creationId xmlns:a16="http://schemas.microsoft.com/office/drawing/2014/main" id="{BC275B52-4697-61BE-B1CB-C269BDBD0306}"/>
                  </a:ext>
                </a:extLst>
              </p:cNvPr>
              <p:cNvSpPr txBox="1"/>
              <p:nvPr/>
            </p:nvSpPr>
            <p:spPr>
              <a:xfrm>
                <a:off x="2094832" y="2461540"/>
                <a:ext cx="1581912" cy="205520"/>
              </a:xfrm>
              <a:prstGeom prst="rect">
                <a:avLst/>
              </a:prstGeom>
              <a:noFill/>
            </p:spPr>
            <p:txBody>
              <a:bodyPr lIns="0" tIns="0" rIns="0" bIns="0" rtlCol="0" anchor="t" anchorCtr="0"/>
              <a:lstStyle/>
              <a:p>
                <a:pPr algn="ctr">
                  <a:spcAft>
                    <a:spcPts val="300"/>
                  </a:spcAft>
                </a:pPr>
                <a:r>
                  <a:rPr lang="en-US" sz="900" dirty="0">
                    <a:solidFill>
                      <a:schemeClr val="tx1"/>
                    </a:solidFill>
                    <a:latin typeface="Metropolis" panose="020B0502040204020203" pitchFamily="34" charset="0"/>
                    <a:cs typeface="Metropolis" panose="020B0502040204020203" pitchFamily="34" charset="0"/>
                  </a:rPr>
                  <a:t>Eligibility Denial</a:t>
                </a:r>
              </a:p>
            </p:txBody>
          </p:sp>
        </p:grpSp>
        <p:grpSp>
          <p:nvGrpSpPr>
            <p:cNvPr id="20" name="Group 19">
              <a:extLst>
                <a:ext uri="{FF2B5EF4-FFF2-40B4-BE49-F238E27FC236}">
                  <a16:creationId xmlns:a16="http://schemas.microsoft.com/office/drawing/2014/main" id="{D5A4E442-23E9-198C-4AF0-2FE26F3F3ADD}"/>
                </a:ext>
              </a:extLst>
            </p:cNvPr>
            <p:cNvGrpSpPr/>
            <p:nvPr/>
          </p:nvGrpSpPr>
          <p:grpSpPr>
            <a:xfrm>
              <a:off x="4429244" y="2113915"/>
              <a:ext cx="1579892" cy="553635"/>
              <a:chOff x="3318542" y="2216465"/>
              <a:chExt cx="1579892" cy="553635"/>
            </a:xfrm>
          </p:grpSpPr>
          <p:pic>
            <p:nvPicPr>
              <p:cNvPr id="24" name="Graphic 23" descr="Document with solid fill">
                <a:extLst>
                  <a:ext uri="{FF2B5EF4-FFF2-40B4-BE49-F238E27FC236}">
                    <a16:creationId xmlns:a16="http://schemas.microsoft.com/office/drawing/2014/main" id="{610989B8-D8E1-D3AF-6BE7-6437657E191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946671" y="2216465"/>
                <a:ext cx="323634" cy="320040"/>
              </a:xfrm>
              <a:prstGeom prst="rect">
                <a:avLst/>
              </a:prstGeom>
            </p:spPr>
          </p:pic>
          <p:sp>
            <p:nvSpPr>
              <p:cNvPr id="25" name="TextBox 11">
                <a:extLst>
                  <a:ext uri="{FF2B5EF4-FFF2-40B4-BE49-F238E27FC236}">
                    <a16:creationId xmlns:a16="http://schemas.microsoft.com/office/drawing/2014/main" id="{5B0184BE-D611-7EE5-E340-A75D91234097}"/>
                  </a:ext>
                </a:extLst>
              </p:cNvPr>
              <p:cNvSpPr txBox="1"/>
              <p:nvPr/>
            </p:nvSpPr>
            <p:spPr>
              <a:xfrm>
                <a:off x="3318542" y="2564580"/>
                <a:ext cx="1579892" cy="205520"/>
              </a:xfrm>
              <a:prstGeom prst="rect">
                <a:avLst/>
              </a:prstGeom>
              <a:noFill/>
            </p:spPr>
            <p:txBody>
              <a:bodyPr lIns="0" tIns="0" rIns="0" bIns="0" rtlCol="0" anchor="t" anchorCtr="0"/>
              <a:lstStyle/>
              <a:p>
                <a:pPr algn="ctr">
                  <a:spcAft>
                    <a:spcPts val="300"/>
                  </a:spcAft>
                </a:pPr>
                <a:r>
                  <a:rPr lang="en-US" sz="900" dirty="0">
                    <a:solidFill>
                      <a:schemeClr val="tx1"/>
                    </a:solidFill>
                    <a:latin typeface="Metropolis" panose="020B0502040204020203" pitchFamily="34" charset="0"/>
                    <a:cs typeface="Metropolis" panose="020B0502040204020203" pitchFamily="34" charset="0"/>
                  </a:rPr>
                  <a:t>Medical Record Attachments</a:t>
                </a:r>
              </a:p>
            </p:txBody>
          </p:sp>
        </p:grpSp>
        <p:grpSp>
          <p:nvGrpSpPr>
            <p:cNvPr id="21" name="Group 20">
              <a:extLst>
                <a:ext uri="{FF2B5EF4-FFF2-40B4-BE49-F238E27FC236}">
                  <a16:creationId xmlns:a16="http://schemas.microsoft.com/office/drawing/2014/main" id="{17633AF4-44F3-55E9-7BDA-E35FEE05CFE3}"/>
                </a:ext>
              </a:extLst>
            </p:cNvPr>
            <p:cNvGrpSpPr/>
            <p:nvPr/>
          </p:nvGrpSpPr>
          <p:grpSpPr>
            <a:xfrm>
              <a:off x="6146345" y="2106726"/>
              <a:ext cx="1503039" cy="565617"/>
              <a:chOff x="5532819" y="2085756"/>
              <a:chExt cx="1503039" cy="565617"/>
            </a:xfrm>
          </p:grpSpPr>
          <p:pic>
            <p:nvPicPr>
              <p:cNvPr id="22" name="Graphic 21" descr="Thumbs up sign with solid fill">
                <a:extLst>
                  <a:ext uri="{FF2B5EF4-FFF2-40B4-BE49-F238E27FC236}">
                    <a16:creationId xmlns:a16="http://schemas.microsoft.com/office/drawing/2014/main" id="{BFFFBD55-3BAF-595C-3017-9D450802FBF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081584" y="2085756"/>
                <a:ext cx="318891" cy="320040"/>
              </a:xfrm>
              <a:prstGeom prst="rect">
                <a:avLst/>
              </a:prstGeom>
            </p:spPr>
          </p:pic>
          <p:sp>
            <p:nvSpPr>
              <p:cNvPr id="23" name="TextBox 11">
                <a:extLst>
                  <a:ext uri="{FF2B5EF4-FFF2-40B4-BE49-F238E27FC236}">
                    <a16:creationId xmlns:a16="http://schemas.microsoft.com/office/drawing/2014/main" id="{A6F5AB34-1DEE-4FCA-BDBE-5D7DBBF22172}"/>
                  </a:ext>
                </a:extLst>
              </p:cNvPr>
              <p:cNvSpPr txBox="1"/>
              <p:nvPr/>
            </p:nvSpPr>
            <p:spPr>
              <a:xfrm>
                <a:off x="5532819" y="2445853"/>
                <a:ext cx="1503039" cy="205520"/>
              </a:xfrm>
              <a:prstGeom prst="rect">
                <a:avLst/>
              </a:prstGeom>
              <a:noFill/>
            </p:spPr>
            <p:txBody>
              <a:bodyPr lIns="0" tIns="0" rIns="0" bIns="0" rtlCol="0" anchor="t" anchorCtr="0"/>
              <a:lstStyle/>
              <a:p>
                <a:pPr algn="ctr">
                  <a:spcAft>
                    <a:spcPts val="300"/>
                  </a:spcAft>
                </a:pPr>
                <a:r>
                  <a:rPr lang="en-US" sz="900" dirty="0">
                    <a:solidFill>
                      <a:schemeClr val="tx1"/>
                    </a:solidFill>
                    <a:latin typeface="Metropolis" panose="020B0502040204020203" pitchFamily="34" charset="0"/>
                    <a:cs typeface="Metropolis" panose="020B0502040204020203" pitchFamily="34" charset="0"/>
                  </a:rPr>
                  <a:t>Authorization Confirmation</a:t>
                </a:r>
              </a:p>
            </p:txBody>
          </p:sp>
        </p:grpSp>
      </p:grpSp>
      <p:grpSp>
        <p:nvGrpSpPr>
          <p:cNvPr id="30" name="Group 29">
            <a:extLst>
              <a:ext uri="{FF2B5EF4-FFF2-40B4-BE49-F238E27FC236}">
                <a16:creationId xmlns:a16="http://schemas.microsoft.com/office/drawing/2014/main" id="{55B39FFD-E72D-00E3-0E0C-C65D504CA626}"/>
              </a:ext>
            </a:extLst>
          </p:cNvPr>
          <p:cNvGrpSpPr/>
          <p:nvPr/>
        </p:nvGrpSpPr>
        <p:grpSpPr>
          <a:xfrm>
            <a:off x="1319858" y="3069008"/>
            <a:ext cx="6330436" cy="561764"/>
            <a:chOff x="1270533" y="2793175"/>
            <a:chExt cx="6330436" cy="561764"/>
          </a:xfrm>
        </p:grpSpPr>
        <p:grpSp>
          <p:nvGrpSpPr>
            <p:cNvPr id="31" name="Group 30">
              <a:extLst>
                <a:ext uri="{FF2B5EF4-FFF2-40B4-BE49-F238E27FC236}">
                  <a16:creationId xmlns:a16="http://schemas.microsoft.com/office/drawing/2014/main" id="{818636A2-3F1A-0845-A6A0-43CBF1379F9C}"/>
                </a:ext>
              </a:extLst>
            </p:cNvPr>
            <p:cNvGrpSpPr/>
            <p:nvPr/>
          </p:nvGrpSpPr>
          <p:grpSpPr>
            <a:xfrm>
              <a:off x="1270533" y="2799055"/>
              <a:ext cx="1435542" cy="553046"/>
              <a:chOff x="1763524" y="2804114"/>
              <a:chExt cx="1435542" cy="553046"/>
            </a:xfrm>
          </p:grpSpPr>
          <p:pic>
            <p:nvPicPr>
              <p:cNvPr id="41" name="Graphic 40" descr="Siren with solid fill">
                <a:extLst>
                  <a:ext uri="{FF2B5EF4-FFF2-40B4-BE49-F238E27FC236}">
                    <a16:creationId xmlns:a16="http://schemas.microsoft.com/office/drawing/2014/main" id="{6640A19C-53C2-D842-F2C8-D57C099D916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320500" y="2804114"/>
                <a:ext cx="321589" cy="320040"/>
              </a:xfrm>
              <a:prstGeom prst="rect">
                <a:avLst/>
              </a:prstGeom>
            </p:spPr>
          </p:pic>
          <p:sp>
            <p:nvSpPr>
              <p:cNvPr id="42" name="TextBox 11">
                <a:extLst>
                  <a:ext uri="{FF2B5EF4-FFF2-40B4-BE49-F238E27FC236}">
                    <a16:creationId xmlns:a16="http://schemas.microsoft.com/office/drawing/2014/main" id="{8B00C4F5-D60C-54C9-8531-27167847B12E}"/>
                  </a:ext>
                </a:extLst>
              </p:cNvPr>
              <p:cNvSpPr txBox="1"/>
              <p:nvPr/>
            </p:nvSpPr>
            <p:spPr>
              <a:xfrm>
                <a:off x="1763524" y="3151640"/>
                <a:ext cx="1435542" cy="205520"/>
              </a:xfrm>
              <a:prstGeom prst="rect">
                <a:avLst/>
              </a:prstGeom>
              <a:noFill/>
            </p:spPr>
            <p:txBody>
              <a:bodyPr lIns="0" tIns="0" rIns="0" bIns="0" rtlCol="0" anchor="t" anchorCtr="0"/>
              <a:lstStyle/>
              <a:p>
                <a:pPr algn="ctr">
                  <a:spcAft>
                    <a:spcPts val="300"/>
                  </a:spcAft>
                </a:pPr>
                <a:r>
                  <a:rPr lang="en-US" sz="900" dirty="0">
                    <a:solidFill>
                      <a:schemeClr val="tx1"/>
                    </a:solidFill>
                    <a:latin typeface="Metropolis" panose="020B0502040204020203" pitchFamily="34" charset="0"/>
                    <a:cs typeface="Metropolis" panose="020B0502040204020203" pitchFamily="34" charset="0"/>
                  </a:rPr>
                  <a:t>Contract Payment Alerts</a:t>
                </a:r>
              </a:p>
            </p:txBody>
          </p:sp>
        </p:grpSp>
        <p:grpSp>
          <p:nvGrpSpPr>
            <p:cNvPr id="32" name="Group 31">
              <a:extLst>
                <a:ext uri="{FF2B5EF4-FFF2-40B4-BE49-F238E27FC236}">
                  <a16:creationId xmlns:a16="http://schemas.microsoft.com/office/drawing/2014/main" id="{D670BE2A-1DC2-7368-9F74-A4FC99AC95B6}"/>
                </a:ext>
              </a:extLst>
            </p:cNvPr>
            <p:cNvGrpSpPr/>
            <p:nvPr/>
          </p:nvGrpSpPr>
          <p:grpSpPr>
            <a:xfrm>
              <a:off x="2804284" y="2802714"/>
              <a:ext cx="1581912" cy="549387"/>
              <a:chOff x="3090592" y="2804114"/>
              <a:chExt cx="1581912" cy="549387"/>
            </a:xfrm>
          </p:grpSpPr>
          <p:pic>
            <p:nvPicPr>
              <p:cNvPr id="39" name="Graphic 38" descr="Coins with solid fill">
                <a:extLst>
                  <a:ext uri="{FF2B5EF4-FFF2-40B4-BE49-F238E27FC236}">
                    <a16:creationId xmlns:a16="http://schemas.microsoft.com/office/drawing/2014/main" id="{3C77BB13-5FC9-FF46-D1BB-72CB67AAF12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721528" y="2804114"/>
                <a:ext cx="320040" cy="320040"/>
              </a:xfrm>
              <a:prstGeom prst="rect">
                <a:avLst/>
              </a:prstGeom>
            </p:spPr>
          </p:pic>
          <p:sp>
            <p:nvSpPr>
              <p:cNvPr id="40" name="TextBox 11">
                <a:extLst>
                  <a:ext uri="{FF2B5EF4-FFF2-40B4-BE49-F238E27FC236}">
                    <a16:creationId xmlns:a16="http://schemas.microsoft.com/office/drawing/2014/main" id="{6524C70D-FB92-47F8-3055-9DE1131955E2}"/>
                  </a:ext>
                </a:extLst>
              </p:cNvPr>
              <p:cNvSpPr txBox="1"/>
              <p:nvPr/>
            </p:nvSpPr>
            <p:spPr>
              <a:xfrm>
                <a:off x="3090592" y="3147981"/>
                <a:ext cx="1581912" cy="205520"/>
              </a:xfrm>
              <a:prstGeom prst="rect">
                <a:avLst/>
              </a:prstGeom>
              <a:noFill/>
            </p:spPr>
            <p:txBody>
              <a:bodyPr lIns="0" tIns="0" rIns="0" bIns="0" rtlCol="0" anchor="t" anchorCtr="0"/>
              <a:lstStyle/>
              <a:p>
                <a:pPr algn="ctr">
                  <a:spcAft>
                    <a:spcPts val="300"/>
                  </a:spcAft>
                </a:pPr>
                <a:r>
                  <a:rPr lang="en-US" sz="900" dirty="0">
                    <a:solidFill>
                      <a:schemeClr val="tx1"/>
                    </a:solidFill>
                    <a:latin typeface="Metropolis" panose="020B0502040204020203" pitchFamily="34" charset="0"/>
                    <a:cs typeface="Metropolis" panose="020B0502040204020203" pitchFamily="34" charset="0"/>
                  </a:rPr>
                  <a:t>Self-Pay Eligibility</a:t>
                </a:r>
              </a:p>
            </p:txBody>
          </p:sp>
        </p:grpSp>
        <p:grpSp>
          <p:nvGrpSpPr>
            <p:cNvPr id="33" name="Group 32">
              <a:extLst>
                <a:ext uri="{FF2B5EF4-FFF2-40B4-BE49-F238E27FC236}">
                  <a16:creationId xmlns:a16="http://schemas.microsoft.com/office/drawing/2014/main" id="{894506F8-417B-688E-9C28-3364C910521C}"/>
                </a:ext>
              </a:extLst>
            </p:cNvPr>
            <p:cNvGrpSpPr/>
            <p:nvPr/>
          </p:nvGrpSpPr>
          <p:grpSpPr>
            <a:xfrm>
              <a:off x="4417809" y="2793175"/>
              <a:ext cx="1579892" cy="561764"/>
              <a:chOff x="4413947" y="2799055"/>
              <a:chExt cx="1579892" cy="561764"/>
            </a:xfrm>
          </p:grpSpPr>
          <p:pic>
            <p:nvPicPr>
              <p:cNvPr id="37" name="Graphic 36" descr="Dollar with solid fill">
                <a:extLst>
                  <a:ext uri="{FF2B5EF4-FFF2-40B4-BE49-F238E27FC236}">
                    <a16:creationId xmlns:a16="http://schemas.microsoft.com/office/drawing/2014/main" id="{B20015D2-C0E2-9B19-8E58-00E8581DA2DA}"/>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059170" y="2799055"/>
                <a:ext cx="320040" cy="320040"/>
              </a:xfrm>
              <a:prstGeom prst="rect">
                <a:avLst/>
              </a:prstGeom>
            </p:spPr>
          </p:pic>
          <p:sp>
            <p:nvSpPr>
              <p:cNvPr id="38" name="TextBox 11">
                <a:extLst>
                  <a:ext uri="{FF2B5EF4-FFF2-40B4-BE49-F238E27FC236}">
                    <a16:creationId xmlns:a16="http://schemas.microsoft.com/office/drawing/2014/main" id="{EC527341-1C48-10F3-CAA7-8C3251A1E84F}"/>
                  </a:ext>
                </a:extLst>
              </p:cNvPr>
              <p:cNvSpPr txBox="1"/>
              <p:nvPr/>
            </p:nvSpPr>
            <p:spPr>
              <a:xfrm>
                <a:off x="4413947" y="3155299"/>
                <a:ext cx="1579892" cy="205520"/>
              </a:xfrm>
              <a:prstGeom prst="rect">
                <a:avLst/>
              </a:prstGeom>
              <a:noFill/>
            </p:spPr>
            <p:txBody>
              <a:bodyPr lIns="0" tIns="0" rIns="0" bIns="0" rtlCol="0" anchor="t" anchorCtr="0"/>
              <a:lstStyle/>
              <a:p>
                <a:pPr algn="ctr">
                  <a:spcAft>
                    <a:spcPts val="300"/>
                  </a:spcAft>
                </a:pPr>
                <a:r>
                  <a:rPr lang="en-US" sz="900" dirty="0">
                    <a:solidFill>
                      <a:schemeClr val="tx1"/>
                    </a:solidFill>
                    <a:latin typeface="Metropolis" panose="020B0502040204020203" pitchFamily="34" charset="0"/>
                    <a:cs typeface="Metropolis" panose="020B0502040204020203" pitchFamily="34" charset="0"/>
                  </a:rPr>
                  <a:t>Payment Posting</a:t>
                </a:r>
              </a:p>
            </p:txBody>
          </p:sp>
        </p:grpSp>
        <p:grpSp>
          <p:nvGrpSpPr>
            <p:cNvPr id="34" name="Group 33">
              <a:extLst>
                <a:ext uri="{FF2B5EF4-FFF2-40B4-BE49-F238E27FC236}">
                  <a16:creationId xmlns:a16="http://schemas.microsoft.com/office/drawing/2014/main" id="{51B8E87C-32F5-69EC-536A-82E945891F3B}"/>
                </a:ext>
              </a:extLst>
            </p:cNvPr>
            <p:cNvGrpSpPr/>
            <p:nvPr/>
          </p:nvGrpSpPr>
          <p:grpSpPr>
            <a:xfrm>
              <a:off x="6097930" y="2793175"/>
              <a:ext cx="1503039" cy="561720"/>
              <a:chOff x="5812136" y="2799055"/>
              <a:chExt cx="1503039" cy="561720"/>
            </a:xfrm>
          </p:grpSpPr>
          <p:pic>
            <p:nvPicPr>
              <p:cNvPr id="35" name="Graphic 34" descr="Alarm clock with solid fill">
                <a:extLst>
                  <a:ext uri="{FF2B5EF4-FFF2-40B4-BE49-F238E27FC236}">
                    <a16:creationId xmlns:a16="http://schemas.microsoft.com/office/drawing/2014/main" id="{561E131D-3419-03C5-1A33-C2AD074F8121}"/>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6403635" y="2799055"/>
                <a:ext cx="320040" cy="320040"/>
              </a:xfrm>
              <a:prstGeom prst="rect">
                <a:avLst/>
              </a:prstGeom>
            </p:spPr>
          </p:pic>
          <p:sp>
            <p:nvSpPr>
              <p:cNvPr id="36" name="TextBox 11">
                <a:extLst>
                  <a:ext uri="{FF2B5EF4-FFF2-40B4-BE49-F238E27FC236}">
                    <a16:creationId xmlns:a16="http://schemas.microsoft.com/office/drawing/2014/main" id="{F9C72126-D970-DF68-07B7-58BDF272D820}"/>
                  </a:ext>
                </a:extLst>
              </p:cNvPr>
              <p:cNvSpPr txBox="1"/>
              <p:nvPr/>
            </p:nvSpPr>
            <p:spPr>
              <a:xfrm>
                <a:off x="5812136" y="3155255"/>
                <a:ext cx="1503039" cy="205520"/>
              </a:xfrm>
              <a:prstGeom prst="rect">
                <a:avLst/>
              </a:prstGeom>
              <a:noFill/>
            </p:spPr>
            <p:txBody>
              <a:bodyPr lIns="0" tIns="0" rIns="0" bIns="0" rtlCol="0" anchor="t" anchorCtr="0"/>
              <a:lstStyle/>
              <a:p>
                <a:pPr algn="ctr">
                  <a:spcAft>
                    <a:spcPts val="300"/>
                  </a:spcAft>
                </a:pPr>
                <a:r>
                  <a:rPr lang="en-US" sz="900" dirty="0">
                    <a:solidFill>
                      <a:schemeClr val="tx1"/>
                    </a:solidFill>
                    <a:latin typeface="Metropolis" panose="020B0502040204020203" pitchFamily="34" charset="0"/>
                    <a:cs typeface="Metropolis" panose="020B0502040204020203" pitchFamily="34" charset="0"/>
                  </a:rPr>
                  <a:t>Timely Filing Alerts</a:t>
                </a:r>
              </a:p>
            </p:txBody>
          </p:sp>
        </p:grpSp>
      </p:grpSp>
      <p:grpSp>
        <p:nvGrpSpPr>
          <p:cNvPr id="43" name="Group 42">
            <a:extLst>
              <a:ext uri="{FF2B5EF4-FFF2-40B4-BE49-F238E27FC236}">
                <a16:creationId xmlns:a16="http://schemas.microsoft.com/office/drawing/2014/main" id="{6D79ABE9-8D14-1CD3-897D-747B785F1A1B}"/>
              </a:ext>
            </a:extLst>
          </p:cNvPr>
          <p:cNvGrpSpPr/>
          <p:nvPr/>
        </p:nvGrpSpPr>
        <p:grpSpPr>
          <a:xfrm>
            <a:off x="2853609" y="3727798"/>
            <a:ext cx="3193417" cy="584624"/>
            <a:chOff x="2804284" y="3451965"/>
            <a:chExt cx="3193417" cy="584624"/>
          </a:xfrm>
        </p:grpSpPr>
        <p:grpSp>
          <p:nvGrpSpPr>
            <p:cNvPr id="44" name="Group 43">
              <a:extLst>
                <a:ext uri="{FF2B5EF4-FFF2-40B4-BE49-F238E27FC236}">
                  <a16:creationId xmlns:a16="http://schemas.microsoft.com/office/drawing/2014/main" id="{DD4DC7E0-2DFE-72C7-EBA7-D374B3090E8D}"/>
                </a:ext>
              </a:extLst>
            </p:cNvPr>
            <p:cNvGrpSpPr/>
            <p:nvPr/>
          </p:nvGrpSpPr>
          <p:grpSpPr>
            <a:xfrm>
              <a:off x="2804284" y="3474825"/>
              <a:ext cx="1581912" cy="558926"/>
              <a:chOff x="2804284" y="3474825"/>
              <a:chExt cx="1581912" cy="558926"/>
            </a:xfrm>
          </p:grpSpPr>
          <p:pic>
            <p:nvPicPr>
              <p:cNvPr id="48" name="Graphic 47" descr="Robot with solid fill">
                <a:extLst>
                  <a:ext uri="{FF2B5EF4-FFF2-40B4-BE49-F238E27FC236}">
                    <a16:creationId xmlns:a16="http://schemas.microsoft.com/office/drawing/2014/main" id="{78A046E8-92F0-7C56-3052-B541789AA0FE}"/>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3435220" y="3474825"/>
                <a:ext cx="320040" cy="320040"/>
              </a:xfrm>
              <a:prstGeom prst="rect">
                <a:avLst/>
              </a:prstGeom>
            </p:spPr>
          </p:pic>
          <p:sp>
            <p:nvSpPr>
              <p:cNvPr id="49" name="TextBox 11">
                <a:extLst>
                  <a:ext uri="{FF2B5EF4-FFF2-40B4-BE49-F238E27FC236}">
                    <a16:creationId xmlns:a16="http://schemas.microsoft.com/office/drawing/2014/main" id="{6578AA77-5C69-D3B5-6609-7F9CF8DB1764}"/>
                  </a:ext>
                </a:extLst>
              </p:cNvPr>
              <p:cNvSpPr txBox="1"/>
              <p:nvPr/>
            </p:nvSpPr>
            <p:spPr>
              <a:xfrm>
                <a:off x="2804284" y="3828231"/>
                <a:ext cx="1581912" cy="205520"/>
              </a:xfrm>
              <a:prstGeom prst="rect">
                <a:avLst/>
              </a:prstGeom>
              <a:noFill/>
            </p:spPr>
            <p:txBody>
              <a:bodyPr lIns="0" tIns="0" rIns="0" bIns="0" rtlCol="0" anchor="t" anchorCtr="0"/>
              <a:lstStyle/>
              <a:p>
                <a:pPr algn="ctr">
                  <a:spcAft>
                    <a:spcPts val="300"/>
                  </a:spcAft>
                </a:pPr>
                <a:r>
                  <a:rPr lang="en-US" sz="900" dirty="0">
                    <a:solidFill>
                      <a:schemeClr val="tx1"/>
                    </a:solidFill>
                    <a:latin typeface="Metropolis" panose="020B0502040204020203" pitchFamily="34" charset="0"/>
                    <a:cs typeface="Metropolis" panose="020B0502040204020203" pitchFamily="34" charset="0"/>
                  </a:rPr>
                  <a:t>Auto Adjustments</a:t>
                </a:r>
              </a:p>
            </p:txBody>
          </p:sp>
        </p:grpSp>
        <p:grpSp>
          <p:nvGrpSpPr>
            <p:cNvPr id="45" name="Group 44">
              <a:extLst>
                <a:ext uri="{FF2B5EF4-FFF2-40B4-BE49-F238E27FC236}">
                  <a16:creationId xmlns:a16="http://schemas.microsoft.com/office/drawing/2014/main" id="{EE7C0A15-88CF-AF78-C045-969623674F19}"/>
                </a:ext>
              </a:extLst>
            </p:cNvPr>
            <p:cNvGrpSpPr/>
            <p:nvPr/>
          </p:nvGrpSpPr>
          <p:grpSpPr>
            <a:xfrm>
              <a:off x="4417809" y="3451965"/>
              <a:ext cx="1579892" cy="584624"/>
              <a:chOff x="4417809" y="3451965"/>
              <a:chExt cx="1579892" cy="584624"/>
            </a:xfrm>
          </p:grpSpPr>
          <p:pic>
            <p:nvPicPr>
              <p:cNvPr id="46" name="Graphic 45" descr="Checkbox Checked with solid fill">
                <a:extLst>
                  <a:ext uri="{FF2B5EF4-FFF2-40B4-BE49-F238E27FC236}">
                    <a16:creationId xmlns:a16="http://schemas.microsoft.com/office/drawing/2014/main" id="{357BC546-753C-696E-C9FF-9830A334ACE0}"/>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5039464" y="3451965"/>
                <a:ext cx="365760" cy="365760"/>
              </a:xfrm>
              <a:prstGeom prst="rect">
                <a:avLst/>
              </a:prstGeom>
            </p:spPr>
          </p:pic>
          <p:sp>
            <p:nvSpPr>
              <p:cNvPr id="47" name="TextBox 11">
                <a:extLst>
                  <a:ext uri="{FF2B5EF4-FFF2-40B4-BE49-F238E27FC236}">
                    <a16:creationId xmlns:a16="http://schemas.microsoft.com/office/drawing/2014/main" id="{7ECEC184-9B9E-00BE-2BE6-A7295C8221E0}"/>
                  </a:ext>
                </a:extLst>
              </p:cNvPr>
              <p:cNvSpPr txBox="1"/>
              <p:nvPr/>
            </p:nvSpPr>
            <p:spPr>
              <a:xfrm>
                <a:off x="4417809" y="3831069"/>
                <a:ext cx="1579892" cy="205520"/>
              </a:xfrm>
              <a:prstGeom prst="rect">
                <a:avLst/>
              </a:prstGeom>
              <a:noFill/>
            </p:spPr>
            <p:txBody>
              <a:bodyPr lIns="0" tIns="0" rIns="0" bIns="0" rtlCol="0" anchor="t" anchorCtr="0"/>
              <a:lstStyle/>
              <a:p>
                <a:pPr algn="ctr">
                  <a:spcAft>
                    <a:spcPts val="300"/>
                  </a:spcAft>
                </a:pPr>
                <a:r>
                  <a:rPr lang="en-US" sz="900" dirty="0">
                    <a:solidFill>
                      <a:schemeClr val="tx1"/>
                    </a:solidFill>
                    <a:latin typeface="Metropolis" panose="020B0502040204020203" pitchFamily="34" charset="0"/>
                    <a:cs typeface="Metropolis" panose="020B0502040204020203" pitchFamily="34" charset="0"/>
                  </a:rPr>
                  <a:t>Health &amp; Wellness Checks</a:t>
                </a:r>
              </a:p>
            </p:txBody>
          </p:sp>
        </p:grpSp>
      </p:grpSp>
      <p:sp>
        <p:nvSpPr>
          <p:cNvPr id="52" name="AutoShape 18">
            <a:extLst>
              <a:ext uri="{FF2B5EF4-FFF2-40B4-BE49-F238E27FC236}">
                <a16:creationId xmlns:a16="http://schemas.microsoft.com/office/drawing/2014/main" id="{2B8D6118-E84A-137A-F576-4DA357230765}"/>
              </a:ext>
            </a:extLst>
          </p:cNvPr>
          <p:cNvSpPr/>
          <p:nvPr/>
        </p:nvSpPr>
        <p:spPr>
          <a:xfrm flipV="1">
            <a:off x="393860" y="1324446"/>
            <a:ext cx="457200" cy="0"/>
          </a:xfrm>
          <a:prstGeom prst="line">
            <a:avLst/>
          </a:prstGeom>
          <a:ln w="66675" cap="flat">
            <a:solidFill>
              <a:srgbClr val="009BDE"/>
            </a:solidFill>
            <a:prstDash val="solid"/>
            <a:headEnd type="none" w="sm" len="sm"/>
            <a:tailEnd type="none" w="sm" len="sm"/>
          </a:ln>
        </p:spPr>
      </p:sp>
    </p:spTree>
    <p:extLst>
      <p:ext uri="{BB962C8B-B14F-4D97-AF65-F5344CB8AC3E}">
        <p14:creationId xmlns:p14="http://schemas.microsoft.com/office/powerpoint/2010/main" val="1125436557"/>
      </p:ext>
    </p:extLst>
  </p:cSld>
  <p:clrMapOvr>
    <a:masterClrMapping/>
  </p:clrMapOvr>
  <p:transition spd="med">
    <p:pull/>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D1E6D502-50BE-E26C-486D-4B2C67FDA362}"/>
              </a:ext>
            </a:extLst>
          </p:cNvPr>
          <p:cNvCxnSpPr/>
          <p:nvPr/>
        </p:nvCxnSpPr>
        <p:spPr>
          <a:xfrm>
            <a:off x="0" y="0"/>
            <a:ext cx="4572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8" name="AutoShape 8"/>
          <p:cNvSpPr/>
          <p:nvPr/>
        </p:nvSpPr>
        <p:spPr>
          <a:xfrm rot="-5400000">
            <a:off x="-1481299" y="2603743"/>
            <a:ext cx="4031649" cy="0"/>
          </a:xfrm>
          <a:prstGeom prst="line">
            <a:avLst/>
          </a:prstGeom>
          <a:ln w="47625" cap="flat">
            <a:solidFill>
              <a:srgbClr val="444445"/>
            </a:solidFill>
            <a:prstDash val="solid"/>
            <a:headEnd type="none" w="sm" len="sm"/>
            <a:tailEnd type="none" w="sm" len="sm"/>
          </a:ln>
        </p:spPr>
      </p:sp>
      <p:pic>
        <p:nvPicPr>
          <p:cNvPr id="11" name="Picture 1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6699850" y="291879"/>
            <a:ext cx="1929800" cy="615894"/>
          </a:xfrm>
          <a:prstGeom prst="rect">
            <a:avLst/>
          </a:prstGeom>
        </p:spPr>
      </p:pic>
      <p:sp>
        <p:nvSpPr>
          <p:cNvPr id="6" name="Title 4">
            <a:extLst>
              <a:ext uri="{FF2B5EF4-FFF2-40B4-BE49-F238E27FC236}">
                <a16:creationId xmlns:a16="http://schemas.microsoft.com/office/drawing/2014/main" id="{A6196C3F-9B75-C576-9DCB-855DA7420121}"/>
              </a:ext>
            </a:extLst>
          </p:cNvPr>
          <p:cNvSpPr>
            <a:spLocks noGrp="1"/>
          </p:cNvSpPr>
          <p:nvPr>
            <p:ph type="title"/>
          </p:nvPr>
        </p:nvSpPr>
        <p:spPr>
          <a:xfrm>
            <a:off x="857066" y="725584"/>
            <a:ext cx="5449824" cy="548640"/>
          </a:xfrm>
        </p:spPr>
        <p:txBody>
          <a:bodyPr/>
          <a:lstStyle/>
          <a:p>
            <a:endParaRPr lang="en-US" sz="3200" dirty="0"/>
          </a:p>
        </p:txBody>
      </p:sp>
      <p:sp>
        <p:nvSpPr>
          <p:cNvPr id="7" name="Text Placeholder 5">
            <a:extLst>
              <a:ext uri="{FF2B5EF4-FFF2-40B4-BE49-F238E27FC236}">
                <a16:creationId xmlns:a16="http://schemas.microsoft.com/office/drawing/2014/main" id="{3655C11E-74A8-B385-CDE2-ED640FC04ABF}"/>
              </a:ext>
            </a:extLst>
          </p:cNvPr>
          <p:cNvSpPr>
            <a:spLocks noGrp="1"/>
          </p:cNvSpPr>
          <p:nvPr>
            <p:ph type="body" sz="quarter" idx="4294967295"/>
          </p:nvPr>
        </p:nvSpPr>
        <p:spPr>
          <a:xfrm>
            <a:off x="849809" y="1219121"/>
            <a:ext cx="5449888" cy="544512"/>
          </a:xfrm>
          <a:prstGeom prst="rect">
            <a:avLst/>
          </a:prstGeom>
        </p:spPr>
        <p:txBody>
          <a:bodyPr/>
          <a:lstStyle/>
          <a:p>
            <a:pPr marL="0" indent="0">
              <a:buNone/>
            </a:pPr>
            <a:r>
              <a:rPr lang="en-US" sz="3200" dirty="0">
                <a:latin typeface="Metropolis Extra Bold" panose="00000900000000000000" pitchFamily="50" charset="0"/>
              </a:rPr>
              <a:t>TITLE 2</a:t>
            </a:r>
          </a:p>
        </p:txBody>
      </p:sp>
      <p:grpSp>
        <p:nvGrpSpPr>
          <p:cNvPr id="3" name="Group 2">
            <a:extLst>
              <a:ext uri="{FF2B5EF4-FFF2-40B4-BE49-F238E27FC236}">
                <a16:creationId xmlns:a16="http://schemas.microsoft.com/office/drawing/2014/main" id="{CBB2C140-85F2-EA79-E811-B398EBD57D2E}"/>
              </a:ext>
            </a:extLst>
          </p:cNvPr>
          <p:cNvGrpSpPr/>
          <p:nvPr/>
        </p:nvGrpSpPr>
        <p:grpSpPr>
          <a:xfrm>
            <a:off x="534525" y="2169042"/>
            <a:ext cx="4755445" cy="1348200"/>
            <a:chOff x="534525" y="2169042"/>
            <a:chExt cx="4755445" cy="1348200"/>
          </a:xfrm>
        </p:grpSpPr>
        <p:grpSp>
          <p:nvGrpSpPr>
            <p:cNvPr id="14" name="Group 13">
              <a:extLst>
                <a:ext uri="{FF2B5EF4-FFF2-40B4-BE49-F238E27FC236}">
                  <a16:creationId xmlns:a16="http://schemas.microsoft.com/office/drawing/2014/main" id="{EDBB350D-38AC-C222-285F-3FFC27514423}"/>
                </a:ext>
              </a:extLst>
            </p:cNvPr>
            <p:cNvGrpSpPr/>
            <p:nvPr/>
          </p:nvGrpSpPr>
          <p:grpSpPr>
            <a:xfrm>
              <a:off x="534525" y="2169042"/>
              <a:ext cx="4755445" cy="1348200"/>
              <a:chOff x="534525" y="2169042"/>
              <a:chExt cx="4755445" cy="1348200"/>
            </a:xfrm>
          </p:grpSpPr>
          <p:sp>
            <p:nvSpPr>
              <p:cNvPr id="12" name="Rectangle: Rounded Corners 11">
                <a:extLst>
                  <a:ext uri="{FF2B5EF4-FFF2-40B4-BE49-F238E27FC236}">
                    <a16:creationId xmlns:a16="http://schemas.microsoft.com/office/drawing/2014/main" id="{80CD7092-2DAD-74FE-652E-B7CA0337EA0D}"/>
                  </a:ext>
                </a:extLst>
              </p:cNvPr>
              <p:cNvSpPr/>
              <p:nvPr/>
            </p:nvSpPr>
            <p:spPr>
              <a:xfrm>
                <a:off x="534525" y="2169042"/>
                <a:ext cx="4755445" cy="1348200"/>
              </a:xfrm>
              <a:prstGeom prst="roundRect">
                <a:avLst>
                  <a:gd name="adj" fmla="val 7237"/>
                </a:avLst>
              </a:prstGeom>
              <a:solidFill>
                <a:schemeClr val="tx1"/>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etropolis" panose="02000506030000020004" pitchFamily="2" charset="0"/>
                </a:endParaRPr>
              </a:p>
            </p:txBody>
          </p:sp>
          <p:sp>
            <p:nvSpPr>
              <p:cNvPr id="10" name="TextBox 16">
                <a:extLst>
                  <a:ext uri="{FF2B5EF4-FFF2-40B4-BE49-F238E27FC236}">
                    <a16:creationId xmlns:a16="http://schemas.microsoft.com/office/drawing/2014/main" id="{CCA3E569-541B-C6A3-2C36-BF23FE3DE00F}"/>
                  </a:ext>
                </a:extLst>
              </p:cNvPr>
              <p:cNvSpPr txBox="1"/>
              <p:nvPr/>
            </p:nvSpPr>
            <p:spPr>
              <a:xfrm>
                <a:off x="951138" y="3171668"/>
                <a:ext cx="4338827" cy="184666"/>
              </a:xfrm>
              <a:prstGeom prst="rect">
                <a:avLst/>
              </a:prstGeom>
            </p:spPr>
            <p:txBody>
              <a:bodyPr wrap="square" lIns="0" tIns="0" rIns="0" bIns="0" rtlCol="0" anchor="t">
                <a:spAutoFit/>
              </a:bodyPr>
              <a:lstStyle/>
              <a:p>
                <a:r>
                  <a:rPr lang="en-US" sz="1200" dirty="0">
                    <a:solidFill>
                      <a:schemeClr val="bg1"/>
                    </a:solidFill>
                    <a:latin typeface="Metropolis Extra Bold" panose="00000900000000000000" pitchFamily="50" charset="0"/>
                    <a:cs typeface="Metropolis" panose="020B0604020202020204" charset="0"/>
                  </a:rPr>
                  <a:t>Name </a:t>
                </a:r>
                <a:r>
                  <a:rPr lang="en-US" sz="1200" dirty="0">
                    <a:solidFill>
                      <a:schemeClr val="tx2"/>
                    </a:solidFill>
                    <a:latin typeface="Metropolis Extra Bold" panose="00000900000000000000" pitchFamily="50" charset="0"/>
                    <a:cs typeface="Metropolis" panose="020B0604020202020204" charset="0"/>
                  </a:rPr>
                  <a:t>|</a:t>
                </a:r>
                <a:r>
                  <a:rPr lang="en-US" sz="1200" dirty="0">
                    <a:solidFill>
                      <a:schemeClr val="bg1"/>
                    </a:solidFill>
                    <a:latin typeface="Metropolis Extra Bold" panose="00000900000000000000" pitchFamily="50" charset="0"/>
                    <a:cs typeface="Metropolis" panose="020B0604020202020204" charset="0"/>
                  </a:rPr>
                  <a:t> Title </a:t>
                </a:r>
                <a:r>
                  <a:rPr lang="en-US" sz="1200" dirty="0">
                    <a:solidFill>
                      <a:schemeClr val="tx2"/>
                    </a:solidFill>
                    <a:latin typeface="Metropolis Extra Bold" panose="00000900000000000000" pitchFamily="50" charset="0"/>
                    <a:cs typeface="Metropolis" panose="020B0604020202020204" charset="0"/>
                  </a:rPr>
                  <a:t>|</a:t>
                </a:r>
                <a:r>
                  <a:rPr lang="en-US" sz="1200" dirty="0">
                    <a:solidFill>
                      <a:schemeClr val="bg1"/>
                    </a:solidFill>
                    <a:latin typeface="Metropolis Extra Bold" panose="00000900000000000000" pitchFamily="50" charset="0"/>
                    <a:cs typeface="Metropolis" panose="020B0604020202020204" charset="0"/>
                  </a:rPr>
                  <a:t> Date </a:t>
                </a:r>
              </a:p>
            </p:txBody>
          </p:sp>
        </p:grpSp>
        <p:sp>
          <p:nvSpPr>
            <p:cNvPr id="9" name="Flowchart: Connector 8">
              <a:extLst>
                <a:ext uri="{FF2B5EF4-FFF2-40B4-BE49-F238E27FC236}">
                  <a16:creationId xmlns:a16="http://schemas.microsoft.com/office/drawing/2014/main" id="{1E720652-43EB-72B2-F3E2-D9117524E6B6}"/>
                </a:ext>
              </a:extLst>
            </p:cNvPr>
            <p:cNvSpPr/>
            <p:nvPr/>
          </p:nvSpPr>
          <p:spPr>
            <a:xfrm>
              <a:off x="951138" y="2406349"/>
              <a:ext cx="778038" cy="730850"/>
            </a:xfrm>
            <a:prstGeom prst="flowChartConnector">
              <a:avLst/>
            </a:prstGeom>
            <a:noFill/>
            <a:ln w="412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D3D1A91B-CA2B-A5D5-6681-4B05434F072C}"/>
                </a:ext>
              </a:extLst>
            </p:cNvPr>
            <p:cNvSpPr txBox="1"/>
            <p:nvPr/>
          </p:nvSpPr>
          <p:spPr>
            <a:xfrm>
              <a:off x="3440242" y="2622716"/>
              <a:ext cx="1384403" cy="230832"/>
            </a:xfrm>
            <a:prstGeom prst="rect">
              <a:avLst/>
            </a:prstGeom>
            <a:noFill/>
          </p:spPr>
          <p:txBody>
            <a:bodyPr wrap="square" rtlCol="0">
              <a:spAutoFit/>
            </a:bodyPr>
            <a:lstStyle/>
            <a:p>
              <a:pPr algn="ctr"/>
              <a:r>
                <a:rPr lang="en-US" sz="900" dirty="0">
                  <a:highlight>
                    <a:srgbClr val="FFFF00"/>
                  </a:highlight>
                  <a:latin typeface="Metropolis" panose="00000500000000000000" pitchFamily="50" charset="0"/>
                </a:rPr>
                <a:t>Insert company logo</a:t>
              </a:r>
            </a:p>
          </p:txBody>
        </p:sp>
        <p:sp>
          <p:nvSpPr>
            <p:cNvPr id="2" name="TextBox 1">
              <a:extLst>
                <a:ext uri="{FF2B5EF4-FFF2-40B4-BE49-F238E27FC236}">
                  <a16:creationId xmlns:a16="http://schemas.microsoft.com/office/drawing/2014/main" id="{38B2C383-D1CB-C5E4-0F17-B4556A04D5AA}"/>
                </a:ext>
              </a:extLst>
            </p:cNvPr>
            <p:cNvSpPr txBox="1"/>
            <p:nvPr/>
          </p:nvSpPr>
          <p:spPr>
            <a:xfrm>
              <a:off x="951137" y="2666360"/>
              <a:ext cx="736922" cy="230832"/>
            </a:xfrm>
            <a:prstGeom prst="rect">
              <a:avLst/>
            </a:prstGeom>
            <a:noFill/>
          </p:spPr>
          <p:txBody>
            <a:bodyPr wrap="square" rtlCol="0">
              <a:spAutoFit/>
            </a:bodyPr>
            <a:lstStyle/>
            <a:p>
              <a:pPr algn="ctr"/>
              <a:r>
                <a:rPr lang="en-US" sz="900" dirty="0">
                  <a:highlight>
                    <a:srgbClr val="FFFF00"/>
                  </a:highlight>
                  <a:latin typeface="Metropolis" panose="00000500000000000000" pitchFamily="50" charset="0"/>
                </a:rPr>
                <a:t>Insert pic</a:t>
              </a:r>
            </a:p>
          </p:txBody>
        </p:sp>
      </p:grpSp>
    </p:spTree>
  </p:cSld>
  <p:clrMapOvr>
    <a:masterClrMapping/>
  </p:clrMapOvr>
  <p:transition spd="med">
    <p:pull/>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EA8E52B6-F5FA-FE72-72A9-560C89FF8AB9}"/>
              </a:ext>
            </a:extLst>
          </p:cNvPr>
          <p:cNvSpPr/>
          <p:nvPr/>
        </p:nvSpPr>
        <p:spPr>
          <a:xfrm>
            <a:off x="3479772" y="3989356"/>
            <a:ext cx="2170015" cy="276621"/>
          </a:xfrm>
          <a:prstGeom prst="rect">
            <a:avLst/>
          </a:prstGeom>
          <a:solidFill>
            <a:schemeClr val="tx2">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C8F2602C-4207-829B-AFCF-620E96F20679}"/>
              </a:ext>
            </a:extLst>
          </p:cNvPr>
          <p:cNvSpPr/>
          <p:nvPr/>
        </p:nvSpPr>
        <p:spPr>
          <a:xfrm>
            <a:off x="3462423" y="3552504"/>
            <a:ext cx="2170015" cy="276621"/>
          </a:xfrm>
          <a:prstGeom prst="rect">
            <a:avLst/>
          </a:prstGeom>
          <a:solidFill>
            <a:schemeClr val="tx2">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9138516B-7073-88C6-53B6-30FFF61B423B}"/>
              </a:ext>
            </a:extLst>
          </p:cNvPr>
          <p:cNvSpPr/>
          <p:nvPr/>
        </p:nvSpPr>
        <p:spPr>
          <a:xfrm>
            <a:off x="3477357" y="2563713"/>
            <a:ext cx="2170015" cy="276621"/>
          </a:xfrm>
          <a:prstGeom prst="rect">
            <a:avLst/>
          </a:prstGeom>
          <a:solidFill>
            <a:schemeClr val="tx2">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7E78B53A-8254-21BF-7173-AF5AD334A757}"/>
              </a:ext>
            </a:extLst>
          </p:cNvPr>
          <p:cNvSpPr/>
          <p:nvPr/>
        </p:nvSpPr>
        <p:spPr>
          <a:xfrm>
            <a:off x="3469472" y="2047567"/>
            <a:ext cx="2170015" cy="276621"/>
          </a:xfrm>
          <a:prstGeom prst="rect">
            <a:avLst/>
          </a:prstGeom>
          <a:solidFill>
            <a:schemeClr val="tx2">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74E2F249-739E-D482-15B8-8819AE39E746}"/>
              </a:ext>
            </a:extLst>
          </p:cNvPr>
          <p:cNvSpPr/>
          <p:nvPr/>
        </p:nvSpPr>
        <p:spPr>
          <a:xfrm>
            <a:off x="3456472" y="3049201"/>
            <a:ext cx="2170015" cy="419286"/>
          </a:xfrm>
          <a:prstGeom prst="rect">
            <a:avLst/>
          </a:prstGeom>
          <a:solidFill>
            <a:schemeClr val="tx2">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a:extLst>
              <a:ext uri="{FF2B5EF4-FFF2-40B4-BE49-F238E27FC236}">
                <a16:creationId xmlns:a16="http://schemas.microsoft.com/office/drawing/2014/main" id="{FCE44F76-7B49-786B-998C-3FA267DF325A}"/>
              </a:ext>
            </a:extLst>
          </p:cNvPr>
          <p:cNvCxnSpPr/>
          <p:nvPr/>
        </p:nvCxnSpPr>
        <p:spPr>
          <a:xfrm>
            <a:off x="339212" y="1795284"/>
            <a:ext cx="265176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1446FA2C-32C5-1688-59DA-BAE84D9F9E1A}"/>
              </a:ext>
            </a:extLst>
          </p:cNvPr>
          <p:cNvSpPr/>
          <p:nvPr/>
        </p:nvSpPr>
        <p:spPr>
          <a:xfrm>
            <a:off x="2410693" y="1787909"/>
            <a:ext cx="1071779" cy="2651355"/>
          </a:xfrm>
          <a:prstGeom prst="roundRect">
            <a:avLst/>
          </a:prstGeom>
          <a:solidFill>
            <a:schemeClr val="bg1"/>
          </a:solidFill>
          <a:ln w="3175">
            <a:solidFill>
              <a:schemeClr val="tx1"/>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Connector 40">
            <a:extLst>
              <a:ext uri="{FF2B5EF4-FFF2-40B4-BE49-F238E27FC236}">
                <a16:creationId xmlns:a16="http://schemas.microsoft.com/office/drawing/2014/main" id="{66745DFD-2507-3BE2-808A-624E28CDD2E8}"/>
              </a:ext>
            </a:extLst>
          </p:cNvPr>
          <p:cNvCxnSpPr/>
          <p:nvPr/>
        </p:nvCxnSpPr>
        <p:spPr>
          <a:xfrm>
            <a:off x="6043711" y="1795284"/>
            <a:ext cx="265176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 Placeholder 3">
            <a:extLst>
              <a:ext uri="{FF2B5EF4-FFF2-40B4-BE49-F238E27FC236}">
                <a16:creationId xmlns:a16="http://schemas.microsoft.com/office/drawing/2014/main" id="{56EBF80C-AA53-6E5E-D4CD-42A298F74DAD}"/>
              </a:ext>
            </a:extLst>
          </p:cNvPr>
          <p:cNvSpPr txBox="1">
            <a:spLocks/>
          </p:cNvSpPr>
          <p:nvPr/>
        </p:nvSpPr>
        <p:spPr>
          <a:xfrm>
            <a:off x="295350" y="1493006"/>
            <a:ext cx="3176894" cy="331774"/>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0"/>
              </a:spcBef>
              <a:buClrTx/>
              <a:buFont typeface="Arial" panose="020B0604020202020204" pitchFamily="34" charset="0"/>
              <a:buNone/>
            </a:pPr>
            <a:r>
              <a:rPr lang="en-US" sz="900" dirty="0">
                <a:latin typeface="Metropolis Semi Bold" panose="00000700000000000000" pitchFamily="50" charset="0"/>
              </a:rPr>
              <a:t>Robust solutions for mid to enterprise level providers</a:t>
            </a:r>
          </a:p>
        </p:txBody>
      </p:sp>
      <p:sp>
        <p:nvSpPr>
          <p:cNvPr id="38" name="Rectangle: Rounded Corners 37">
            <a:extLst>
              <a:ext uri="{FF2B5EF4-FFF2-40B4-BE49-F238E27FC236}">
                <a16:creationId xmlns:a16="http://schemas.microsoft.com/office/drawing/2014/main" id="{A2282E8F-A187-E77D-4226-D3F1822FC77F}"/>
              </a:ext>
            </a:extLst>
          </p:cNvPr>
          <p:cNvSpPr/>
          <p:nvPr/>
        </p:nvSpPr>
        <p:spPr>
          <a:xfrm>
            <a:off x="5642259" y="1787909"/>
            <a:ext cx="1071779" cy="2651351"/>
          </a:xfrm>
          <a:prstGeom prst="roundRect">
            <a:avLst/>
          </a:prstGeom>
          <a:solidFill>
            <a:schemeClr val="bg1"/>
          </a:solidFill>
          <a:ln w="3175">
            <a:solidFill>
              <a:schemeClr val="tx1"/>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BDA6A4BB-5B5F-796F-DDB3-935EAD8F09B3}"/>
              </a:ext>
            </a:extLst>
          </p:cNvPr>
          <p:cNvSpPr>
            <a:spLocks noGrp="1"/>
          </p:cNvSpPr>
          <p:nvPr>
            <p:ph type="sldNum" sz="quarter" idx="10"/>
          </p:nvPr>
        </p:nvSpPr>
        <p:spPr/>
        <p:txBody>
          <a:bodyPr/>
          <a:lstStyle/>
          <a:p>
            <a:fld id="{7AD7BA39-CD1C-4FBC-AA7C-BA7CC4082953}" type="slidenum">
              <a:rPr lang="en-US" smtClean="0"/>
              <a:pPr/>
              <a:t>29</a:t>
            </a:fld>
            <a:endParaRPr lang="en-US" dirty="0"/>
          </a:p>
        </p:txBody>
      </p:sp>
      <p:sp>
        <p:nvSpPr>
          <p:cNvPr id="3" name="Title 2">
            <a:extLst>
              <a:ext uri="{FF2B5EF4-FFF2-40B4-BE49-F238E27FC236}">
                <a16:creationId xmlns:a16="http://schemas.microsoft.com/office/drawing/2014/main" id="{9183CA54-F464-4388-A55F-A93C3693FB27}"/>
              </a:ext>
            </a:extLst>
          </p:cNvPr>
          <p:cNvSpPr>
            <a:spLocks noGrp="1"/>
          </p:cNvSpPr>
          <p:nvPr>
            <p:ph type="title"/>
          </p:nvPr>
        </p:nvSpPr>
        <p:spPr/>
        <p:txBody>
          <a:bodyPr/>
          <a:lstStyle/>
          <a:p>
            <a:r>
              <a:rPr lang="en-US" dirty="0"/>
              <a:t>          Cloud-Based Software</a:t>
            </a:r>
          </a:p>
        </p:txBody>
      </p:sp>
      <p:pic>
        <p:nvPicPr>
          <p:cNvPr id="4" name="Picture 3">
            <a:extLst>
              <a:ext uri="{FF2B5EF4-FFF2-40B4-BE49-F238E27FC236}">
                <a16:creationId xmlns:a16="http://schemas.microsoft.com/office/drawing/2014/main" id="{CDD7FB79-F9E7-9124-F5E1-8CE516C2BDCC}"/>
              </a:ext>
            </a:extLst>
          </p:cNvPr>
          <p:cNvPicPr>
            <a:picLocks noChangeAspect="1"/>
          </p:cNvPicPr>
          <p:nvPr/>
        </p:nvPicPr>
        <p:blipFill rotWithShape="1">
          <a:blip r:embed="rId2">
            <a:clrChange>
              <a:clrFrom>
                <a:srgbClr val="FFFFFF"/>
              </a:clrFrom>
              <a:clrTo>
                <a:srgbClr val="FFFFFF">
                  <a:alpha val="0"/>
                </a:srgbClr>
              </a:clrTo>
            </a:clrChange>
          </a:blip>
          <a:srcRect l="4088" t="20443" r="4610" b="23580"/>
          <a:stretch/>
        </p:blipFill>
        <p:spPr>
          <a:xfrm>
            <a:off x="238733" y="2078714"/>
            <a:ext cx="2153618" cy="983261"/>
          </a:xfrm>
          <a:prstGeom prst="rect">
            <a:avLst/>
          </a:prstGeom>
        </p:spPr>
      </p:pic>
      <p:pic>
        <p:nvPicPr>
          <p:cNvPr id="5" name="Picture 2">
            <a:extLst>
              <a:ext uri="{FF2B5EF4-FFF2-40B4-BE49-F238E27FC236}">
                <a16:creationId xmlns:a16="http://schemas.microsoft.com/office/drawing/2014/main" id="{221C5670-DDE6-DB46-4EA9-63ED566B92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2046" y="1067920"/>
            <a:ext cx="1554480" cy="28228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2951C7AD-D171-A20F-80BB-C3D88194FED6}"/>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799556" y="2036012"/>
            <a:ext cx="2057400" cy="1027231"/>
          </a:xfrm>
          <a:prstGeom prst="rect">
            <a:avLst/>
          </a:prstGeom>
        </p:spPr>
      </p:pic>
      <p:pic>
        <p:nvPicPr>
          <p:cNvPr id="7" name="Picture 26">
            <a:extLst>
              <a:ext uri="{FF2B5EF4-FFF2-40B4-BE49-F238E27FC236}">
                <a16:creationId xmlns:a16="http://schemas.microsoft.com/office/drawing/2014/main" id="{AA150F0A-B56F-56C4-167B-D28D801AC0F5}"/>
              </a:ext>
            </a:extLst>
          </p:cNvPr>
          <p:cNvPicPr>
            <a:picLocks noChangeAspect="1"/>
          </p:cNvPicPr>
          <p:nvPr/>
        </p:nvPicPr>
        <p:blipFill>
          <a:blip r:embed="rId5"/>
          <a:srcRect/>
          <a:stretch>
            <a:fillRect/>
          </a:stretch>
        </p:blipFill>
        <p:spPr>
          <a:xfrm>
            <a:off x="938609" y="882056"/>
            <a:ext cx="1773220" cy="565921"/>
          </a:xfrm>
          <a:prstGeom prst="rect">
            <a:avLst/>
          </a:prstGeom>
        </p:spPr>
      </p:pic>
      <p:pic>
        <p:nvPicPr>
          <p:cNvPr id="8" name="Graphic 7" descr="Cloud outline">
            <a:extLst>
              <a:ext uri="{FF2B5EF4-FFF2-40B4-BE49-F238E27FC236}">
                <a16:creationId xmlns:a16="http://schemas.microsoft.com/office/drawing/2014/main" id="{2FF2641C-EF57-0195-D5D3-8A84EAF69274}"/>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t="20027" b="20503"/>
          <a:stretch/>
        </p:blipFill>
        <p:spPr>
          <a:xfrm>
            <a:off x="334407" y="169235"/>
            <a:ext cx="615027" cy="365760"/>
          </a:xfrm>
          <a:prstGeom prst="rect">
            <a:avLst/>
          </a:prstGeom>
        </p:spPr>
      </p:pic>
      <p:pic>
        <p:nvPicPr>
          <p:cNvPr id="11" name="Picture 10">
            <a:extLst>
              <a:ext uri="{FF2B5EF4-FFF2-40B4-BE49-F238E27FC236}">
                <a16:creationId xmlns:a16="http://schemas.microsoft.com/office/drawing/2014/main" id="{35E0F604-9604-4EA1-94FC-A1D2BCA5D9AF}"/>
              </a:ext>
            </a:extLst>
          </p:cNvPr>
          <p:cNvPicPr>
            <a:picLocks noChangeAspect="1"/>
          </p:cNvPicPr>
          <p:nvPr/>
        </p:nvPicPr>
        <p:blipFill>
          <a:blip r:embed="rId8"/>
          <a:stretch>
            <a:fillRect/>
          </a:stretch>
        </p:blipFill>
        <p:spPr>
          <a:xfrm>
            <a:off x="2550417" y="2549628"/>
            <a:ext cx="805785" cy="368546"/>
          </a:xfrm>
          <a:prstGeom prst="rect">
            <a:avLst/>
          </a:prstGeom>
        </p:spPr>
      </p:pic>
      <p:pic>
        <p:nvPicPr>
          <p:cNvPr id="12" name="Picture 11">
            <a:extLst>
              <a:ext uri="{FF2B5EF4-FFF2-40B4-BE49-F238E27FC236}">
                <a16:creationId xmlns:a16="http://schemas.microsoft.com/office/drawing/2014/main" id="{E485E149-6167-F989-0E8A-5840A673C1F4}"/>
              </a:ext>
            </a:extLst>
          </p:cNvPr>
          <p:cNvPicPr>
            <a:picLocks noChangeAspect="1"/>
          </p:cNvPicPr>
          <p:nvPr/>
        </p:nvPicPr>
        <p:blipFill>
          <a:blip r:embed="rId9"/>
          <a:stretch>
            <a:fillRect/>
          </a:stretch>
        </p:blipFill>
        <p:spPr>
          <a:xfrm>
            <a:off x="2550417" y="1991016"/>
            <a:ext cx="804672" cy="400063"/>
          </a:xfrm>
          <a:prstGeom prst="rect">
            <a:avLst/>
          </a:prstGeom>
        </p:spPr>
      </p:pic>
      <p:pic>
        <p:nvPicPr>
          <p:cNvPr id="13" name="Picture 12">
            <a:extLst>
              <a:ext uri="{FF2B5EF4-FFF2-40B4-BE49-F238E27FC236}">
                <a16:creationId xmlns:a16="http://schemas.microsoft.com/office/drawing/2014/main" id="{F66FBD53-B953-A068-8577-14F2CF28F53B}"/>
              </a:ext>
            </a:extLst>
          </p:cNvPr>
          <p:cNvPicPr>
            <a:picLocks noChangeAspect="1"/>
          </p:cNvPicPr>
          <p:nvPr/>
        </p:nvPicPr>
        <p:blipFill rotWithShape="1">
          <a:blip r:embed="rId10"/>
          <a:srcRect l="13761" t="16402" r="13998" b="37787"/>
          <a:stretch/>
        </p:blipFill>
        <p:spPr>
          <a:xfrm>
            <a:off x="2550417" y="3061975"/>
            <a:ext cx="804672" cy="355825"/>
          </a:xfrm>
          <a:prstGeom prst="rect">
            <a:avLst/>
          </a:prstGeom>
        </p:spPr>
      </p:pic>
      <p:pic>
        <p:nvPicPr>
          <p:cNvPr id="1028" name="Picture 4">
            <a:extLst>
              <a:ext uri="{FF2B5EF4-FFF2-40B4-BE49-F238E27FC236}">
                <a16:creationId xmlns:a16="http://schemas.microsoft.com/office/drawing/2014/main" id="{4EE27130-0103-B8B1-CF45-A71DC3E0208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50417" y="3635341"/>
            <a:ext cx="804672" cy="113856"/>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3">
            <a:extLst>
              <a:ext uri="{FF2B5EF4-FFF2-40B4-BE49-F238E27FC236}">
                <a16:creationId xmlns:a16="http://schemas.microsoft.com/office/drawing/2014/main" id="{1033D2A6-838F-C6C0-4D5D-756391C9A2AF}"/>
              </a:ext>
            </a:extLst>
          </p:cNvPr>
          <p:cNvSpPr txBox="1">
            <a:spLocks/>
          </p:cNvSpPr>
          <p:nvPr/>
        </p:nvSpPr>
        <p:spPr>
          <a:xfrm>
            <a:off x="5649789" y="1493006"/>
            <a:ext cx="3169365" cy="331774"/>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0"/>
              </a:spcBef>
              <a:buClrTx/>
              <a:buFont typeface="Arial" panose="020B0604020202020204" pitchFamily="34" charset="0"/>
              <a:buNone/>
            </a:pPr>
            <a:r>
              <a:rPr lang="en-US" sz="900" dirty="0">
                <a:latin typeface="Metropolis Semi Bold" panose="00000700000000000000" pitchFamily="50" charset="0"/>
              </a:rPr>
              <a:t>Integrated solutions for growing, nimble practices</a:t>
            </a:r>
          </a:p>
        </p:txBody>
      </p:sp>
      <p:sp>
        <p:nvSpPr>
          <p:cNvPr id="19" name="Text Placeholder 3">
            <a:extLst>
              <a:ext uri="{FF2B5EF4-FFF2-40B4-BE49-F238E27FC236}">
                <a16:creationId xmlns:a16="http://schemas.microsoft.com/office/drawing/2014/main" id="{4186D3F5-581C-76A1-4F16-2FED893B9A2B}"/>
              </a:ext>
            </a:extLst>
          </p:cNvPr>
          <p:cNvSpPr txBox="1">
            <a:spLocks/>
          </p:cNvSpPr>
          <p:nvPr/>
        </p:nvSpPr>
        <p:spPr>
          <a:xfrm>
            <a:off x="3472244" y="2024728"/>
            <a:ext cx="2170015" cy="331774"/>
          </a:xfrm>
          <a:prstGeom prst="rect">
            <a:avLst/>
          </a:prstGeom>
        </p:spPr>
        <p:txBody>
          <a:bodyPr anchor="ctr" anchorCtr="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0"/>
              </a:spcBef>
              <a:buClrTx/>
              <a:buFont typeface="Arial" panose="020B0604020202020204" pitchFamily="34" charset="0"/>
              <a:buNone/>
            </a:pPr>
            <a:r>
              <a:rPr lang="en-US" sz="1200" b="1" dirty="0">
                <a:latin typeface="Metropolis Extra Bold" panose="00000900000000000000" pitchFamily="50" charset="0"/>
              </a:rPr>
              <a:t>EHR</a:t>
            </a:r>
            <a:endParaRPr lang="en-US" sz="1200" dirty="0">
              <a:latin typeface="Metropolis" panose="00000500000000000000" pitchFamily="50" charset="0"/>
            </a:endParaRPr>
          </a:p>
        </p:txBody>
      </p:sp>
      <p:sp>
        <p:nvSpPr>
          <p:cNvPr id="20" name="Text Placeholder 3">
            <a:extLst>
              <a:ext uri="{FF2B5EF4-FFF2-40B4-BE49-F238E27FC236}">
                <a16:creationId xmlns:a16="http://schemas.microsoft.com/office/drawing/2014/main" id="{CB33D76C-956C-3D1F-BE3A-18C596A8FDDF}"/>
              </a:ext>
            </a:extLst>
          </p:cNvPr>
          <p:cNvSpPr txBox="1">
            <a:spLocks/>
          </p:cNvSpPr>
          <p:nvPr/>
        </p:nvSpPr>
        <p:spPr>
          <a:xfrm>
            <a:off x="3479773" y="2568014"/>
            <a:ext cx="2170015" cy="331774"/>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0"/>
              </a:spcBef>
              <a:buClrTx/>
              <a:buFont typeface="Arial" panose="020B0604020202020204" pitchFamily="34" charset="0"/>
              <a:buNone/>
            </a:pPr>
            <a:r>
              <a:rPr lang="en-US" sz="1200" b="1" dirty="0">
                <a:latin typeface="Metropolis Extra Bold" panose="00000900000000000000" pitchFamily="50" charset="0"/>
              </a:rPr>
              <a:t>Practice Management</a:t>
            </a:r>
            <a:endParaRPr lang="en-US" sz="1200" dirty="0">
              <a:latin typeface="Metropolis" panose="00000500000000000000" pitchFamily="50" charset="0"/>
            </a:endParaRPr>
          </a:p>
        </p:txBody>
      </p:sp>
      <p:sp>
        <p:nvSpPr>
          <p:cNvPr id="21" name="Text Placeholder 3">
            <a:extLst>
              <a:ext uri="{FF2B5EF4-FFF2-40B4-BE49-F238E27FC236}">
                <a16:creationId xmlns:a16="http://schemas.microsoft.com/office/drawing/2014/main" id="{056F4CB5-84AD-BF30-F3AC-FA27E19B575D}"/>
              </a:ext>
            </a:extLst>
          </p:cNvPr>
          <p:cNvSpPr txBox="1">
            <a:spLocks/>
          </p:cNvSpPr>
          <p:nvPr/>
        </p:nvSpPr>
        <p:spPr>
          <a:xfrm>
            <a:off x="3479773" y="3034001"/>
            <a:ext cx="2170015" cy="434486"/>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0"/>
              </a:spcBef>
              <a:buClrTx/>
              <a:buFont typeface="Arial" panose="020B0604020202020204" pitchFamily="34" charset="0"/>
              <a:buNone/>
            </a:pPr>
            <a:r>
              <a:rPr lang="en-US" sz="1200" b="1" dirty="0">
                <a:latin typeface="Metropolis Extra Bold" panose="00000900000000000000" pitchFamily="50" charset="0"/>
              </a:rPr>
              <a:t>Patient Experience Management</a:t>
            </a:r>
            <a:endParaRPr lang="en-US" sz="1200" dirty="0">
              <a:latin typeface="Metropolis" panose="00000500000000000000" pitchFamily="50" charset="0"/>
            </a:endParaRPr>
          </a:p>
        </p:txBody>
      </p:sp>
      <p:sp>
        <p:nvSpPr>
          <p:cNvPr id="22" name="Text Placeholder 3">
            <a:extLst>
              <a:ext uri="{FF2B5EF4-FFF2-40B4-BE49-F238E27FC236}">
                <a16:creationId xmlns:a16="http://schemas.microsoft.com/office/drawing/2014/main" id="{7559DDA6-FD54-207E-F110-E9E8A1C6D215}"/>
              </a:ext>
            </a:extLst>
          </p:cNvPr>
          <p:cNvSpPr txBox="1">
            <a:spLocks/>
          </p:cNvSpPr>
          <p:nvPr/>
        </p:nvSpPr>
        <p:spPr>
          <a:xfrm>
            <a:off x="3479773" y="3554646"/>
            <a:ext cx="2170015" cy="331774"/>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0"/>
              </a:spcBef>
              <a:buClrTx/>
              <a:buFont typeface="Arial" panose="020B0604020202020204" pitchFamily="34" charset="0"/>
              <a:buNone/>
            </a:pPr>
            <a:r>
              <a:rPr lang="en-US" sz="1200" b="1" dirty="0">
                <a:latin typeface="Metropolis Extra Bold" panose="00000900000000000000" pitchFamily="50" charset="0"/>
              </a:rPr>
              <a:t>Business Intelligence</a:t>
            </a:r>
            <a:endParaRPr lang="en-US" sz="1200" dirty="0">
              <a:latin typeface="Metropolis" panose="00000500000000000000" pitchFamily="50" charset="0"/>
            </a:endParaRPr>
          </a:p>
        </p:txBody>
      </p:sp>
      <p:pic>
        <p:nvPicPr>
          <p:cNvPr id="33" name="Picture 2">
            <a:extLst>
              <a:ext uri="{FF2B5EF4-FFF2-40B4-BE49-F238E27FC236}">
                <a16:creationId xmlns:a16="http://schemas.microsoft.com/office/drawing/2014/main" id="{FFB8E5A8-A1D9-04FB-22C1-19EFCFC4A0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4111" y="2306051"/>
            <a:ext cx="804672" cy="146126"/>
          </a:xfrm>
          <a:prstGeom prst="rect">
            <a:avLst/>
          </a:prstGeom>
          <a:noFill/>
          <a:extLst>
            <a:ext uri="{909E8E84-426E-40DD-AFC4-6F175D3DCCD1}">
              <a14:hiddenFill xmlns:a14="http://schemas.microsoft.com/office/drawing/2010/main">
                <a:solidFill>
                  <a:srgbClr val="FFFFFF"/>
                </a:solidFill>
              </a14:hiddenFill>
            </a:ext>
          </a:extLst>
        </p:spPr>
      </p:pic>
      <p:sp>
        <p:nvSpPr>
          <p:cNvPr id="34" name="Text Placeholder 3">
            <a:extLst>
              <a:ext uri="{FF2B5EF4-FFF2-40B4-BE49-F238E27FC236}">
                <a16:creationId xmlns:a16="http://schemas.microsoft.com/office/drawing/2014/main" id="{345F7907-4E97-FC24-A298-9592FF74008E}"/>
              </a:ext>
            </a:extLst>
          </p:cNvPr>
          <p:cNvSpPr txBox="1">
            <a:spLocks/>
          </p:cNvSpPr>
          <p:nvPr/>
        </p:nvSpPr>
        <p:spPr>
          <a:xfrm>
            <a:off x="5773152" y="2465016"/>
            <a:ext cx="804672" cy="191977"/>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0"/>
              </a:spcBef>
              <a:buClrTx/>
              <a:buFont typeface="Arial" panose="020B0604020202020204" pitchFamily="34" charset="0"/>
              <a:buNone/>
            </a:pPr>
            <a:r>
              <a:rPr lang="en-US" sz="900" dirty="0">
                <a:latin typeface="Metropolis" panose="00000500000000000000" pitchFamily="2" charset="0"/>
              </a:rPr>
              <a:t>EHR+PM</a:t>
            </a:r>
          </a:p>
        </p:txBody>
      </p:sp>
      <p:pic>
        <p:nvPicPr>
          <p:cNvPr id="35" name="Picture 34">
            <a:extLst>
              <a:ext uri="{FF2B5EF4-FFF2-40B4-BE49-F238E27FC236}">
                <a16:creationId xmlns:a16="http://schemas.microsoft.com/office/drawing/2014/main" id="{E351E317-695A-A6A6-D3A9-76D3AC970B0D}"/>
              </a:ext>
            </a:extLst>
          </p:cNvPr>
          <p:cNvPicPr>
            <a:picLocks noChangeAspect="1"/>
          </p:cNvPicPr>
          <p:nvPr/>
        </p:nvPicPr>
        <p:blipFill>
          <a:blip r:embed="rId12"/>
          <a:stretch>
            <a:fillRect/>
          </a:stretch>
        </p:blipFill>
        <p:spPr>
          <a:xfrm>
            <a:off x="5926086" y="3011287"/>
            <a:ext cx="457200" cy="457200"/>
          </a:xfrm>
          <a:prstGeom prst="rect">
            <a:avLst/>
          </a:prstGeom>
        </p:spPr>
      </p:pic>
      <p:grpSp>
        <p:nvGrpSpPr>
          <p:cNvPr id="37" name="Group 36">
            <a:extLst>
              <a:ext uri="{FF2B5EF4-FFF2-40B4-BE49-F238E27FC236}">
                <a16:creationId xmlns:a16="http://schemas.microsoft.com/office/drawing/2014/main" id="{106CBF76-78A2-82E7-6A24-9F23F23563F1}"/>
              </a:ext>
            </a:extLst>
          </p:cNvPr>
          <p:cNvGrpSpPr/>
          <p:nvPr/>
        </p:nvGrpSpPr>
        <p:grpSpPr>
          <a:xfrm>
            <a:off x="5750385" y="3635341"/>
            <a:ext cx="863055" cy="300805"/>
            <a:chOff x="5768684" y="3679585"/>
            <a:chExt cx="863055" cy="300805"/>
          </a:xfrm>
        </p:grpSpPr>
        <p:pic>
          <p:nvPicPr>
            <p:cNvPr id="18" name="Picture 4">
              <a:extLst>
                <a:ext uri="{FF2B5EF4-FFF2-40B4-BE49-F238E27FC236}">
                  <a16:creationId xmlns:a16="http://schemas.microsoft.com/office/drawing/2014/main" id="{D14E4D2B-6323-ABD4-3864-323A72544D1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68684" y="3679585"/>
              <a:ext cx="804672" cy="113856"/>
            </a:xfrm>
            <a:prstGeom prst="rect">
              <a:avLst/>
            </a:prstGeom>
            <a:noFill/>
            <a:extLst>
              <a:ext uri="{909E8E84-426E-40DD-AFC4-6F175D3DCCD1}">
                <a14:hiddenFill xmlns:a14="http://schemas.microsoft.com/office/drawing/2010/main">
                  <a:solidFill>
                    <a:srgbClr val="FFFFFF"/>
                  </a:solidFill>
                </a14:hiddenFill>
              </a:ext>
            </a:extLst>
          </p:spPr>
        </p:pic>
        <p:sp>
          <p:nvSpPr>
            <p:cNvPr id="36" name="Text Placeholder 3">
              <a:extLst>
                <a:ext uri="{FF2B5EF4-FFF2-40B4-BE49-F238E27FC236}">
                  <a16:creationId xmlns:a16="http://schemas.microsoft.com/office/drawing/2014/main" id="{4343F15C-45BF-1951-1774-FEDD56A4C8D6}"/>
                </a:ext>
              </a:extLst>
            </p:cNvPr>
            <p:cNvSpPr txBox="1">
              <a:spLocks/>
            </p:cNvSpPr>
            <p:nvPr/>
          </p:nvSpPr>
          <p:spPr>
            <a:xfrm>
              <a:off x="5827067" y="3788413"/>
              <a:ext cx="804672" cy="191977"/>
            </a:xfrm>
            <a:prstGeom prst="rect">
              <a:avLst/>
            </a:prstGeom>
          </p:spPr>
          <p:txBody>
            <a:bodyPr t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lnSpc>
                  <a:spcPct val="100000"/>
                </a:lnSpc>
                <a:spcBef>
                  <a:spcPts val="0"/>
                </a:spcBef>
                <a:buClrTx/>
                <a:buFont typeface="Arial" panose="020B0604020202020204" pitchFamily="34" charset="0"/>
                <a:buNone/>
              </a:pPr>
              <a:r>
                <a:rPr lang="en-US" sz="900" dirty="0">
                  <a:solidFill>
                    <a:schemeClr val="bg1">
                      <a:lumMod val="75000"/>
                    </a:schemeClr>
                  </a:solidFill>
                  <a:latin typeface="Metropolis Medium" panose="00000600000000000000" pitchFamily="50" charset="0"/>
                </a:rPr>
                <a:t>lite</a:t>
              </a:r>
            </a:p>
          </p:txBody>
        </p:sp>
      </p:grpSp>
      <p:sp>
        <p:nvSpPr>
          <p:cNvPr id="46" name="Text Placeholder 3">
            <a:extLst>
              <a:ext uri="{FF2B5EF4-FFF2-40B4-BE49-F238E27FC236}">
                <a16:creationId xmlns:a16="http://schemas.microsoft.com/office/drawing/2014/main" id="{F5E7D77A-E827-3C95-B763-07AA147EDA37}"/>
              </a:ext>
            </a:extLst>
          </p:cNvPr>
          <p:cNvSpPr txBox="1">
            <a:spLocks/>
          </p:cNvSpPr>
          <p:nvPr/>
        </p:nvSpPr>
        <p:spPr>
          <a:xfrm>
            <a:off x="3477358" y="3980263"/>
            <a:ext cx="2170015" cy="331774"/>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0"/>
              </a:spcBef>
              <a:buClrTx/>
              <a:buFont typeface="Arial" panose="020B0604020202020204" pitchFamily="34" charset="0"/>
              <a:buNone/>
            </a:pPr>
            <a:r>
              <a:rPr lang="en-US" sz="1200" b="1" dirty="0">
                <a:latin typeface="Metropolis Extra Bold" panose="00000900000000000000" pitchFamily="50" charset="0"/>
              </a:rPr>
              <a:t>Telemedicine</a:t>
            </a:r>
            <a:endParaRPr lang="en-US" sz="1200" dirty="0">
              <a:latin typeface="Metropolis" panose="00000500000000000000" pitchFamily="50" charset="0"/>
            </a:endParaRPr>
          </a:p>
        </p:txBody>
      </p:sp>
      <p:pic>
        <p:nvPicPr>
          <p:cNvPr id="1030" name="Picture 6">
            <a:extLst>
              <a:ext uri="{FF2B5EF4-FFF2-40B4-BE49-F238E27FC236}">
                <a16:creationId xmlns:a16="http://schemas.microsoft.com/office/drawing/2014/main" id="{C986A65B-D393-5EF4-01AC-46965EFDCDF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44246" y="3910773"/>
            <a:ext cx="804672" cy="353301"/>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a:extLst>
              <a:ext uri="{FF2B5EF4-FFF2-40B4-BE49-F238E27FC236}">
                <a16:creationId xmlns:a16="http://schemas.microsoft.com/office/drawing/2014/main" id="{02C60271-BDBF-648B-71EE-462ED5E10754}"/>
              </a:ext>
            </a:extLst>
          </p:cNvPr>
          <p:cNvPicPr>
            <a:picLocks noChangeAspect="1"/>
          </p:cNvPicPr>
          <p:nvPr/>
        </p:nvPicPr>
        <p:blipFill rotWithShape="1">
          <a:blip r:embed="rId14"/>
          <a:srcRect l="4800" t="3069" r="4461" b="6444"/>
          <a:stretch/>
        </p:blipFill>
        <p:spPr>
          <a:xfrm>
            <a:off x="5946248" y="3923123"/>
            <a:ext cx="458480" cy="457200"/>
          </a:xfrm>
          <a:prstGeom prst="rect">
            <a:avLst/>
          </a:prstGeom>
        </p:spPr>
      </p:pic>
      <p:cxnSp>
        <p:nvCxnSpPr>
          <p:cNvPr id="52" name="Straight Connector 51">
            <a:extLst>
              <a:ext uri="{FF2B5EF4-FFF2-40B4-BE49-F238E27FC236}">
                <a16:creationId xmlns:a16="http://schemas.microsoft.com/office/drawing/2014/main" id="{A93CB9AA-CF8F-41B5-E095-3B6D1379280C}"/>
              </a:ext>
            </a:extLst>
          </p:cNvPr>
          <p:cNvCxnSpPr/>
          <p:nvPr/>
        </p:nvCxnSpPr>
        <p:spPr>
          <a:xfrm>
            <a:off x="2542060" y="2465016"/>
            <a:ext cx="82296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6B8ACB28-5F2F-4F9E-E969-8BCC53C43D30}"/>
              </a:ext>
            </a:extLst>
          </p:cNvPr>
          <p:cNvCxnSpPr/>
          <p:nvPr/>
        </p:nvCxnSpPr>
        <p:spPr>
          <a:xfrm>
            <a:off x="5768967" y="2938227"/>
            <a:ext cx="82296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C4BF1B55-A5C5-CB9E-6F4E-7FFEB666CBFC}"/>
              </a:ext>
            </a:extLst>
          </p:cNvPr>
          <p:cNvCxnSpPr/>
          <p:nvPr/>
        </p:nvCxnSpPr>
        <p:spPr>
          <a:xfrm>
            <a:off x="5750385" y="3523008"/>
            <a:ext cx="82296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B6AECBD2-379E-1821-DB9D-F5437AB932E8}"/>
              </a:ext>
            </a:extLst>
          </p:cNvPr>
          <p:cNvCxnSpPr/>
          <p:nvPr/>
        </p:nvCxnSpPr>
        <p:spPr>
          <a:xfrm>
            <a:off x="2523503" y="3513187"/>
            <a:ext cx="82296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0E141ACF-2A82-8C74-B794-2C90540FEE7F}"/>
              </a:ext>
            </a:extLst>
          </p:cNvPr>
          <p:cNvCxnSpPr/>
          <p:nvPr/>
        </p:nvCxnSpPr>
        <p:spPr>
          <a:xfrm>
            <a:off x="2527312" y="2986711"/>
            <a:ext cx="82296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0B355CD2-6247-C5F6-8984-6C8AEE5BBBF7}"/>
              </a:ext>
            </a:extLst>
          </p:cNvPr>
          <p:cNvCxnSpPr/>
          <p:nvPr/>
        </p:nvCxnSpPr>
        <p:spPr>
          <a:xfrm>
            <a:off x="2525958" y="3845610"/>
            <a:ext cx="82296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1AAC708E-6C1A-A646-A14D-AA0667C0DD9C}"/>
              </a:ext>
            </a:extLst>
          </p:cNvPr>
          <p:cNvCxnSpPr/>
          <p:nvPr/>
        </p:nvCxnSpPr>
        <p:spPr>
          <a:xfrm>
            <a:off x="5764302" y="3893794"/>
            <a:ext cx="82296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8426079"/>
      </p:ext>
    </p:extLst>
  </p:cSld>
  <p:clrMapOvr>
    <a:masterClrMapping/>
  </p:clrMapOvr>
  <p:transition spd="med">
    <p:pull/>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descr="A picture containing icon&#10;&#10;Description automatically generated">
            <a:extLst>
              <a:ext uri="{FF2B5EF4-FFF2-40B4-BE49-F238E27FC236}">
                <a16:creationId xmlns:a16="http://schemas.microsoft.com/office/drawing/2014/main" id="{D0E41A11-7572-6A3D-F5F0-60957D95C57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10898" y="654645"/>
            <a:ext cx="1546834" cy="594360"/>
          </a:xfrm>
          <a:prstGeom prst="rect">
            <a:avLst/>
          </a:prstGeom>
        </p:spPr>
      </p:pic>
      <p:pic>
        <p:nvPicPr>
          <p:cNvPr id="4" name="Picture 3" descr="Icon&#10;&#10;Description automatically generated">
            <a:extLst>
              <a:ext uri="{FF2B5EF4-FFF2-40B4-BE49-F238E27FC236}">
                <a16:creationId xmlns:a16="http://schemas.microsoft.com/office/drawing/2014/main" id="{7D48C0B2-F207-3BC5-4618-F967F2500F61}"/>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a:off x="459040" y="191357"/>
            <a:ext cx="365760" cy="365760"/>
          </a:xfrm>
          <a:prstGeom prst="rect">
            <a:avLst/>
          </a:prstGeom>
          <a:ln>
            <a:noFill/>
          </a:ln>
        </p:spPr>
      </p:pic>
      <p:sp>
        <p:nvSpPr>
          <p:cNvPr id="2" name="Slide Number Placeholder 1">
            <a:extLst>
              <a:ext uri="{FF2B5EF4-FFF2-40B4-BE49-F238E27FC236}">
                <a16:creationId xmlns:a16="http://schemas.microsoft.com/office/drawing/2014/main" id="{BDA6A4BB-5B5F-796F-DDB3-935EAD8F09B3}"/>
              </a:ext>
            </a:extLst>
          </p:cNvPr>
          <p:cNvSpPr>
            <a:spLocks noGrp="1"/>
          </p:cNvSpPr>
          <p:nvPr>
            <p:ph type="sldNum" sz="quarter" idx="10"/>
          </p:nvPr>
        </p:nvSpPr>
        <p:spPr/>
        <p:txBody>
          <a:bodyPr/>
          <a:lstStyle/>
          <a:p>
            <a:fld id="{7AD7BA39-CD1C-4FBC-AA7C-BA7CC4082953}" type="slidenum">
              <a:rPr lang="en-US" smtClean="0"/>
              <a:pPr/>
              <a:t>30</a:t>
            </a:fld>
            <a:endParaRPr lang="en-US" dirty="0"/>
          </a:p>
        </p:txBody>
      </p:sp>
      <p:sp>
        <p:nvSpPr>
          <p:cNvPr id="3" name="Title 2">
            <a:extLst>
              <a:ext uri="{FF2B5EF4-FFF2-40B4-BE49-F238E27FC236}">
                <a16:creationId xmlns:a16="http://schemas.microsoft.com/office/drawing/2014/main" id="{9183CA54-F464-4388-A55F-A93C3693FB27}"/>
              </a:ext>
            </a:extLst>
          </p:cNvPr>
          <p:cNvSpPr>
            <a:spLocks noGrp="1"/>
          </p:cNvSpPr>
          <p:nvPr>
            <p:ph type="title"/>
          </p:nvPr>
        </p:nvSpPr>
        <p:spPr/>
        <p:txBody>
          <a:bodyPr/>
          <a:lstStyle/>
          <a:p>
            <a:r>
              <a:rPr lang="en-US" dirty="0"/>
              <a:t>          Digital Health</a:t>
            </a:r>
          </a:p>
        </p:txBody>
      </p:sp>
      <p:grpSp>
        <p:nvGrpSpPr>
          <p:cNvPr id="49" name="Group 48">
            <a:extLst>
              <a:ext uri="{FF2B5EF4-FFF2-40B4-BE49-F238E27FC236}">
                <a16:creationId xmlns:a16="http://schemas.microsoft.com/office/drawing/2014/main" id="{797BCC43-A0E6-C268-616C-19D099E3F389}"/>
              </a:ext>
            </a:extLst>
          </p:cNvPr>
          <p:cNvGrpSpPr/>
          <p:nvPr/>
        </p:nvGrpSpPr>
        <p:grpSpPr>
          <a:xfrm>
            <a:off x="824800" y="1568285"/>
            <a:ext cx="3420587" cy="2856088"/>
            <a:chOff x="228824" y="1380276"/>
            <a:chExt cx="3420587" cy="2856088"/>
          </a:xfrm>
        </p:grpSpPr>
        <p:pic>
          <p:nvPicPr>
            <p:cNvPr id="38" name="Picture 37">
              <a:extLst>
                <a:ext uri="{FF2B5EF4-FFF2-40B4-BE49-F238E27FC236}">
                  <a16:creationId xmlns:a16="http://schemas.microsoft.com/office/drawing/2014/main" id="{07681FE5-C99F-B3FD-A427-60130DA3E4AE}"/>
                </a:ext>
              </a:extLst>
            </p:cNvPr>
            <p:cNvPicPr>
              <a:picLocks noChangeAspect="1"/>
            </p:cNvPicPr>
            <p:nvPr/>
          </p:nvPicPr>
          <p:blipFill>
            <a:blip r:embed="rId5"/>
            <a:stretch>
              <a:fillRect/>
            </a:stretch>
          </p:blipFill>
          <p:spPr>
            <a:xfrm>
              <a:off x="228824" y="1807274"/>
              <a:ext cx="3420587" cy="2000915"/>
            </a:xfrm>
            <a:prstGeom prst="rect">
              <a:avLst/>
            </a:prstGeom>
          </p:spPr>
        </p:pic>
        <p:sp>
          <p:nvSpPr>
            <p:cNvPr id="41" name="Title 1">
              <a:extLst>
                <a:ext uri="{FF2B5EF4-FFF2-40B4-BE49-F238E27FC236}">
                  <a16:creationId xmlns:a16="http://schemas.microsoft.com/office/drawing/2014/main" id="{E7CC9FA9-9E92-B47E-B274-7B098BF2F3C7}"/>
                </a:ext>
              </a:extLst>
            </p:cNvPr>
            <p:cNvSpPr txBox="1">
              <a:spLocks/>
            </p:cNvSpPr>
            <p:nvPr/>
          </p:nvSpPr>
          <p:spPr>
            <a:xfrm>
              <a:off x="459040" y="3814308"/>
              <a:ext cx="2947926" cy="42205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lang="en-US"/>
              </a:defPPr>
              <a:lvl1pPr marR="0" lvl="0">
                <a:lnSpc>
                  <a:spcPct val="100000"/>
                </a:lnSpc>
                <a:spcBef>
                  <a:spcPts val="0"/>
                </a:spcBef>
                <a:spcAft>
                  <a:spcPts val="0"/>
                </a:spcAft>
                <a:buClr>
                  <a:srgbClr val="1F8BDE"/>
                </a:buClr>
                <a:buSzPts val="2800"/>
                <a:buFont typeface="Metropolis"/>
                <a:buNone/>
                <a:defRPr sz="2400" b="1" i="0" u="none" strike="noStrike" cap="none">
                  <a:solidFill>
                    <a:srgbClr val="1F8BDE"/>
                  </a:solidFill>
                  <a:latin typeface="Metropolis"/>
                  <a:ea typeface="Metropolis"/>
                  <a:cs typeface="Metropolis"/>
                </a:defRPr>
              </a:lvl1pPr>
              <a:lvl2pPr marR="0" lvl="1">
                <a:lnSpc>
                  <a:spcPct val="100000"/>
                </a:lnSpc>
                <a:spcBef>
                  <a:spcPts val="0"/>
                </a:spcBef>
                <a:spcAft>
                  <a:spcPts val="0"/>
                </a:spcAft>
                <a:buClr>
                  <a:srgbClr val="1F8BDE"/>
                </a:buClr>
                <a:buSzPts val="2800"/>
                <a:buFont typeface="Metropolis"/>
                <a:buNone/>
                <a:defRPr sz="2800" b="1" i="0" u="none" strike="noStrike" cap="none">
                  <a:solidFill>
                    <a:srgbClr val="1F8BDE"/>
                  </a:solidFill>
                  <a:latin typeface="Metropolis"/>
                  <a:ea typeface="Metropolis"/>
                  <a:cs typeface="Metropolis"/>
                </a:defRPr>
              </a:lvl2pPr>
              <a:lvl3pPr marR="0" lvl="2">
                <a:lnSpc>
                  <a:spcPct val="100000"/>
                </a:lnSpc>
                <a:spcBef>
                  <a:spcPts val="0"/>
                </a:spcBef>
                <a:spcAft>
                  <a:spcPts val="0"/>
                </a:spcAft>
                <a:buClr>
                  <a:srgbClr val="1F8BDE"/>
                </a:buClr>
                <a:buSzPts val="2800"/>
                <a:buFont typeface="Metropolis"/>
                <a:buNone/>
                <a:defRPr sz="2800" b="1" i="0" u="none" strike="noStrike" cap="none">
                  <a:solidFill>
                    <a:srgbClr val="1F8BDE"/>
                  </a:solidFill>
                  <a:latin typeface="Metropolis"/>
                  <a:ea typeface="Metropolis"/>
                  <a:cs typeface="Metropolis"/>
                </a:defRPr>
              </a:lvl3pPr>
              <a:lvl4pPr marR="0" lvl="3">
                <a:lnSpc>
                  <a:spcPct val="100000"/>
                </a:lnSpc>
                <a:spcBef>
                  <a:spcPts val="0"/>
                </a:spcBef>
                <a:spcAft>
                  <a:spcPts val="0"/>
                </a:spcAft>
                <a:buClr>
                  <a:srgbClr val="1F8BDE"/>
                </a:buClr>
                <a:buSzPts val="2800"/>
                <a:buFont typeface="Metropolis"/>
                <a:buNone/>
                <a:defRPr sz="2800" b="1" i="0" u="none" strike="noStrike" cap="none">
                  <a:solidFill>
                    <a:srgbClr val="1F8BDE"/>
                  </a:solidFill>
                  <a:latin typeface="Metropolis"/>
                  <a:ea typeface="Metropolis"/>
                  <a:cs typeface="Metropolis"/>
                </a:defRPr>
              </a:lvl4pPr>
              <a:lvl5pPr marR="0" lvl="4">
                <a:lnSpc>
                  <a:spcPct val="100000"/>
                </a:lnSpc>
                <a:spcBef>
                  <a:spcPts val="0"/>
                </a:spcBef>
                <a:spcAft>
                  <a:spcPts val="0"/>
                </a:spcAft>
                <a:buClr>
                  <a:srgbClr val="1F8BDE"/>
                </a:buClr>
                <a:buSzPts val="2800"/>
                <a:buFont typeface="Metropolis"/>
                <a:buNone/>
                <a:defRPr sz="2800" b="1" i="0" u="none" strike="noStrike" cap="none">
                  <a:solidFill>
                    <a:srgbClr val="1F8BDE"/>
                  </a:solidFill>
                  <a:latin typeface="Metropolis"/>
                  <a:ea typeface="Metropolis"/>
                  <a:cs typeface="Metropolis"/>
                </a:defRPr>
              </a:lvl5pPr>
              <a:lvl6pPr marR="0" lvl="5">
                <a:lnSpc>
                  <a:spcPct val="100000"/>
                </a:lnSpc>
                <a:spcBef>
                  <a:spcPts val="0"/>
                </a:spcBef>
                <a:spcAft>
                  <a:spcPts val="0"/>
                </a:spcAft>
                <a:buClr>
                  <a:srgbClr val="1F8BDE"/>
                </a:buClr>
                <a:buSzPts val="2800"/>
                <a:buFont typeface="Metropolis"/>
                <a:buNone/>
                <a:defRPr sz="2800" b="1" i="0" u="none" strike="noStrike" cap="none">
                  <a:solidFill>
                    <a:srgbClr val="1F8BDE"/>
                  </a:solidFill>
                  <a:latin typeface="Metropolis"/>
                  <a:ea typeface="Metropolis"/>
                  <a:cs typeface="Metropolis"/>
                </a:defRPr>
              </a:lvl6pPr>
              <a:lvl7pPr marR="0" lvl="6">
                <a:lnSpc>
                  <a:spcPct val="100000"/>
                </a:lnSpc>
                <a:spcBef>
                  <a:spcPts val="0"/>
                </a:spcBef>
                <a:spcAft>
                  <a:spcPts val="0"/>
                </a:spcAft>
                <a:buClr>
                  <a:srgbClr val="1F8BDE"/>
                </a:buClr>
                <a:buSzPts val="2800"/>
                <a:buFont typeface="Metropolis"/>
                <a:buNone/>
                <a:defRPr sz="2800" b="1" i="0" u="none" strike="noStrike" cap="none">
                  <a:solidFill>
                    <a:srgbClr val="1F8BDE"/>
                  </a:solidFill>
                  <a:latin typeface="Metropolis"/>
                  <a:ea typeface="Metropolis"/>
                  <a:cs typeface="Metropolis"/>
                </a:defRPr>
              </a:lvl7pPr>
              <a:lvl8pPr marR="0" lvl="7">
                <a:lnSpc>
                  <a:spcPct val="100000"/>
                </a:lnSpc>
                <a:spcBef>
                  <a:spcPts val="0"/>
                </a:spcBef>
                <a:spcAft>
                  <a:spcPts val="0"/>
                </a:spcAft>
                <a:buClr>
                  <a:srgbClr val="1F8BDE"/>
                </a:buClr>
                <a:buSzPts val="2800"/>
                <a:buFont typeface="Metropolis"/>
                <a:buNone/>
                <a:defRPr sz="2800" b="1" i="0" u="none" strike="noStrike" cap="none">
                  <a:solidFill>
                    <a:srgbClr val="1F8BDE"/>
                  </a:solidFill>
                  <a:latin typeface="Metropolis"/>
                  <a:ea typeface="Metropolis"/>
                  <a:cs typeface="Metropolis"/>
                </a:defRPr>
              </a:lvl8pPr>
              <a:lvl9pPr marR="0" lvl="8">
                <a:lnSpc>
                  <a:spcPct val="100000"/>
                </a:lnSpc>
                <a:spcBef>
                  <a:spcPts val="0"/>
                </a:spcBef>
                <a:spcAft>
                  <a:spcPts val="0"/>
                </a:spcAft>
                <a:buClr>
                  <a:srgbClr val="1F8BDE"/>
                </a:buClr>
                <a:buSzPts val="2800"/>
                <a:buFont typeface="Metropolis"/>
                <a:buNone/>
                <a:defRPr sz="2800" b="1" i="0" u="none" strike="noStrike" cap="none">
                  <a:solidFill>
                    <a:srgbClr val="1F8BDE"/>
                  </a:solidFill>
                  <a:latin typeface="Metropolis"/>
                  <a:ea typeface="Metropolis"/>
                  <a:cs typeface="Metropolis"/>
                </a:defRPr>
              </a:lvl9pPr>
            </a:lstStyle>
            <a:p>
              <a:pPr marL="0" marR="0" lvl="0" indent="0" defTabSz="914400" eaLnBrk="1" fontAlgn="auto" latinLnBrk="0" hangingPunct="1">
                <a:lnSpc>
                  <a:spcPct val="100000"/>
                </a:lnSpc>
                <a:spcBef>
                  <a:spcPts val="0"/>
                </a:spcBef>
                <a:spcAft>
                  <a:spcPts val="0"/>
                </a:spcAft>
                <a:buClr>
                  <a:srgbClr val="1F8BDE"/>
                </a:buClr>
                <a:buSzPts val="2800"/>
                <a:buFont typeface="Metropolis"/>
                <a:buNone/>
                <a:tabLst/>
                <a:defRPr/>
              </a:pPr>
              <a:r>
                <a:rPr kumimoji="0" lang="en-US" sz="800" b="0" i="0" u="none" strike="noStrike" kern="0" cap="none" spc="0" normalizeH="0" baseline="0" noProof="0" dirty="0">
                  <a:ln>
                    <a:noFill/>
                  </a:ln>
                  <a:solidFill>
                    <a:srgbClr val="3F3F3F"/>
                  </a:solidFill>
                  <a:effectLst/>
                  <a:uLnTx/>
                  <a:uFillTx/>
                  <a:latin typeface="Metropolis" panose="00000500000000000000" pitchFamily="50" charset="0"/>
                </a:rPr>
                <a:t>Improving patient satisfaction by proactively managing multiple chronic conditions outside the clinical setting.</a:t>
              </a:r>
            </a:p>
          </p:txBody>
        </p:sp>
        <p:sp>
          <p:nvSpPr>
            <p:cNvPr id="43" name="Text Placeholder 3">
              <a:extLst>
                <a:ext uri="{FF2B5EF4-FFF2-40B4-BE49-F238E27FC236}">
                  <a16:creationId xmlns:a16="http://schemas.microsoft.com/office/drawing/2014/main" id="{D959EF7F-6FF7-B07C-A1A7-660A5FAF8EDD}"/>
                </a:ext>
              </a:extLst>
            </p:cNvPr>
            <p:cNvSpPr txBox="1">
              <a:spLocks/>
            </p:cNvSpPr>
            <p:nvPr/>
          </p:nvSpPr>
          <p:spPr>
            <a:xfrm>
              <a:off x="757057" y="1380276"/>
              <a:ext cx="2364120" cy="331774"/>
            </a:xfrm>
            <a:prstGeom prst="roundRect">
              <a:avLst/>
            </a:prstGeom>
            <a:solidFill>
              <a:schemeClr val="tx2">
                <a:alpha val="10000"/>
              </a:schemeClr>
            </a:solidFill>
          </p:spPr>
          <p:txBody>
            <a:bodyPr anchor="ctr" anchorCtr="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0"/>
                </a:spcBef>
                <a:buClrTx/>
                <a:buFont typeface="Arial" panose="020B0604020202020204" pitchFamily="34" charset="0"/>
                <a:buNone/>
              </a:pPr>
              <a:r>
                <a:rPr lang="en-US" sz="1200" b="1" dirty="0">
                  <a:latin typeface="Metropolis Extra Bold" panose="00000900000000000000" pitchFamily="50" charset="0"/>
                </a:rPr>
                <a:t>Chronic Care Management</a:t>
              </a:r>
              <a:endParaRPr lang="en-US" sz="1200" dirty="0">
                <a:latin typeface="Metropolis" panose="00000500000000000000" pitchFamily="50" charset="0"/>
              </a:endParaRPr>
            </a:p>
          </p:txBody>
        </p:sp>
      </p:grpSp>
      <p:grpSp>
        <p:nvGrpSpPr>
          <p:cNvPr id="50" name="Group 49">
            <a:extLst>
              <a:ext uri="{FF2B5EF4-FFF2-40B4-BE49-F238E27FC236}">
                <a16:creationId xmlns:a16="http://schemas.microsoft.com/office/drawing/2014/main" id="{FD6764C1-A03A-43F4-59F1-C503CC5EE850}"/>
              </a:ext>
            </a:extLst>
          </p:cNvPr>
          <p:cNvGrpSpPr/>
          <p:nvPr/>
        </p:nvGrpSpPr>
        <p:grpSpPr>
          <a:xfrm>
            <a:off x="4596884" y="1568285"/>
            <a:ext cx="3246120" cy="2856088"/>
            <a:chOff x="5603648" y="1380276"/>
            <a:chExt cx="3246120" cy="2856088"/>
          </a:xfrm>
        </p:grpSpPr>
        <p:pic>
          <p:nvPicPr>
            <p:cNvPr id="40" name="Picture 39">
              <a:extLst>
                <a:ext uri="{FF2B5EF4-FFF2-40B4-BE49-F238E27FC236}">
                  <a16:creationId xmlns:a16="http://schemas.microsoft.com/office/drawing/2014/main" id="{8B39AC51-3CE8-1557-80F9-EE60DCAF0EEA}"/>
                </a:ext>
              </a:extLst>
            </p:cNvPr>
            <p:cNvPicPr>
              <a:picLocks noChangeAspect="1"/>
            </p:cNvPicPr>
            <p:nvPr/>
          </p:nvPicPr>
          <p:blipFill>
            <a:blip r:embed="rId6"/>
            <a:stretch>
              <a:fillRect/>
            </a:stretch>
          </p:blipFill>
          <p:spPr>
            <a:xfrm>
              <a:off x="5603648" y="1806088"/>
              <a:ext cx="3246120" cy="1982325"/>
            </a:xfrm>
            <a:prstGeom prst="rect">
              <a:avLst/>
            </a:prstGeom>
          </p:spPr>
        </p:pic>
        <p:sp>
          <p:nvSpPr>
            <p:cNvPr id="42" name="Title 1">
              <a:extLst>
                <a:ext uri="{FF2B5EF4-FFF2-40B4-BE49-F238E27FC236}">
                  <a16:creationId xmlns:a16="http://schemas.microsoft.com/office/drawing/2014/main" id="{F38C2AFF-3969-5AF8-C435-E19B02A41F86}"/>
                </a:ext>
              </a:extLst>
            </p:cNvPr>
            <p:cNvSpPr txBox="1">
              <a:spLocks/>
            </p:cNvSpPr>
            <p:nvPr/>
          </p:nvSpPr>
          <p:spPr>
            <a:xfrm>
              <a:off x="5777035" y="3814308"/>
              <a:ext cx="2944368" cy="42205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lang="en-US"/>
              </a:defPPr>
              <a:lvl1pPr marR="0" lvl="0">
                <a:lnSpc>
                  <a:spcPct val="100000"/>
                </a:lnSpc>
                <a:spcBef>
                  <a:spcPts val="0"/>
                </a:spcBef>
                <a:spcAft>
                  <a:spcPts val="0"/>
                </a:spcAft>
                <a:buClr>
                  <a:srgbClr val="1F8BDE"/>
                </a:buClr>
                <a:buSzPts val="2800"/>
                <a:buFont typeface="Metropolis"/>
                <a:buNone/>
                <a:defRPr sz="2400" b="1" i="0" u="none" strike="noStrike" cap="none">
                  <a:solidFill>
                    <a:srgbClr val="1F8BDE"/>
                  </a:solidFill>
                  <a:latin typeface="Metropolis"/>
                  <a:ea typeface="Metropolis"/>
                  <a:cs typeface="Metropolis"/>
                </a:defRPr>
              </a:lvl1pPr>
              <a:lvl2pPr marR="0" lvl="1">
                <a:lnSpc>
                  <a:spcPct val="100000"/>
                </a:lnSpc>
                <a:spcBef>
                  <a:spcPts val="0"/>
                </a:spcBef>
                <a:spcAft>
                  <a:spcPts val="0"/>
                </a:spcAft>
                <a:buClr>
                  <a:srgbClr val="1F8BDE"/>
                </a:buClr>
                <a:buSzPts val="2800"/>
                <a:buFont typeface="Metropolis"/>
                <a:buNone/>
                <a:defRPr sz="2800" b="1" i="0" u="none" strike="noStrike" cap="none">
                  <a:solidFill>
                    <a:srgbClr val="1F8BDE"/>
                  </a:solidFill>
                  <a:latin typeface="Metropolis"/>
                  <a:ea typeface="Metropolis"/>
                  <a:cs typeface="Metropolis"/>
                </a:defRPr>
              </a:lvl2pPr>
              <a:lvl3pPr marR="0" lvl="2">
                <a:lnSpc>
                  <a:spcPct val="100000"/>
                </a:lnSpc>
                <a:spcBef>
                  <a:spcPts val="0"/>
                </a:spcBef>
                <a:spcAft>
                  <a:spcPts val="0"/>
                </a:spcAft>
                <a:buClr>
                  <a:srgbClr val="1F8BDE"/>
                </a:buClr>
                <a:buSzPts val="2800"/>
                <a:buFont typeface="Metropolis"/>
                <a:buNone/>
                <a:defRPr sz="2800" b="1" i="0" u="none" strike="noStrike" cap="none">
                  <a:solidFill>
                    <a:srgbClr val="1F8BDE"/>
                  </a:solidFill>
                  <a:latin typeface="Metropolis"/>
                  <a:ea typeface="Metropolis"/>
                  <a:cs typeface="Metropolis"/>
                </a:defRPr>
              </a:lvl3pPr>
              <a:lvl4pPr marR="0" lvl="3">
                <a:lnSpc>
                  <a:spcPct val="100000"/>
                </a:lnSpc>
                <a:spcBef>
                  <a:spcPts val="0"/>
                </a:spcBef>
                <a:spcAft>
                  <a:spcPts val="0"/>
                </a:spcAft>
                <a:buClr>
                  <a:srgbClr val="1F8BDE"/>
                </a:buClr>
                <a:buSzPts val="2800"/>
                <a:buFont typeface="Metropolis"/>
                <a:buNone/>
                <a:defRPr sz="2800" b="1" i="0" u="none" strike="noStrike" cap="none">
                  <a:solidFill>
                    <a:srgbClr val="1F8BDE"/>
                  </a:solidFill>
                  <a:latin typeface="Metropolis"/>
                  <a:ea typeface="Metropolis"/>
                  <a:cs typeface="Metropolis"/>
                </a:defRPr>
              </a:lvl4pPr>
              <a:lvl5pPr marR="0" lvl="4">
                <a:lnSpc>
                  <a:spcPct val="100000"/>
                </a:lnSpc>
                <a:spcBef>
                  <a:spcPts val="0"/>
                </a:spcBef>
                <a:spcAft>
                  <a:spcPts val="0"/>
                </a:spcAft>
                <a:buClr>
                  <a:srgbClr val="1F8BDE"/>
                </a:buClr>
                <a:buSzPts val="2800"/>
                <a:buFont typeface="Metropolis"/>
                <a:buNone/>
                <a:defRPr sz="2800" b="1" i="0" u="none" strike="noStrike" cap="none">
                  <a:solidFill>
                    <a:srgbClr val="1F8BDE"/>
                  </a:solidFill>
                  <a:latin typeface="Metropolis"/>
                  <a:ea typeface="Metropolis"/>
                  <a:cs typeface="Metropolis"/>
                </a:defRPr>
              </a:lvl5pPr>
              <a:lvl6pPr marR="0" lvl="5">
                <a:lnSpc>
                  <a:spcPct val="100000"/>
                </a:lnSpc>
                <a:spcBef>
                  <a:spcPts val="0"/>
                </a:spcBef>
                <a:spcAft>
                  <a:spcPts val="0"/>
                </a:spcAft>
                <a:buClr>
                  <a:srgbClr val="1F8BDE"/>
                </a:buClr>
                <a:buSzPts val="2800"/>
                <a:buFont typeface="Metropolis"/>
                <a:buNone/>
                <a:defRPr sz="2800" b="1" i="0" u="none" strike="noStrike" cap="none">
                  <a:solidFill>
                    <a:srgbClr val="1F8BDE"/>
                  </a:solidFill>
                  <a:latin typeface="Metropolis"/>
                  <a:ea typeface="Metropolis"/>
                  <a:cs typeface="Metropolis"/>
                </a:defRPr>
              </a:lvl6pPr>
              <a:lvl7pPr marR="0" lvl="6">
                <a:lnSpc>
                  <a:spcPct val="100000"/>
                </a:lnSpc>
                <a:spcBef>
                  <a:spcPts val="0"/>
                </a:spcBef>
                <a:spcAft>
                  <a:spcPts val="0"/>
                </a:spcAft>
                <a:buClr>
                  <a:srgbClr val="1F8BDE"/>
                </a:buClr>
                <a:buSzPts val="2800"/>
                <a:buFont typeface="Metropolis"/>
                <a:buNone/>
                <a:defRPr sz="2800" b="1" i="0" u="none" strike="noStrike" cap="none">
                  <a:solidFill>
                    <a:srgbClr val="1F8BDE"/>
                  </a:solidFill>
                  <a:latin typeface="Metropolis"/>
                  <a:ea typeface="Metropolis"/>
                  <a:cs typeface="Metropolis"/>
                </a:defRPr>
              </a:lvl7pPr>
              <a:lvl8pPr marR="0" lvl="7">
                <a:lnSpc>
                  <a:spcPct val="100000"/>
                </a:lnSpc>
                <a:spcBef>
                  <a:spcPts val="0"/>
                </a:spcBef>
                <a:spcAft>
                  <a:spcPts val="0"/>
                </a:spcAft>
                <a:buClr>
                  <a:srgbClr val="1F8BDE"/>
                </a:buClr>
                <a:buSzPts val="2800"/>
                <a:buFont typeface="Metropolis"/>
                <a:buNone/>
                <a:defRPr sz="2800" b="1" i="0" u="none" strike="noStrike" cap="none">
                  <a:solidFill>
                    <a:srgbClr val="1F8BDE"/>
                  </a:solidFill>
                  <a:latin typeface="Metropolis"/>
                  <a:ea typeface="Metropolis"/>
                  <a:cs typeface="Metropolis"/>
                </a:defRPr>
              </a:lvl8pPr>
              <a:lvl9pPr marR="0" lvl="8">
                <a:lnSpc>
                  <a:spcPct val="100000"/>
                </a:lnSpc>
                <a:spcBef>
                  <a:spcPts val="0"/>
                </a:spcBef>
                <a:spcAft>
                  <a:spcPts val="0"/>
                </a:spcAft>
                <a:buClr>
                  <a:srgbClr val="1F8BDE"/>
                </a:buClr>
                <a:buSzPts val="2800"/>
                <a:buFont typeface="Metropolis"/>
                <a:buNone/>
                <a:defRPr sz="2800" b="1" i="0" u="none" strike="noStrike" cap="none">
                  <a:solidFill>
                    <a:srgbClr val="1F8BDE"/>
                  </a:solidFill>
                  <a:latin typeface="Metropolis"/>
                  <a:ea typeface="Metropolis"/>
                  <a:cs typeface="Metropolis"/>
                </a:defRPr>
              </a:lvl9pPr>
            </a:lstStyle>
            <a:p>
              <a:pPr marL="0" marR="0" lvl="0" indent="0" defTabSz="914400" eaLnBrk="1" fontAlgn="auto" latinLnBrk="0" hangingPunct="1">
                <a:lnSpc>
                  <a:spcPct val="100000"/>
                </a:lnSpc>
                <a:spcBef>
                  <a:spcPts val="0"/>
                </a:spcBef>
                <a:spcAft>
                  <a:spcPts val="0"/>
                </a:spcAft>
                <a:buClr>
                  <a:srgbClr val="1F8BDE"/>
                </a:buClr>
                <a:buSzPts val="2800"/>
                <a:buFont typeface="Metropolis"/>
                <a:buNone/>
                <a:tabLst/>
                <a:defRPr/>
              </a:pPr>
              <a:r>
                <a:rPr kumimoji="0" lang="en-US" sz="800" b="0" i="0" u="none" strike="noStrike" kern="0" cap="none" spc="0" normalizeH="0" baseline="0" noProof="0" dirty="0">
                  <a:ln>
                    <a:noFill/>
                  </a:ln>
                  <a:solidFill>
                    <a:srgbClr val="3F3F3F"/>
                  </a:solidFill>
                  <a:effectLst/>
                  <a:uLnTx/>
                  <a:uFillTx/>
                  <a:latin typeface="Metropolis" panose="00000500000000000000" pitchFamily="50" charset="0"/>
                </a:rPr>
                <a:t>Enabling proactive patient engagement by monitoring real-time health data with connected devices.</a:t>
              </a:r>
            </a:p>
          </p:txBody>
        </p:sp>
        <p:sp>
          <p:nvSpPr>
            <p:cNvPr id="44" name="Text Placeholder 3">
              <a:extLst>
                <a:ext uri="{FF2B5EF4-FFF2-40B4-BE49-F238E27FC236}">
                  <a16:creationId xmlns:a16="http://schemas.microsoft.com/office/drawing/2014/main" id="{E4C48437-25AB-344B-CDF3-7391C4E0FC2B}"/>
                </a:ext>
              </a:extLst>
            </p:cNvPr>
            <p:cNvSpPr txBox="1">
              <a:spLocks/>
            </p:cNvSpPr>
            <p:nvPr/>
          </p:nvSpPr>
          <p:spPr>
            <a:xfrm>
              <a:off x="6044648" y="1380276"/>
              <a:ext cx="2364120" cy="331774"/>
            </a:xfrm>
            <a:prstGeom prst="roundRect">
              <a:avLst/>
            </a:prstGeom>
            <a:solidFill>
              <a:schemeClr val="tx2">
                <a:alpha val="10000"/>
              </a:schemeClr>
            </a:solidFill>
          </p:spPr>
          <p:txBody>
            <a:bodyPr anchor="ctr" anchorCtr="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0"/>
                </a:spcBef>
                <a:buClrTx/>
                <a:buFont typeface="Arial" panose="020B0604020202020204" pitchFamily="34" charset="0"/>
                <a:buNone/>
              </a:pPr>
              <a:r>
                <a:rPr lang="en-US" sz="1200" b="1" dirty="0">
                  <a:latin typeface="Metropolis Extra Bold" panose="00000900000000000000" pitchFamily="50" charset="0"/>
                </a:rPr>
                <a:t>Remote Patient Monitoring</a:t>
              </a:r>
              <a:endParaRPr lang="en-US" sz="1200" dirty="0">
                <a:latin typeface="Metropolis" panose="00000500000000000000" pitchFamily="50" charset="0"/>
              </a:endParaRPr>
            </a:p>
          </p:txBody>
        </p:sp>
      </p:grpSp>
      <p:sp>
        <p:nvSpPr>
          <p:cNvPr id="45" name="Title 2">
            <a:extLst>
              <a:ext uri="{FF2B5EF4-FFF2-40B4-BE49-F238E27FC236}">
                <a16:creationId xmlns:a16="http://schemas.microsoft.com/office/drawing/2014/main" id="{7B3E92D0-9641-1948-842C-238295781B9D}"/>
              </a:ext>
            </a:extLst>
          </p:cNvPr>
          <p:cNvSpPr txBox="1">
            <a:spLocks/>
          </p:cNvSpPr>
          <p:nvPr/>
        </p:nvSpPr>
        <p:spPr>
          <a:xfrm>
            <a:off x="2219631" y="842516"/>
            <a:ext cx="6501771" cy="331774"/>
          </a:xfrm>
          <a:prstGeom prst="rect">
            <a:avLst/>
          </a:prstGeom>
          <a:noFill/>
        </p:spPr>
        <p:txBody>
          <a:bodyPr lIns="45720" rIns="45720"/>
          <a:lstStyle>
            <a:lvl1pPr algn="l" defTabSz="685800" rtl="0" eaLnBrk="1" latinLnBrk="0" hangingPunct="1">
              <a:lnSpc>
                <a:spcPct val="90000"/>
              </a:lnSpc>
              <a:spcBef>
                <a:spcPct val="0"/>
              </a:spcBef>
              <a:buNone/>
              <a:defRPr sz="1800" b="0" kern="1200">
                <a:solidFill>
                  <a:srgbClr val="009BDE"/>
                </a:solidFill>
                <a:latin typeface="Metropolis Extra Bold" panose="00000900000000000000" pitchFamily="50" charset="0"/>
                <a:ea typeface="+mj-ea"/>
                <a:cs typeface="Metropolis Extra Bold" panose="00000900000000000000" pitchFamily="50" charset="0"/>
              </a:defRPr>
            </a:lvl1pPr>
          </a:lstStyle>
          <a:p>
            <a:pPr>
              <a:buClrTx/>
              <a:buFontTx/>
            </a:pPr>
            <a:r>
              <a:rPr lang="en-US" sz="1500" dirty="0">
                <a:solidFill>
                  <a:schemeClr val="tx1"/>
                </a:solidFill>
              </a:rPr>
              <a:t>A transformational suite of digital health solutions</a:t>
            </a:r>
          </a:p>
        </p:txBody>
      </p:sp>
      <p:sp>
        <p:nvSpPr>
          <p:cNvPr id="52" name="AutoShape 18">
            <a:extLst>
              <a:ext uri="{FF2B5EF4-FFF2-40B4-BE49-F238E27FC236}">
                <a16:creationId xmlns:a16="http://schemas.microsoft.com/office/drawing/2014/main" id="{E3B4A604-3393-7283-7578-ACCF850CEDAB}"/>
              </a:ext>
            </a:extLst>
          </p:cNvPr>
          <p:cNvSpPr/>
          <p:nvPr/>
        </p:nvSpPr>
        <p:spPr>
          <a:xfrm flipV="1">
            <a:off x="393860" y="1324446"/>
            <a:ext cx="457200" cy="0"/>
          </a:xfrm>
          <a:prstGeom prst="line">
            <a:avLst/>
          </a:prstGeom>
          <a:ln w="66675" cap="flat">
            <a:solidFill>
              <a:srgbClr val="009BDE"/>
            </a:solidFill>
            <a:prstDash val="solid"/>
            <a:headEnd type="none" w="sm" len="sm"/>
            <a:tailEnd type="none" w="sm" len="sm"/>
          </a:ln>
        </p:spPr>
      </p:sp>
    </p:spTree>
    <p:extLst>
      <p:ext uri="{BB962C8B-B14F-4D97-AF65-F5344CB8AC3E}">
        <p14:creationId xmlns:p14="http://schemas.microsoft.com/office/powerpoint/2010/main" val="442859000"/>
      </p:ext>
    </p:extLst>
  </p:cSld>
  <p:clrMapOvr>
    <a:masterClrMapping/>
  </p:clrMapOvr>
  <p:transition spd="med">
    <p:pull/>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Rectangle: Rounded Corners 110">
            <a:extLst>
              <a:ext uri="{FF2B5EF4-FFF2-40B4-BE49-F238E27FC236}">
                <a16:creationId xmlns:a16="http://schemas.microsoft.com/office/drawing/2014/main" id="{AD36ADAB-2415-A54A-FDC2-D173A06B17A4}"/>
              </a:ext>
            </a:extLst>
          </p:cNvPr>
          <p:cNvSpPr/>
          <p:nvPr/>
        </p:nvSpPr>
        <p:spPr>
          <a:xfrm>
            <a:off x="6216445" y="-250718"/>
            <a:ext cx="1926524" cy="2152308"/>
          </a:xfrm>
          <a:prstGeom prst="roundRect">
            <a:avLst/>
          </a:prstGeom>
          <a:solidFill>
            <a:schemeClr val="tx2">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 Placeholder 3">
            <a:extLst>
              <a:ext uri="{FF2B5EF4-FFF2-40B4-BE49-F238E27FC236}">
                <a16:creationId xmlns:a16="http://schemas.microsoft.com/office/drawing/2014/main" id="{11FD956F-7E37-5DC3-B36D-CE6F13B02666}"/>
              </a:ext>
            </a:extLst>
          </p:cNvPr>
          <p:cNvSpPr txBox="1">
            <a:spLocks/>
          </p:cNvSpPr>
          <p:nvPr/>
        </p:nvSpPr>
        <p:spPr>
          <a:xfrm>
            <a:off x="410898" y="1432635"/>
            <a:ext cx="2364120" cy="331774"/>
          </a:xfrm>
          <a:prstGeom prst="roundRect">
            <a:avLst/>
          </a:prstGeom>
          <a:solidFill>
            <a:schemeClr val="tx2">
              <a:alpha val="10000"/>
            </a:schemeClr>
          </a:solidFill>
        </p:spPr>
        <p:txBody>
          <a:bodyPr anchor="ctr" anchorCtr="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0"/>
              </a:spcBef>
              <a:buClrTx/>
              <a:buFont typeface="Arial" panose="020B0604020202020204" pitchFamily="34" charset="0"/>
              <a:buNone/>
            </a:pPr>
            <a:r>
              <a:rPr lang="en-US" sz="1200" b="1" dirty="0">
                <a:latin typeface="Metropolis Extra Bold" panose="00000900000000000000" pitchFamily="50" charset="0"/>
              </a:rPr>
              <a:t>Workforce Augmentation</a:t>
            </a:r>
            <a:endParaRPr lang="en-US" sz="1200" dirty="0">
              <a:latin typeface="Metropolis" panose="00000500000000000000" pitchFamily="50" charset="0"/>
            </a:endParaRPr>
          </a:p>
        </p:txBody>
      </p:sp>
      <p:sp>
        <p:nvSpPr>
          <p:cNvPr id="2" name="Slide Number Placeholder 1">
            <a:extLst>
              <a:ext uri="{FF2B5EF4-FFF2-40B4-BE49-F238E27FC236}">
                <a16:creationId xmlns:a16="http://schemas.microsoft.com/office/drawing/2014/main" id="{15BD1A1B-F8DE-7058-CDD6-3066BD008EFE}"/>
              </a:ext>
            </a:extLst>
          </p:cNvPr>
          <p:cNvSpPr>
            <a:spLocks noGrp="1"/>
          </p:cNvSpPr>
          <p:nvPr>
            <p:ph type="sldNum" sz="quarter" idx="10"/>
          </p:nvPr>
        </p:nvSpPr>
        <p:spPr/>
        <p:txBody>
          <a:bodyPr/>
          <a:lstStyle/>
          <a:p>
            <a:fld id="{7AD7BA39-CD1C-4FBC-AA7C-BA7CC4082953}" type="slidenum">
              <a:rPr lang="en-US" smtClean="0"/>
              <a:pPr/>
              <a:t>31</a:t>
            </a:fld>
            <a:endParaRPr lang="en-US" dirty="0"/>
          </a:p>
        </p:txBody>
      </p:sp>
      <p:sp>
        <p:nvSpPr>
          <p:cNvPr id="3" name="Title 2">
            <a:extLst>
              <a:ext uri="{FF2B5EF4-FFF2-40B4-BE49-F238E27FC236}">
                <a16:creationId xmlns:a16="http://schemas.microsoft.com/office/drawing/2014/main" id="{E0F925FD-00F6-ED71-9959-975DC1E1572C}"/>
              </a:ext>
            </a:extLst>
          </p:cNvPr>
          <p:cNvSpPr>
            <a:spLocks noGrp="1"/>
          </p:cNvSpPr>
          <p:nvPr>
            <p:ph type="title"/>
          </p:nvPr>
        </p:nvSpPr>
        <p:spPr/>
        <p:txBody>
          <a:bodyPr/>
          <a:lstStyle/>
          <a:p>
            <a:r>
              <a:rPr lang="en-US" dirty="0"/>
              <a:t>          HC IT Consulting &amp; Staffing</a:t>
            </a:r>
          </a:p>
        </p:txBody>
      </p:sp>
      <p:pic>
        <p:nvPicPr>
          <p:cNvPr id="4" name="Picture 8">
            <a:extLst>
              <a:ext uri="{FF2B5EF4-FFF2-40B4-BE49-F238E27FC236}">
                <a16:creationId xmlns:a16="http://schemas.microsoft.com/office/drawing/2014/main" id="{7386A214-690F-8702-3B93-64529F417FD7}"/>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25738" b="24267"/>
          <a:stretch/>
        </p:blipFill>
        <p:spPr bwMode="auto">
          <a:xfrm>
            <a:off x="345048" y="673724"/>
            <a:ext cx="1481988" cy="59273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Icon&#10;&#10;Description automatically generated">
            <a:extLst>
              <a:ext uri="{FF2B5EF4-FFF2-40B4-BE49-F238E27FC236}">
                <a16:creationId xmlns:a16="http://schemas.microsoft.com/office/drawing/2014/main" id="{20C4FE1B-CC82-573A-6974-6366EF71C794}"/>
              </a:ext>
            </a:extLst>
          </p:cNvPr>
          <p:cNvPicPr>
            <a:picLocks noChangeAspect="1"/>
          </p:cNvPicPr>
          <p:nvPr/>
        </p:nvPicPr>
        <p:blipFill>
          <a:blip r:embed="rId3"/>
          <a:stretch>
            <a:fillRect/>
          </a:stretch>
        </p:blipFill>
        <p:spPr>
          <a:xfrm>
            <a:off x="459040" y="169235"/>
            <a:ext cx="365760" cy="365760"/>
          </a:xfrm>
          <a:prstGeom prst="rect">
            <a:avLst/>
          </a:prstGeom>
        </p:spPr>
      </p:pic>
      <p:grpSp>
        <p:nvGrpSpPr>
          <p:cNvPr id="48" name="Group 47">
            <a:extLst>
              <a:ext uri="{FF2B5EF4-FFF2-40B4-BE49-F238E27FC236}">
                <a16:creationId xmlns:a16="http://schemas.microsoft.com/office/drawing/2014/main" id="{E7CD4A33-A4F9-3E61-AAA4-030CE1019E19}"/>
              </a:ext>
            </a:extLst>
          </p:cNvPr>
          <p:cNvGrpSpPr/>
          <p:nvPr/>
        </p:nvGrpSpPr>
        <p:grpSpPr>
          <a:xfrm>
            <a:off x="969565" y="2106997"/>
            <a:ext cx="2173071" cy="2116550"/>
            <a:chOff x="4095606" y="755396"/>
            <a:chExt cx="2173071" cy="2116550"/>
          </a:xfrm>
        </p:grpSpPr>
        <p:grpSp>
          <p:nvGrpSpPr>
            <p:cNvPr id="45" name="Group 2">
              <a:extLst>
                <a:ext uri="{FF2B5EF4-FFF2-40B4-BE49-F238E27FC236}">
                  <a16:creationId xmlns:a16="http://schemas.microsoft.com/office/drawing/2014/main" id="{52E72759-0B7B-F61A-287A-48DCBE3F6683}"/>
                </a:ext>
              </a:extLst>
            </p:cNvPr>
            <p:cNvGrpSpPr/>
            <p:nvPr/>
          </p:nvGrpSpPr>
          <p:grpSpPr>
            <a:xfrm>
              <a:off x="4095606" y="755396"/>
              <a:ext cx="2173071" cy="2116550"/>
              <a:chOff x="-167233" y="10688"/>
              <a:chExt cx="1144663" cy="900003"/>
            </a:xfrm>
          </p:grpSpPr>
          <p:sp>
            <p:nvSpPr>
              <p:cNvPr id="46" name="Freeform 3">
                <a:extLst>
                  <a:ext uri="{FF2B5EF4-FFF2-40B4-BE49-F238E27FC236}">
                    <a16:creationId xmlns:a16="http://schemas.microsoft.com/office/drawing/2014/main" id="{8E5D1725-52CA-AE2F-1E9F-CCC3A756BD79}"/>
                  </a:ext>
                </a:extLst>
              </p:cNvPr>
              <p:cNvSpPr/>
              <p:nvPr/>
            </p:nvSpPr>
            <p:spPr>
              <a:xfrm>
                <a:off x="-167232" y="10688"/>
                <a:ext cx="1135570" cy="827980"/>
              </a:xfrm>
              <a:custGeom>
                <a:avLst/>
                <a:gdLst/>
                <a:ahLst/>
                <a:cxnLst/>
                <a:rect l="l" t="t" r="r" b="b"/>
                <a:pathLst>
                  <a:path w="968337" h="1062439">
                    <a:moveTo>
                      <a:pt x="107391" y="0"/>
                    </a:moveTo>
                    <a:lnTo>
                      <a:pt x="860946" y="0"/>
                    </a:lnTo>
                    <a:cubicBezTo>
                      <a:pt x="889428" y="0"/>
                      <a:pt x="916743" y="11314"/>
                      <a:pt x="936883" y="31454"/>
                    </a:cubicBezTo>
                    <a:cubicBezTo>
                      <a:pt x="957022" y="51594"/>
                      <a:pt x="968337" y="78909"/>
                      <a:pt x="968337" y="107391"/>
                    </a:cubicBezTo>
                    <a:lnTo>
                      <a:pt x="968337" y="955048"/>
                    </a:lnTo>
                    <a:cubicBezTo>
                      <a:pt x="968337" y="983530"/>
                      <a:pt x="957022" y="1010845"/>
                      <a:pt x="936883" y="1030985"/>
                    </a:cubicBezTo>
                    <a:cubicBezTo>
                      <a:pt x="916743" y="1051124"/>
                      <a:pt x="889428" y="1062439"/>
                      <a:pt x="860946" y="1062439"/>
                    </a:cubicBezTo>
                    <a:lnTo>
                      <a:pt x="107391" y="1062439"/>
                    </a:lnTo>
                    <a:cubicBezTo>
                      <a:pt x="78909" y="1062439"/>
                      <a:pt x="51594" y="1051124"/>
                      <a:pt x="31454" y="1030985"/>
                    </a:cubicBezTo>
                    <a:cubicBezTo>
                      <a:pt x="11314" y="1010845"/>
                      <a:pt x="0" y="983530"/>
                      <a:pt x="0" y="955048"/>
                    </a:cubicBezTo>
                    <a:lnTo>
                      <a:pt x="0" y="107391"/>
                    </a:lnTo>
                    <a:cubicBezTo>
                      <a:pt x="0" y="78909"/>
                      <a:pt x="11314" y="51594"/>
                      <a:pt x="31454" y="31454"/>
                    </a:cubicBezTo>
                    <a:cubicBezTo>
                      <a:pt x="51594" y="11314"/>
                      <a:pt x="78909" y="0"/>
                      <a:pt x="107391" y="0"/>
                    </a:cubicBezTo>
                    <a:close/>
                  </a:path>
                </a:pathLst>
              </a:custGeom>
              <a:solidFill>
                <a:schemeClr val="bg1"/>
              </a:solidFill>
              <a:ln w="3175">
                <a:solidFill>
                  <a:schemeClr val="accent6"/>
                </a:solidFill>
              </a:ln>
              <a:effectLst>
                <a:outerShdw blurRad="50800" dist="38100" dir="5400000" algn="t" rotWithShape="0">
                  <a:srgbClr val="444445">
                    <a:alpha val="40000"/>
                  </a:srgbClr>
                </a:outerShdw>
              </a:effectLst>
            </p:spPr>
          </p:sp>
          <p:sp>
            <p:nvSpPr>
              <p:cNvPr id="47" name="TextBox 4">
                <a:extLst>
                  <a:ext uri="{FF2B5EF4-FFF2-40B4-BE49-F238E27FC236}">
                    <a16:creationId xmlns:a16="http://schemas.microsoft.com/office/drawing/2014/main" id="{13CD6E68-8F8B-FF14-417F-9EAB1D10E469}"/>
                  </a:ext>
                </a:extLst>
              </p:cNvPr>
              <p:cNvSpPr txBox="1"/>
              <p:nvPr/>
            </p:nvSpPr>
            <p:spPr>
              <a:xfrm>
                <a:off x="-167233" y="17596"/>
                <a:ext cx="1144663" cy="893095"/>
              </a:xfrm>
              <a:prstGeom prst="rect">
                <a:avLst/>
              </a:prstGeom>
            </p:spPr>
            <p:txBody>
              <a:bodyPr lIns="45720" tIns="25400" rIns="45720" bIns="25400" rtlCol="0" anchor="ctr"/>
              <a:lstStyle/>
              <a:p>
                <a:pPr algn="ctr">
                  <a:lnSpc>
                    <a:spcPts val="1155"/>
                  </a:lnSpc>
                </a:pPr>
                <a:endParaRPr sz="700" dirty="0">
                  <a:latin typeface="Metropolis" panose="00000500000000000000" pitchFamily="50" charset="0"/>
                  <a:cs typeface="Metropolis" panose="020B0604020202020204" charset="0"/>
                </a:endParaRPr>
              </a:p>
              <a:p>
                <a:pPr algn="ctr">
                  <a:lnSpc>
                    <a:spcPts val="1155"/>
                  </a:lnSpc>
                </a:pPr>
                <a:endParaRPr sz="700" dirty="0">
                  <a:latin typeface="Metropolis" panose="00000500000000000000" pitchFamily="50" charset="0"/>
                  <a:cs typeface="Metropolis" panose="020B0604020202020204" charset="0"/>
                </a:endParaRPr>
              </a:p>
              <a:p>
                <a:pPr algn="ctr">
                  <a:lnSpc>
                    <a:spcPts val="1155"/>
                  </a:lnSpc>
                </a:pPr>
                <a:endParaRPr sz="700" dirty="0">
                  <a:latin typeface="Metropolis" panose="00000500000000000000" pitchFamily="50" charset="0"/>
                  <a:cs typeface="Metropolis" panose="020B0604020202020204" charset="0"/>
                </a:endParaRPr>
              </a:p>
              <a:p>
                <a:pPr algn="ctr">
                  <a:lnSpc>
                    <a:spcPts val="1375"/>
                  </a:lnSpc>
                </a:pPr>
                <a:r>
                  <a:rPr lang="en-US" sz="1200" dirty="0">
                    <a:solidFill>
                      <a:srgbClr val="289AD6"/>
                    </a:solidFill>
                    <a:latin typeface="Metropolis Extra Bold" panose="00000900000000000000" pitchFamily="50" charset="0"/>
                    <a:cs typeface="Metropolis" panose="020B0604020202020204" charset="0"/>
                  </a:rPr>
                  <a:t>Team Efficiency</a:t>
                </a:r>
              </a:p>
              <a:p>
                <a:pPr algn="ctr">
                  <a:lnSpc>
                    <a:spcPts val="1045"/>
                  </a:lnSpc>
                </a:pPr>
                <a:endParaRPr lang="en-US" sz="800" dirty="0">
                  <a:solidFill>
                    <a:srgbClr val="444445"/>
                  </a:solidFill>
                  <a:latin typeface="Metropolis" panose="00000500000000000000" pitchFamily="50" charset="0"/>
                  <a:cs typeface="Metropolis" panose="020B0604020202020204" charset="0"/>
                </a:endParaRPr>
              </a:p>
              <a:p>
                <a:pPr algn="ctr">
                  <a:lnSpc>
                    <a:spcPts val="1045"/>
                  </a:lnSpc>
                </a:pPr>
                <a:r>
                  <a:rPr lang="en-US" sz="800" dirty="0">
                    <a:solidFill>
                      <a:srgbClr val="444445"/>
                    </a:solidFill>
                    <a:latin typeface="Metropolis" panose="00000500000000000000" pitchFamily="50" charset="0"/>
                    <a:cs typeface="Metropolis" panose="020B0604020202020204" charset="0"/>
                  </a:rPr>
                  <a:t>A dedicated team of professionals serve as an extension of your own staff to enhance service quality and productivity for administrative and back-office support functions.</a:t>
                </a:r>
              </a:p>
            </p:txBody>
          </p:sp>
        </p:grpSp>
        <p:pic>
          <p:nvPicPr>
            <p:cNvPr id="25" name="Graphic 24" descr="User network outline">
              <a:extLst>
                <a:ext uri="{FF2B5EF4-FFF2-40B4-BE49-F238E27FC236}">
                  <a16:creationId xmlns:a16="http://schemas.microsoft.com/office/drawing/2014/main" id="{4E8D5F48-2B00-9CFC-4DF2-2F332F13B87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852735" y="879438"/>
              <a:ext cx="640080" cy="640080"/>
            </a:xfrm>
            <a:prstGeom prst="rect">
              <a:avLst/>
            </a:prstGeom>
          </p:spPr>
        </p:pic>
      </p:grpSp>
      <p:grpSp>
        <p:nvGrpSpPr>
          <p:cNvPr id="108" name="Group 107">
            <a:extLst>
              <a:ext uri="{FF2B5EF4-FFF2-40B4-BE49-F238E27FC236}">
                <a16:creationId xmlns:a16="http://schemas.microsoft.com/office/drawing/2014/main" id="{F5582372-F91F-CFDA-9740-0632DD45966E}"/>
              </a:ext>
            </a:extLst>
          </p:cNvPr>
          <p:cNvGrpSpPr/>
          <p:nvPr/>
        </p:nvGrpSpPr>
        <p:grpSpPr>
          <a:xfrm>
            <a:off x="6469784" y="467049"/>
            <a:ext cx="1946256" cy="1316591"/>
            <a:chOff x="5153098" y="364579"/>
            <a:chExt cx="1946256" cy="1316591"/>
          </a:xfrm>
        </p:grpSpPr>
        <p:grpSp>
          <p:nvGrpSpPr>
            <p:cNvPr id="84" name="Group 83">
              <a:extLst>
                <a:ext uri="{FF2B5EF4-FFF2-40B4-BE49-F238E27FC236}">
                  <a16:creationId xmlns:a16="http://schemas.microsoft.com/office/drawing/2014/main" id="{FC673B4A-82E8-F7DD-80BF-168CE0E5A257}"/>
                </a:ext>
              </a:extLst>
            </p:cNvPr>
            <p:cNvGrpSpPr/>
            <p:nvPr/>
          </p:nvGrpSpPr>
          <p:grpSpPr>
            <a:xfrm>
              <a:off x="5155132" y="364579"/>
              <a:ext cx="1944222" cy="272415"/>
              <a:chOff x="6318329" y="617451"/>
              <a:chExt cx="1944222" cy="272415"/>
            </a:xfrm>
          </p:grpSpPr>
          <p:sp>
            <p:nvSpPr>
              <p:cNvPr id="42" name="TextBox 41">
                <a:extLst>
                  <a:ext uri="{FF2B5EF4-FFF2-40B4-BE49-F238E27FC236}">
                    <a16:creationId xmlns:a16="http://schemas.microsoft.com/office/drawing/2014/main" id="{D7CCD242-983B-3B63-63F8-6A7639D66901}"/>
                  </a:ext>
                </a:extLst>
              </p:cNvPr>
              <p:cNvSpPr txBox="1"/>
              <p:nvPr/>
            </p:nvSpPr>
            <p:spPr>
              <a:xfrm>
                <a:off x="6409769" y="617451"/>
                <a:ext cx="1852782" cy="272415"/>
              </a:xfrm>
              <a:prstGeom prst="roundRect">
                <a:avLst/>
              </a:prstGeom>
              <a:noFill/>
              <a:ln w="3175">
                <a:noFill/>
              </a:ln>
            </p:spPr>
            <p:txBody>
              <a:bodyPr wrap="square" rtlCol="0">
                <a:spAutoFit/>
              </a:bodyPr>
              <a:lstStyle/>
              <a:p>
                <a:r>
                  <a:rPr lang="en-US" sz="1000" b="1" dirty="0">
                    <a:solidFill>
                      <a:schemeClr val="tx1"/>
                    </a:solidFill>
                    <a:latin typeface="Metropolis Extra Bold" panose="00000900000000000000" pitchFamily="50" charset="0"/>
                  </a:rPr>
                  <a:t>Fractional RCM</a:t>
                </a:r>
              </a:p>
            </p:txBody>
          </p:sp>
          <p:sp>
            <p:nvSpPr>
              <p:cNvPr id="67" name="Oval 66">
                <a:extLst>
                  <a:ext uri="{FF2B5EF4-FFF2-40B4-BE49-F238E27FC236}">
                    <a16:creationId xmlns:a16="http://schemas.microsoft.com/office/drawing/2014/main" id="{A45E6DB4-BC43-4864-7952-554643E89A4A}"/>
                  </a:ext>
                </a:extLst>
              </p:cNvPr>
              <p:cNvSpPr>
                <a:spLocks noChangeAspect="1"/>
              </p:cNvSpPr>
              <p:nvPr/>
            </p:nvSpPr>
            <p:spPr>
              <a:xfrm>
                <a:off x="6318329" y="708196"/>
                <a:ext cx="91440" cy="9144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a:p>
            </p:txBody>
          </p:sp>
        </p:grpSp>
        <p:grpSp>
          <p:nvGrpSpPr>
            <p:cNvPr id="86" name="Group 85">
              <a:extLst>
                <a:ext uri="{FF2B5EF4-FFF2-40B4-BE49-F238E27FC236}">
                  <a16:creationId xmlns:a16="http://schemas.microsoft.com/office/drawing/2014/main" id="{387EC91E-C78C-8C95-C1EE-B210B87C3113}"/>
                </a:ext>
              </a:extLst>
            </p:cNvPr>
            <p:cNvGrpSpPr/>
            <p:nvPr/>
          </p:nvGrpSpPr>
          <p:grpSpPr>
            <a:xfrm>
              <a:off x="5155132" y="561430"/>
              <a:ext cx="1944222" cy="272415"/>
              <a:chOff x="6318329" y="976530"/>
              <a:chExt cx="1944222" cy="272415"/>
            </a:xfrm>
          </p:grpSpPr>
          <p:sp>
            <p:nvSpPr>
              <p:cNvPr id="71" name="Oval 70">
                <a:extLst>
                  <a:ext uri="{FF2B5EF4-FFF2-40B4-BE49-F238E27FC236}">
                    <a16:creationId xmlns:a16="http://schemas.microsoft.com/office/drawing/2014/main" id="{F8292733-DED8-E805-79E9-65839157742B}"/>
                  </a:ext>
                </a:extLst>
              </p:cNvPr>
              <p:cNvSpPr>
                <a:spLocks noChangeAspect="1"/>
              </p:cNvSpPr>
              <p:nvPr/>
            </p:nvSpPr>
            <p:spPr>
              <a:xfrm>
                <a:off x="6318329" y="1068454"/>
                <a:ext cx="91440" cy="9144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85" name="TextBox 84">
                <a:extLst>
                  <a:ext uri="{FF2B5EF4-FFF2-40B4-BE49-F238E27FC236}">
                    <a16:creationId xmlns:a16="http://schemas.microsoft.com/office/drawing/2014/main" id="{32C3A0E4-C115-09CB-863E-045D924740DF}"/>
                  </a:ext>
                </a:extLst>
              </p:cNvPr>
              <p:cNvSpPr txBox="1"/>
              <p:nvPr/>
            </p:nvSpPr>
            <p:spPr>
              <a:xfrm>
                <a:off x="6409769" y="976530"/>
                <a:ext cx="1852782" cy="272415"/>
              </a:xfrm>
              <a:prstGeom prst="roundRect">
                <a:avLst/>
              </a:prstGeom>
              <a:noFill/>
              <a:ln w="3175">
                <a:noFill/>
              </a:ln>
            </p:spPr>
            <p:txBody>
              <a:bodyPr wrap="square" rtlCol="0">
                <a:spAutoFit/>
              </a:bodyPr>
              <a:lstStyle/>
              <a:p>
                <a:r>
                  <a:rPr lang="en-US" sz="1000" b="1" dirty="0">
                    <a:solidFill>
                      <a:schemeClr val="tx1"/>
                    </a:solidFill>
                    <a:latin typeface="Metropolis Extra Bold" panose="00000900000000000000" pitchFamily="50" charset="0"/>
                  </a:rPr>
                  <a:t>Aged A/R Rundown</a:t>
                </a:r>
              </a:p>
            </p:txBody>
          </p:sp>
        </p:grpSp>
        <p:grpSp>
          <p:nvGrpSpPr>
            <p:cNvPr id="90" name="Group 89">
              <a:extLst>
                <a:ext uri="{FF2B5EF4-FFF2-40B4-BE49-F238E27FC236}">
                  <a16:creationId xmlns:a16="http://schemas.microsoft.com/office/drawing/2014/main" id="{90E0C91F-6D15-19F1-D9DD-D2AC44C3A1A5}"/>
                </a:ext>
              </a:extLst>
            </p:cNvPr>
            <p:cNvGrpSpPr/>
            <p:nvPr/>
          </p:nvGrpSpPr>
          <p:grpSpPr>
            <a:xfrm>
              <a:off x="5155132" y="763958"/>
              <a:ext cx="1944222" cy="272415"/>
              <a:chOff x="6318329" y="1341286"/>
              <a:chExt cx="1944222" cy="272415"/>
            </a:xfrm>
          </p:grpSpPr>
          <p:sp>
            <p:nvSpPr>
              <p:cNvPr id="74" name="Oval 73">
                <a:extLst>
                  <a:ext uri="{FF2B5EF4-FFF2-40B4-BE49-F238E27FC236}">
                    <a16:creationId xmlns:a16="http://schemas.microsoft.com/office/drawing/2014/main" id="{B10511A4-702D-73F3-1818-929DCC0B421D}"/>
                  </a:ext>
                </a:extLst>
              </p:cNvPr>
              <p:cNvSpPr>
                <a:spLocks noChangeAspect="1"/>
              </p:cNvSpPr>
              <p:nvPr/>
            </p:nvSpPr>
            <p:spPr>
              <a:xfrm>
                <a:off x="6318329" y="1429136"/>
                <a:ext cx="91440" cy="9144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89" name="TextBox 88">
                <a:extLst>
                  <a:ext uri="{FF2B5EF4-FFF2-40B4-BE49-F238E27FC236}">
                    <a16:creationId xmlns:a16="http://schemas.microsoft.com/office/drawing/2014/main" id="{FF41D7BE-19C3-0CE5-1AAA-522F6AAE5A10}"/>
                  </a:ext>
                </a:extLst>
              </p:cNvPr>
              <p:cNvSpPr txBox="1"/>
              <p:nvPr/>
            </p:nvSpPr>
            <p:spPr>
              <a:xfrm>
                <a:off x="6409769" y="1341286"/>
                <a:ext cx="1852782" cy="272415"/>
              </a:xfrm>
              <a:prstGeom prst="roundRect">
                <a:avLst/>
              </a:prstGeom>
              <a:noFill/>
              <a:ln w="3175">
                <a:noFill/>
              </a:ln>
            </p:spPr>
            <p:txBody>
              <a:bodyPr wrap="square" rtlCol="0">
                <a:spAutoFit/>
              </a:bodyPr>
              <a:lstStyle/>
              <a:p>
                <a:r>
                  <a:rPr lang="en-US" sz="1000" b="1" dirty="0">
                    <a:solidFill>
                      <a:schemeClr val="tx1"/>
                    </a:solidFill>
                    <a:latin typeface="Metropolis Extra Bold" panose="00000900000000000000" pitchFamily="50" charset="0"/>
                  </a:rPr>
                  <a:t>Data Entry</a:t>
                </a:r>
              </a:p>
            </p:txBody>
          </p:sp>
        </p:grpSp>
        <p:grpSp>
          <p:nvGrpSpPr>
            <p:cNvPr id="92" name="Group 91">
              <a:extLst>
                <a:ext uri="{FF2B5EF4-FFF2-40B4-BE49-F238E27FC236}">
                  <a16:creationId xmlns:a16="http://schemas.microsoft.com/office/drawing/2014/main" id="{BB3F3A20-6CC4-D21F-33C1-831E6103908D}"/>
                </a:ext>
              </a:extLst>
            </p:cNvPr>
            <p:cNvGrpSpPr/>
            <p:nvPr/>
          </p:nvGrpSpPr>
          <p:grpSpPr>
            <a:xfrm>
              <a:off x="5153098" y="976202"/>
              <a:ext cx="1946256" cy="272415"/>
              <a:chOff x="6316295" y="1649392"/>
              <a:chExt cx="1946256" cy="272415"/>
            </a:xfrm>
          </p:grpSpPr>
          <p:sp>
            <p:nvSpPr>
              <p:cNvPr id="77" name="Oval 76">
                <a:extLst>
                  <a:ext uri="{FF2B5EF4-FFF2-40B4-BE49-F238E27FC236}">
                    <a16:creationId xmlns:a16="http://schemas.microsoft.com/office/drawing/2014/main" id="{0B549E34-323A-356D-6CE6-C21D0A67311D}"/>
                  </a:ext>
                </a:extLst>
              </p:cNvPr>
              <p:cNvSpPr>
                <a:spLocks noChangeAspect="1"/>
              </p:cNvSpPr>
              <p:nvPr/>
            </p:nvSpPr>
            <p:spPr>
              <a:xfrm>
                <a:off x="6316295" y="1744522"/>
                <a:ext cx="91440" cy="9144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91" name="TextBox 90">
                <a:extLst>
                  <a:ext uri="{FF2B5EF4-FFF2-40B4-BE49-F238E27FC236}">
                    <a16:creationId xmlns:a16="http://schemas.microsoft.com/office/drawing/2014/main" id="{6A395767-0DF5-33DE-0309-84B07A06F3BA}"/>
                  </a:ext>
                </a:extLst>
              </p:cNvPr>
              <p:cNvSpPr txBox="1"/>
              <p:nvPr/>
            </p:nvSpPr>
            <p:spPr>
              <a:xfrm>
                <a:off x="6409769" y="1649392"/>
                <a:ext cx="1852782" cy="272415"/>
              </a:xfrm>
              <a:prstGeom prst="roundRect">
                <a:avLst/>
              </a:prstGeom>
              <a:noFill/>
              <a:ln w="3175">
                <a:noFill/>
              </a:ln>
            </p:spPr>
            <p:txBody>
              <a:bodyPr wrap="square" rtlCol="0">
                <a:spAutoFit/>
              </a:bodyPr>
              <a:lstStyle/>
              <a:p>
                <a:r>
                  <a:rPr lang="en-US" sz="1000" b="1" dirty="0">
                    <a:solidFill>
                      <a:schemeClr val="tx1"/>
                    </a:solidFill>
                    <a:latin typeface="Metropolis Extra Bold" panose="00000900000000000000" pitchFamily="50" charset="0"/>
                  </a:rPr>
                  <a:t>Form Processing</a:t>
                </a:r>
              </a:p>
            </p:txBody>
          </p:sp>
        </p:grpSp>
        <p:grpSp>
          <p:nvGrpSpPr>
            <p:cNvPr id="94" name="Group 93">
              <a:extLst>
                <a:ext uri="{FF2B5EF4-FFF2-40B4-BE49-F238E27FC236}">
                  <a16:creationId xmlns:a16="http://schemas.microsoft.com/office/drawing/2014/main" id="{2F815DA1-0C6A-F29C-98E0-823256CDF358}"/>
                </a:ext>
              </a:extLst>
            </p:cNvPr>
            <p:cNvGrpSpPr/>
            <p:nvPr/>
          </p:nvGrpSpPr>
          <p:grpSpPr>
            <a:xfrm>
              <a:off x="5153098" y="1204129"/>
              <a:ext cx="1946256" cy="272415"/>
              <a:chOff x="6316295" y="2017425"/>
              <a:chExt cx="1946256" cy="272415"/>
            </a:xfrm>
          </p:grpSpPr>
          <p:sp>
            <p:nvSpPr>
              <p:cNvPr id="80" name="Oval 79">
                <a:extLst>
                  <a:ext uri="{FF2B5EF4-FFF2-40B4-BE49-F238E27FC236}">
                    <a16:creationId xmlns:a16="http://schemas.microsoft.com/office/drawing/2014/main" id="{8C3ECD55-19DD-2632-0306-DA497C05B40D}"/>
                  </a:ext>
                </a:extLst>
              </p:cNvPr>
              <p:cNvSpPr>
                <a:spLocks noChangeAspect="1"/>
              </p:cNvSpPr>
              <p:nvPr/>
            </p:nvSpPr>
            <p:spPr>
              <a:xfrm>
                <a:off x="6316295" y="2104780"/>
                <a:ext cx="91440" cy="9144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93" name="TextBox 92">
                <a:extLst>
                  <a:ext uri="{FF2B5EF4-FFF2-40B4-BE49-F238E27FC236}">
                    <a16:creationId xmlns:a16="http://schemas.microsoft.com/office/drawing/2014/main" id="{84BD8DC6-E268-6003-7EDC-A74960A974A4}"/>
                  </a:ext>
                </a:extLst>
              </p:cNvPr>
              <p:cNvSpPr txBox="1"/>
              <p:nvPr/>
            </p:nvSpPr>
            <p:spPr>
              <a:xfrm>
                <a:off x="6409769" y="2017425"/>
                <a:ext cx="1852782" cy="272415"/>
              </a:xfrm>
              <a:prstGeom prst="roundRect">
                <a:avLst/>
              </a:prstGeom>
              <a:noFill/>
              <a:ln w="3175">
                <a:noFill/>
              </a:ln>
            </p:spPr>
            <p:txBody>
              <a:bodyPr wrap="square" rtlCol="0">
                <a:spAutoFit/>
              </a:bodyPr>
              <a:lstStyle/>
              <a:p>
                <a:r>
                  <a:rPr lang="en-US" sz="1000" b="1" dirty="0">
                    <a:solidFill>
                      <a:schemeClr val="tx1"/>
                    </a:solidFill>
                    <a:latin typeface="Metropolis Extra Bold" panose="00000900000000000000" pitchFamily="50" charset="0"/>
                  </a:rPr>
                  <a:t>Tech Support</a:t>
                </a:r>
              </a:p>
            </p:txBody>
          </p:sp>
        </p:grpSp>
        <p:grpSp>
          <p:nvGrpSpPr>
            <p:cNvPr id="96" name="Group 95">
              <a:extLst>
                <a:ext uri="{FF2B5EF4-FFF2-40B4-BE49-F238E27FC236}">
                  <a16:creationId xmlns:a16="http://schemas.microsoft.com/office/drawing/2014/main" id="{6C9E8947-2EC3-A7BD-C2D0-DD6EEA334DFB}"/>
                </a:ext>
              </a:extLst>
            </p:cNvPr>
            <p:cNvGrpSpPr/>
            <p:nvPr/>
          </p:nvGrpSpPr>
          <p:grpSpPr>
            <a:xfrm>
              <a:off x="5153098" y="1408755"/>
              <a:ext cx="1946256" cy="272415"/>
              <a:chOff x="6316295" y="2376905"/>
              <a:chExt cx="1946256" cy="272415"/>
            </a:xfrm>
          </p:grpSpPr>
          <p:sp>
            <p:nvSpPr>
              <p:cNvPr id="83" name="Oval 82">
                <a:extLst>
                  <a:ext uri="{FF2B5EF4-FFF2-40B4-BE49-F238E27FC236}">
                    <a16:creationId xmlns:a16="http://schemas.microsoft.com/office/drawing/2014/main" id="{774C12C6-3EA9-28EE-2A0E-D624AB2958CF}"/>
                  </a:ext>
                </a:extLst>
              </p:cNvPr>
              <p:cNvSpPr>
                <a:spLocks noChangeAspect="1"/>
              </p:cNvSpPr>
              <p:nvPr/>
            </p:nvSpPr>
            <p:spPr>
              <a:xfrm>
                <a:off x="6316295" y="2465462"/>
                <a:ext cx="91440" cy="9144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95" name="TextBox 94">
                <a:extLst>
                  <a:ext uri="{FF2B5EF4-FFF2-40B4-BE49-F238E27FC236}">
                    <a16:creationId xmlns:a16="http://schemas.microsoft.com/office/drawing/2014/main" id="{C8F5F1E4-C2D7-4E73-4640-8FBBE5608E25}"/>
                  </a:ext>
                </a:extLst>
              </p:cNvPr>
              <p:cNvSpPr txBox="1"/>
              <p:nvPr/>
            </p:nvSpPr>
            <p:spPr>
              <a:xfrm>
                <a:off x="6409769" y="2376905"/>
                <a:ext cx="1852782" cy="272415"/>
              </a:xfrm>
              <a:prstGeom prst="roundRect">
                <a:avLst/>
              </a:prstGeom>
              <a:noFill/>
              <a:ln w="3175">
                <a:noFill/>
              </a:ln>
            </p:spPr>
            <p:txBody>
              <a:bodyPr wrap="square" rtlCol="0">
                <a:spAutoFit/>
              </a:bodyPr>
              <a:lstStyle/>
              <a:p>
                <a:r>
                  <a:rPr lang="en-US" sz="1000" b="1" dirty="0">
                    <a:solidFill>
                      <a:schemeClr val="tx1"/>
                    </a:solidFill>
                    <a:latin typeface="Metropolis Extra Bold" panose="00000900000000000000" pitchFamily="50" charset="0"/>
                  </a:rPr>
                  <a:t>Help Desk</a:t>
                </a:r>
              </a:p>
            </p:txBody>
          </p:sp>
        </p:grpSp>
      </p:grpSp>
      <p:grpSp>
        <p:nvGrpSpPr>
          <p:cNvPr id="109" name="Group 108">
            <a:extLst>
              <a:ext uri="{FF2B5EF4-FFF2-40B4-BE49-F238E27FC236}">
                <a16:creationId xmlns:a16="http://schemas.microsoft.com/office/drawing/2014/main" id="{FBF7B80E-DCC4-4CB9-C04B-DC40EC1D11A6}"/>
              </a:ext>
            </a:extLst>
          </p:cNvPr>
          <p:cNvGrpSpPr/>
          <p:nvPr/>
        </p:nvGrpSpPr>
        <p:grpSpPr>
          <a:xfrm>
            <a:off x="5857767" y="2122601"/>
            <a:ext cx="2173071" cy="2116549"/>
            <a:chOff x="5230961" y="1974200"/>
            <a:chExt cx="2173071" cy="2116549"/>
          </a:xfrm>
        </p:grpSpPr>
        <p:grpSp>
          <p:nvGrpSpPr>
            <p:cNvPr id="103" name="Group 2">
              <a:extLst>
                <a:ext uri="{FF2B5EF4-FFF2-40B4-BE49-F238E27FC236}">
                  <a16:creationId xmlns:a16="http://schemas.microsoft.com/office/drawing/2014/main" id="{18D9A213-19EF-D616-4CCC-2357F6C583CF}"/>
                </a:ext>
              </a:extLst>
            </p:cNvPr>
            <p:cNvGrpSpPr/>
            <p:nvPr/>
          </p:nvGrpSpPr>
          <p:grpSpPr>
            <a:xfrm>
              <a:off x="5230961" y="1974200"/>
              <a:ext cx="2173071" cy="2116549"/>
              <a:chOff x="-167233" y="10688"/>
              <a:chExt cx="1144663" cy="900003"/>
            </a:xfrm>
          </p:grpSpPr>
          <p:sp>
            <p:nvSpPr>
              <p:cNvPr id="105" name="Freeform 3">
                <a:extLst>
                  <a:ext uri="{FF2B5EF4-FFF2-40B4-BE49-F238E27FC236}">
                    <a16:creationId xmlns:a16="http://schemas.microsoft.com/office/drawing/2014/main" id="{B20AFEE7-B303-DC3F-15F7-C752EBEA2999}"/>
                  </a:ext>
                </a:extLst>
              </p:cNvPr>
              <p:cNvSpPr/>
              <p:nvPr/>
            </p:nvSpPr>
            <p:spPr>
              <a:xfrm>
                <a:off x="-167232" y="10688"/>
                <a:ext cx="1135570" cy="827980"/>
              </a:xfrm>
              <a:custGeom>
                <a:avLst/>
                <a:gdLst/>
                <a:ahLst/>
                <a:cxnLst/>
                <a:rect l="l" t="t" r="r" b="b"/>
                <a:pathLst>
                  <a:path w="968337" h="1062439">
                    <a:moveTo>
                      <a:pt x="107391" y="0"/>
                    </a:moveTo>
                    <a:lnTo>
                      <a:pt x="860946" y="0"/>
                    </a:lnTo>
                    <a:cubicBezTo>
                      <a:pt x="889428" y="0"/>
                      <a:pt x="916743" y="11314"/>
                      <a:pt x="936883" y="31454"/>
                    </a:cubicBezTo>
                    <a:cubicBezTo>
                      <a:pt x="957022" y="51594"/>
                      <a:pt x="968337" y="78909"/>
                      <a:pt x="968337" y="107391"/>
                    </a:cubicBezTo>
                    <a:lnTo>
                      <a:pt x="968337" y="955048"/>
                    </a:lnTo>
                    <a:cubicBezTo>
                      <a:pt x="968337" y="983530"/>
                      <a:pt x="957022" y="1010845"/>
                      <a:pt x="936883" y="1030985"/>
                    </a:cubicBezTo>
                    <a:cubicBezTo>
                      <a:pt x="916743" y="1051124"/>
                      <a:pt x="889428" y="1062439"/>
                      <a:pt x="860946" y="1062439"/>
                    </a:cubicBezTo>
                    <a:lnTo>
                      <a:pt x="107391" y="1062439"/>
                    </a:lnTo>
                    <a:cubicBezTo>
                      <a:pt x="78909" y="1062439"/>
                      <a:pt x="51594" y="1051124"/>
                      <a:pt x="31454" y="1030985"/>
                    </a:cubicBezTo>
                    <a:cubicBezTo>
                      <a:pt x="11314" y="1010845"/>
                      <a:pt x="0" y="983530"/>
                      <a:pt x="0" y="955048"/>
                    </a:cubicBezTo>
                    <a:lnTo>
                      <a:pt x="0" y="107391"/>
                    </a:lnTo>
                    <a:cubicBezTo>
                      <a:pt x="0" y="78909"/>
                      <a:pt x="11314" y="51594"/>
                      <a:pt x="31454" y="31454"/>
                    </a:cubicBezTo>
                    <a:cubicBezTo>
                      <a:pt x="51594" y="11314"/>
                      <a:pt x="78909" y="0"/>
                      <a:pt x="107391" y="0"/>
                    </a:cubicBezTo>
                    <a:close/>
                  </a:path>
                </a:pathLst>
              </a:custGeom>
              <a:solidFill>
                <a:schemeClr val="bg1"/>
              </a:solidFill>
              <a:ln w="3175">
                <a:solidFill>
                  <a:schemeClr val="accent6"/>
                </a:solidFill>
              </a:ln>
              <a:effectLst>
                <a:outerShdw blurRad="50800" dist="38100" dir="5400000" algn="t" rotWithShape="0">
                  <a:srgbClr val="444445">
                    <a:alpha val="40000"/>
                  </a:srgbClr>
                </a:outerShdw>
              </a:effectLst>
            </p:spPr>
          </p:sp>
          <p:sp>
            <p:nvSpPr>
              <p:cNvPr id="106" name="TextBox 4">
                <a:extLst>
                  <a:ext uri="{FF2B5EF4-FFF2-40B4-BE49-F238E27FC236}">
                    <a16:creationId xmlns:a16="http://schemas.microsoft.com/office/drawing/2014/main" id="{680FB579-DD90-843B-ADF0-D3DC07528ACC}"/>
                  </a:ext>
                </a:extLst>
              </p:cNvPr>
              <p:cNvSpPr txBox="1"/>
              <p:nvPr/>
            </p:nvSpPr>
            <p:spPr>
              <a:xfrm>
                <a:off x="-167233" y="17596"/>
                <a:ext cx="1144663" cy="893095"/>
              </a:xfrm>
              <a:prstGeom prst="rect">
                <a:avLst/>
              </a:prstGeom>
            </p:spPr>
            <p:txBody>
              <a:bodyPr lIns="45720" tIns="25400" rIns="45720" bIns="25400" rtlCol="0" anchor="ctr"/>
              <a:lstStyle/>
              <a:p>
                <a:pPr algn="ctr">
                  <a:lnSpc>
                    <a:spcPts val="1155"/>
                  </a:lnSpc>
                </a:pPr>
                <a:endParaRPr sz="700" dirty="0">
                  <a:latin typeface="Metropolis" panose="00000500000000000000" pitchFamily="50" charset="0"/>
                  <a:cs typeface="Metropolis" panose="020B0604020202020204" charset="0"/>
                </a:endParaRPr>
              </a:p>
              <a:p>
                <a:pPr algn="ctr">
                  <a:lnSpc>
                    <a:spcPts val="1155"/>
                  </a:lnSpc>
                </a:pPr>
                <a:endParaRPr sz="700" dirty="0">
                  <a:latin typeface="Metropolis" panose="00000500000000000000" pitchFamily="50" charset="0"/>
                  <a:cs typeface="Metropolis" panose="020B0604020202020204" charset="0"/>
                </a:endParaRPr>
              </a:p>
              <a:p>
                <a:pPr algn="ctr">
                  <a:lnSpc>
                    <a:spcPts val="1155"/>
                  </a:lnSpc>
                </a:pPr>
                <a:endParaRPr sz="700" dirty="0">
                  <a:latin typeface="Metropolis" panose="00000500000000000000" pitchFamily="50" charset="0"/>
                  <a:cs typeface="Metropolis" panose="020B0604020202020204" charset="0"/>
                </a:endParaRPr>
              </a:p>
              <a:p>
                <a:pPr algn="ctr">
                  <a:lnSpc>
                    <a:spcPts val="1375"/>
                  </a:lnSpc>
                </a:pPr>
                <a:r>
                  <a:rPr lang="en-US" sz="1200" dirty="0">
                    <a:solidFill>
                      <a:srgbClr val="289AD6"/>
                    </a:solidFill>
                    <a:latin typeface="Metropolis Extra Bold" panose="00000900000000000000" pitchFamily="50" charset="0"/>
                    <a:cs typeface="Metropolis" panose="020B0604020202020204" charset="0"/>
                  </a:rPr>
                  <a:t>Software &amp; Custom Development</a:t>
                </a:r>
              </a:p>
              <a:p>
                <a:pPr algn="ctr">
                  <a:lnSpc>
                    <a:spcPts val="1045"/>
                  </a:lnSpc>
                </a:pPr>
                <a:endParaRPr lang="en-US" sz="800" dirty="0">
                  <a:solidFill>
                    <a:srgbClr val="444445"/>
                  </a:solidFill>
                  <a:latin typeface="Metropolis" panose="00000500000000000000" pitchFamily="50" charset="0"/>
                  <a:cs typeface="Metropolis" panose="020B0604020202020204" charset="0"/>
                </a:endParaRPr>
              </a:p>
              <a:p>
                <a:pPr algn="ctr">
                  <a:lnSpc>
                    <a:spcPts val="1045"/>
                  </a:lnSpc>
                </a:pPr>
                <a:r>
                  <a:rPr lang="en-US" sz="800" dirty="0">
                    <a:solidFill>
                      <a:srgbClr val="444445"/>
                    </a:solidFill>
                    <a:latin typeface="Metropolis" panose="00000500000000000000" pitchFamily="50" charset="0"/>
                    <a:cs typeface="Metropolis" panose="020B0604020202020204" charset="0"/>
                  </a:rPr>
                  <a:t>Leverage our robust EHR, PM, and Telehealth software available for white-label purposes or utilize our dynamic IT developers to deliver overall support and enhancements to your applications.</a:t>
                </a:r>
              </a:p>
            </p:txBody>
          </p:sp>
        </p:grpSp>
        <p:pic>
          <p:nvPicPr>
            <p:cNvPr id="26" name="Picture 7" descr="A picture containing drawing&#10;&#10;Description automatically generated">
              <a:extLst>
                <a:ext uri="{FF2B5EF4-FFF2-40B4-BE49-F238E27FC236}">
                  <a16:creationId xmlns:a16="http://schemas.microsoft.com/office/drawing/2014/main" id="{52F87192-8F43-B15D-3565-9478C2C08F9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3071" y="2088086"/>
              <a:ext cx="518593" cy="502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0" name="Group 109">
            <a:extLst>
              <a:ext uri="{FF2B5EF4-FFF2-40B4-BE49-F238E27FC236}">
                <a16:creationId xmlns:a16="http://schemas.microsoft.com/office/drawing/2014/main" id="{8D05B02C-A4B8-2C77-838C-B8CCA2C8B544}"/>
              </a:ext>
            </a:extLst>
          </p:cNvPr>
          <p:cNvGrpSpPr/>
          <p:nvPr/>
        </p:nvGrpSpPr>
        <p:grpSpPr>
          <a:xfrm>
            <a:off x="3405477" y="2127663"/>
            <a:ext cx="2173071" cy="2116550"/>
            <a:chOff x="2778671" y="1979262"/>
            <a:chExt cx="2173071" cy="2116550"/>
          </a:xfrm>
        </p:grpSpPr>
        <p:grpSp>
          <p:nvGrpSpPr>
            <p:cNvPr id="98" name="Group 2">
              <a:extLst>
                <a:ext uri="{FF2B5EF4-FFF2-40B4-BE49-F238E27FC236}">
                  <a16:creationId xmlns:a16="http://schemas.microsoft.com/office/drawing/2014/main" id="{C2057689-2FB6-DBFC-56B6-A82C882D8C68}"/>
                </a:ext>
              </a:extLst>
            </p:cNvPr>
            <p:cNvGrpSpPr/>
            <p:nvPr/>
          </p:nvGrpSpPr>
          <p:grpSpPr>
            <a:xfrm>
              <a:off x="2778671" y="1979262"/>
              <a:ext cx="2173071" cy="2116550"/>
              <a:chOff x="-167233" y="10688"/>
              <a:chExt cx="1144663" cy="900003"/>
            </a:xfrm>
          </p:grpSpPr>
          <p:sp>
            <p:nvSpPr>
              <p:cNvPr id="100" name="Freeform 3">
                <a:extLst>
                  <a:ext uri="{FF2B5EF4-FFF2-40B4-BE49-F238E27FC236}">
                    <a16:creationId xmlns:a16="http://schemas.microsoft.com/office/drawing/2014/main" id="{1AF476A4-BA09-01AD-CCD6-90AF55B4838B}"/>
                  </a:ext>
                </a:extLst>
              </p:cNvPr>
              <p:cNvSpPr/>
              <p:nvPr/>
            </p:nvSpPr>
            <p:spPr>
              <a:xfrm>
                <a:off x="-167232" y="10688"/>
                <a:ext cx="1135570" cy="827980"/>
              </a:xfrm>
              <a:custGeom>
                <a:avLst/>
                <a:gdLst/>
                <a:ahLst/>
                <a:cxnLst/>
                <a:rect l="l" t="t" r="r" b="b"/>
                <a:pathLst>
                  <a:path w="968337" h="1062439">
                    <a:moveTo>
                      <a:pt x="107391" y="0"/>
                    </a:moveTo>
                    <a:lnTo>
                      <a:pt x="860946" y="0"/>
                    </a:lnTo>
                    <a:cubicBezTo>
                      <a:pt x="889428" y="0"/>
                      <a:pt x="916743" y="11314"/>
                      <a:pt x="936883" y="31454"/>
                    </a:cubicBezTo>
                    <a:cubicBezTo>
                      <a:pt x="957022" y="51594"/>
                      <a:pt x="968337" y="78909"/>
                      <a:pt x="968337" y="107391"/>
                    </a:cubicBezTo>
                    <a:lnTo>
                      <a:pt x="968337" y="955048"/>
                    </a:lnTo>
                    <a:cubicBezTo>
                      <a:pt x="968337" y="983530"/>
                      <a:pt x="957022" y="1010845"/>
                      <a:pt x="936883" y="1030985"/>
                    </a:cubicBezTo>
                    <a:cubicBezTo>
                      <a:pt x="916743" y="1051124"/>
                      <a:pt x="889428" y="1062439"/>
                      <a:pt x="860946" y="1062439"/>
                    </a:cubicBezTo>
                    <a:lnTo>
                      <a:pt x="107391" y="1062439"/>
                    </a:lnTo>
                    <a:cubicBezTo>
                      <a:pt x="78909" y="1062439"/>
                      <a:pt x="51594" y="1051124"/>
                      <a:pt x="31454" y="1030985"/>
                    </a:cubicBezTo>
                    <a:cubicBezTo>
                      <a:pt x="11314" y="1010845"/>
                      <a:pt x="0" y="983530"/>
                      <a:pt x="0" y="955048"/>
                    </a:cubicBezTo>
                    <a:lnTo>
                      <a:pt x="0" y="107391"/>
                    </a:lnTo>
                    <a:cubicBezTo>
                      <a:pt x="0" y="78909"/>
                      <a:pt x="11314" y="51594"/>
                      <a:pt x="31454" y="31454"/>
                    </a:cubicBezTo>
                    <a:cubicBezTo>
                      <a:pt x="51594" y="11314"/>
                      <a:pt x="78909" y="0"/>
                      <a:pt x="107391" y="0"/>
                    </a:cubicBezTo>
                    <a:close/>
                  </a:path>
                </a:pathLst>
              </a:custGeom>
              <a:solidFill>
                <a:schemeClr val="bg1"/>
              </a:solidFill>
              <a:ln w="3175">
                <a:solidFill>
                  <a:schemeClr val="accent6"/>
                </a:solidFill>
              </a:ln>
              <a:effectLst>
                <a:outerShdw blurRad="50800" dist="38100" dir="5400000" algn="t" rotWithShape="0">
                  <a:srgbClr val="444445">
                    <a:alpha val="40000"/>
                  </a:srgbClr>
                </a:outerShdw>
              </a:effectLst>
            </p:spPr>
          </p:sp>
          <p:sp>
            <p:nvSpPr>
              <p:cNvPr id="101" name="TextBox 4">
                <a:extLst>
                  <a:ext uri="{FF2B5EF4-FFF2-40B4-BE49-F238E27FC236}">
                    <a16:creationId xmlns:a16="http://schemas.microsoft.com/office/drawing/2014/main" id="{5DF27C0E-5C53-F3AE-D227-D54686979117}"/>
                  </a:ext>
                </a:extLst>
              </p:cNvPr>
              <p:cNvSpPr txBox="1"/>
              <p:nvPr/>
            </p:nvSpPr>
            <p:spPr>
              <a:xfrm>
                <a:off x="-167233" y="17596"/>
                <a:ext cx="1144663" cy="893095"/>
              </a:xfrm>
              <a:prstGeom prst="rect">
                <a:avLst/>
              </a:prstGeom>
            </p:spPr>
            <p:txBody>
              <a:bodyPr lIns="45720" tIns="25400" rIns="45720" bIns="25400" rtlCol="0" anchor="ctr"/>
              <a:lstStyle/>
              <a:p>
                <a:pPr algn="ctr">
                  <a:lnSpc>
                    <a:spcPts val="1155"/>
                  </a:lnSpc>
                </a:pPr>
                <a:endParaRPr sz="700" dirty="0">
                  <a:latin typeface="Metropolis" panose="00000500000000000000" pitchFamily="50" charset="0"/>
                  <a:cs typeface="Metropolis" panose="020B0604020202020204" charset="0"/>
                </a:endParaRPr>
              </a:p>
              <a:p>
                <a:pPr algn="ctr">
                  <a:lnSpc>
                    <a:spcPts val="1155"/>
                  </a:lnSpc>
                </a:pPr>
                <a:endParaRPr sz="700" dirty="0">
                  <a:latin typeface="Metropolis" panose="00000500000000000000" pitchFamily="50" charset="0"/>
                  <a:cs typeface="Metropolis" panose="020B0604020202020204" charset="0"/>
                </a:endParaRPr>
              </a:p>
              <a:p>
                <a:pPr algn="ctr">
                  <a:lnSpc>
                    <a:spcPts val="1155"/>
                  </a:lnSpc>
                </a:pPr>
                <a:endParaRPr sz="700" dirty="0">
                  <a:latin typeface="Metropolis" panose="00000500000000000000" pitchFamily="50" charset="0"/>
                  <a:cs typeface="Metropolis" panose="020B0604020202020204" charset="0"/>
                </a:endParaRPr>
              </a:p>
              <a:p>
                <a:pPr algn="ctr">
                  <a:lnSpc>
                    <a:spcPts val="1375"/>
                  </a:lnSpc>
                </a:pPr>
                <a:r>
                  <a:rPr lang="en-US" sz="1200" dirty="0">
                    <a:solidFill>
                      <a:srgbClr val="289AD6"/>
                    </a:solidFill>
                    <a:latin typeface="Metropolis Extra Bold" panose="00000900000000000000" pitchFamily="50" charset="0"/>
                    <a:cs typeface="Metropolis" panose="020B0604020202020204" charset="0"/>
                  </a:rPr>
                  <a:t>Scalable Growth</a:t>
                </a:r>
              </a:p>
              <a:p>
                <a:pPr algn="ctr">
                  <a:lnSpc>
                    <a:spcPts val="1045"/>
                  </a:lnSpc>
                </a:pPr>
                <a:endParaRPr lang="en-US" sz="800" dirty="0">
                  <a:solidFill>
                    <a:srgbClr val="444445"/>
                  </a:solidFill>
                  <a:latin typeface="Metropolis" panose="00000500000000000000" pitchFamily="50" charset="0"/>
                  <a:cs typeface="Metropolis" panose="020B0604020202020204" charset="0"/>
                </a:endParaRPr>
              </a:p>
              <a:p>
                <a:pPr algn="ctr">
                  <a:lnSpc>
                    <a:spcPts val="1045"/>
                  </a:lnSpc>
                </a:pPr>
                <a:r>
                  <a:rPr lang="en-US" sz="800" dirty="0">
                    <a:solidFill>
                      <a:srgbClr val="444445"/>
                    </a:solidFill>
                    <a:latin typeface="Metropolis" panose="00000500000000000000" pitchFamily="50" charset="0"/>
                    <a:cs typeface="Metropolis" panose="020B0604020202020204" charset="0"/>
                  </a:rPr>
                  <a:t>Rapid 30-day transition, driven by our experienced team and flexible platform technology capabilities, to support growth by scaling your workforce efficiently to achieve the next level of your business.</a:t>
                </a:r>
              </a:p>
            </p:txBody>
          </p:sp>
        </p:grpSp>
        <p:pic>
          <p:nvPicPr>
            <p:cNvPr id="24" name="Graphic 23" descr="Bar graph with upward trend outline">
              <a:extLst>
                <a:ext uri="{FF2B5EF4-FFF2-40B4-BE49-F238E27FC236}">
                  <a16:creationId xmlns:a16="http://schemas.microsoft.com/office/drawing/2014/main" id="{FF126CB9-7A88-7F30-323E-246FDB917D9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45166" y="2082638"/>
              <a:ext cx="640080" cy="640080"/>
            </a:xfrm>
            <a:prstGeom prst="rect">
              <a:avLst/>
            </a:prstGeom>
          </p:spPr>
        </p:pic>
      </p:grpSp>
      <p:sp>
        <p:nvSpPr>
          <p:cNvPr id="118" name="AutoShape 18">
            <a:extLst>
              <a:ext uri="{FF2B5EF4-FFF2-40B4-BE49-F238E27FC236}">
                <a16:creationId xmlns:a16="http://schemas.microsoft.com/office/drawing/2014/main" id="{2AF25D25-575E-5CE6-51E5-C9CF08FF47D6}"/>
              </a:ext>
            </a:extLst>
          </p:cNvPr>
          <p:cNvSpPr/>
          <p:nvPr/>
        </p:nvSpPr>
        <p:spPr>
          <a:xfrm flipV="1">
            <a:off x="393860" y="1324446"/>
            <a:ext cx="457200" cy="0"/>
          </a:xfrm>
          <a:prstGeom prst="line">
            <a:avLst/>
          </a:prstGeom>
          <a:ln w="66675" cap="flat">
            <a:solidFill>
              <a:srgbClr val="009BDE"/>
            </a:solidFill>
            <a:prstDash val="solid"/>
            <a:headEnd type="none" w="sm" len="sm"/>
            <a:tailEnd type="none" w="sm" len="sm"/>
          </a:ln>
        </p:spPr>
      </p:sp>
    </p:spTree>
    <p:extLst>
      <p:ext uri="{BB962C8B-B14F-4D97-AF65-F5344CB8AC3E}">
        <p14:creationId xmlns:p14="http://schemas.microsoft.com/office/powerpoint/2010/main" val="3393605166"/>
      </p:ext>
    </p:extLst>
  </p:cSld>
  <p:clrMapOvr>
    <a:masterClrMapping/>
  </p:clrMapOvr>
  <p:transition spd="med">
    <p:pull/>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C04E814D-D564-A0F0-78F1-78697E4BD5BF}"/>
              </a:ext>
            </a:extLst>
          </p:cNvPr>
          <p:cNvSpPr txBox="1">
            <a:spLocks/>
          </p:cNvSpPr>
          <p:nvPr/>
        </p:nvSpPr>
        <p:spPr>
          <a:xfrm>
            <a:off x="396498" y="1432635"/>
            <a:ext cx="2364120" cy="331774"/>
          </a:xfrm>
          <a:prstGeom prst="roundRect">
            <a:avLst/>
          </a:prstGeom>
          <a:solidFill>
            <a:schemeClr val="tx2">
              <a:alpha val="10000"/>
            </a:schemeClr>
          </a:solidFill>
        </p:spPr>
        <p:txBody>
          <a:bodyPr anchor="ctr" anchorCtr="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0"/>
              </a:spcBef>
              <a:buClrTx/>
              <a:buFont typeface="Arial" panose="020B0604020202020204" pitchFamily="34" charset="0"/>
              <a:buNone/>
            </a:pPr>
            <a:r>
              <a:rPr lang="en-US" sz="1200" b="1" dirty="0">
                <a:latin typeface="Metropolis Extra Bold" panose="00000900000000000000" pitchFamily="50" charset="0"/>
              </a:rPr>
              <a:t>Healthcare IT Consulting</a:t>
            </a:r>
            <a:endParaRPr lang="en-US" sz="1200" dirty="0">
              <a:latin typeface="Metropolis" panose="00000500000000000000" pitchFamily="50" charset="0"/>
            </a:endParaRPr>
          </a:p>
        </p:txBody>
      </p:sp>
      <p:grpSp>
        <p:nvGrpSpPr>
          <p:cNvPr id="76" name="Group 75">
            <a:extLst>
              <a:ext uri="{FF2B5EF4-FFF2-40B4-BE49-F238E27FC236}">
                <a16:creationId xmlns:a16="http://schemas.microsoft.com/office/drawing/2014/main" id="{1D51AE11-E3D3-2E73-98F2-98F861670FD1}"/>
              </a:ext>
            </a:extLst>
          </p:cNvPr>
          <p:cNvGrpSpPr/>
          <p:nvPr/>
        </p:nvGrpSpPr>
        <p:grpSpPr>
          <a:xfrm>
            <a:off x="6409925" y="985967"/>
            <a:ext cx="1716365" cy="1482064"/>
            <a:chOff x="4271409" y="3134642"/>
            <a:chExt cx="1716365" cy="1482064"/>
          </a:xfrm>
        </p:grpSpPr>
        <p:grpSp>
          <p:nvGrpSpPr>
            <p:cNvPr id="59" name="Group 58">
              <a:extLst>
                <a:ext uri="{FF2B5EF4-FFF2-40B4-BE49-F238E27FC236}">
                  <a16:creationId xmlns:a16="http://schemas.microsoft.com/office/drawing/2014/main" id="{39528020-1F02-E884-A121-94381CEBEA28}"/>
                </a:ext>
              </a:extLst>
            </p:cNvPr>
            <p:cNvGrpSpPr/>
            <p:nvPr/>
          </p:nvGrpSpPr>
          <p:grpSpPr>
            <a:xfrm>
              <a:off x="4271409" y="3134642"/>
              <a:ext cx="1716365" cy="1482064"/>
              <a:chOff x="4112886" y="479022"/>
              <a:chExt cx="1716365" cy="1482064"/>
            </a:xfrm>
          </p:grpSpPr>
          <p:sp>
            <p:nvSpPr>
              <p:cNvPr id="60" name="Rectangle: Rounded Corners 59">
                <a:extLst>
                  <a:ext uri="{FF2B5EF4-FFF2-40B4-BE49-F238E27FC236}">
                    <a16:creationId xmlns:a16="http://schemas.microsoft.com/office/drawing/2014/main" id="{1547F843-22E8-EC41-7AF5-1B47DEB8DCE4}"/>
                  </a:ext>
                </a:extLst>
              </p:cNvPr>
              <p:cNvSpPr/>
              <p:nvPr/>
            </p:nvSpPr>
            <p:spPr>
              <a:xfrm>
                <a:off x="4112886" y="479022"/>
                <a:ext cx="1716365" cy="1482064"/>
              </a:xfrm>
              <a:prstGeom prst="roundRect">
                <a:avLst>
                  <a:gd name="adj" fmla="val 12198"/>
                </a:avLst>
              </a:prstGeom>
              <a:solidFill>
                <a:srgbClr val="226CFF"/>
              </a:solidFill>
              <a:ln w="63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6FE7C565-3FCA-52EC-1816-48AAB72627B5}"/>
                  </a:ext>
                </a:extLst>
              </p:cNvPr>
              <p:cNvSpPr/>
              <p:nvPr/>
            </p:nvSpPr>
            <p:spPr>
              <a:xfrm>
                <a:off x="4112886" y="1198378"/>
                <a:ext cx="1716365" cy="461665"/>
              </a:xfrm>
              <a:prstGeom prst="rect">
                <a:avLst/>
              </a:prstGeom>
              <a:noFill/>
              <a:ln>
                <a:noFill/>
              </a:ln>
            </p:spPr>
            <p:txBody>
              <a:bodyPr wrap="square" lIns="0" rIns="0">
                <a:spAutoFit/>
              </a:bodyPr>
              <a:lstStyle/>
              <a:p>
                <a:pPr marR="0" lvl="0" algn="ctr" defTabSz="457200" rtl="0" eaLnBrk="1" fontAlgn="auto" latinLnBrk="0" hangingPunct="1">
                  <a:lnSpc>
                    <a:spcPct val="100000"/>
                  </a:lnSpc>
                  <a:spcBef>
                    <a:spcPts val="0"/>
                  </a:spcBef>
                  <a:spcAft>
                    <a:spcPts val="0"/>
                  </a:spcAft>
                  <a:buClr>
                    <a:srgbClr val="009BDE"/>
                  </a:buClr>
                  <a:buSzPct val="150000"/>
                  <a:tabLst/>
                  <a:defRPr/>
                </a:pPr>
                <a:r>
                  <a:rPr kumimoji="0" lang="en-US" sz="1200" b="0" i="0" u="none" strike="noStrike" kern="1200" cap="none" spc="0" normalizeH="0" baseline="0" noProof="0" dirty="0">
                    <a:ln>
                      <a:noFill/>
                    </a:ln>
                    <a:solidFill>
                      <a:schemeClr val="bg1"/>
                    </a:solidFill>
                    <a:effectLst/>
                    <a:uLnTx/>
                    <a:uFillTx/>
                    <a:latin typeface="Metropolis Extra Bold" panose="00000900000000000000" pitchFamily="50" charset="0"/>
                    <a:ea typeface="+mn-ea"/>
                    <a:cs typeface="Metropolis" panose="020B0604020202020204" charset="0"/>
                    <a:sym typeface="Arial"/>
                  </a:rPr>
                  <a:t>IT Transformation Consulting</a:t>
                </a:r>
              </a:p>
            </p:txBody>
          </p:sp>
        </p:grpSp>
        <p:pic>
          <p:nvPicPr>
            <p:cNvPr id="46" name="Picture 45" descr="Icon&#10;&#10;Description automatically generated">
              <a:extLst>
                <a:ext uri="{FF2B5EF4-FFF2-40B4-BE49-F238E27FC236}">
                  <a16:creationId xmlns:a16="http://schemas.microsoft.com/office/drawing/2014/main" id="{30CE60B2-8DCB-E383-95B7-3657F730DFA3}"/>
                </a:ext>
              </a:extLst>
            </p:cNvPr>
            <p:cNvPicPr>
              <a:picLocks noChangeAspect="1"/>
            </p:cNvPicPr>
            <p:nvPr/>
          </p:nvPicPr>
          <p:blipFill>
            <a:blip r:embed="rId2">
              <a:biLevel thresh="25000"/>
              <a:alphaModFix/>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4856235" y="3261166"/>
              <a:ext cx="532470" cy="457200"/>
            </a:xfrm>
            <a:prstGeom prst="rect">
              <a:avLst/>
            </a:prstGeom>
            <a:noFill/>
          </p:spPr>
        </p:pic>
      </p:grpSp>
      <p:grpSp>
        <p:nvGrpSpPr>
          <p:cNvPr id="75" name="Group 74">
            <a:extLst>
              <a:ext uri="{FF2B5EF4-FFF2-40B4-BE49-F238E27FC236}">
                <a16:creationId xmlns:a16="http://schemas.microsoft.com/office/drawing/2014/main" id="{D68F1C60-1E37-0251-ADD7-703D2CFF8E3E}"/>
              </a:ext>
            </a:extLst>
          </p:cNvPr>
          <p:cNvGrpSpPr/>
          <p:nvPr/>
        </p:nvGrpSpPr>
        <p:grpSpPr>
          <a:xfrm>
            <a:off x="4444528" y="2759264"/>
            <a:ext cx="1716365" cy="1482064"/>
            <a:chOff x="6126639" y="3134642"/>
            <a:chExt cx="1716365" cy="1482064"/>
          </a:xfrm>
        </p:grpSpPr>
        <p:grpSp>
          <p:nvGrpSpPr>
            <p:cNvPr id="64" name="Group 63">
              <a:extLst>
                <a:ext uri="{FF2B5EF4-FFF2-40B4-BE49-F238E27FC236}">
                  <a16:creationId xmlns:a16="http://schemas.microsoft.com/office/drawing/2014/main" id="{1B7C771D-4BDF-451B-8656-571A662234C9}"/>
                </a:ext>
              </a:extLst>
            </p:cNvPr>
            <p:cNvGrpSpPr/>
            <p:nvPr/>
          </p:nvGrpSpPr>
          <p:grpSpPr>
            <a:xfrm>
              <a:off x="6126639" y="3134642"/>
              <a:ext cx="1716365" cy="1482064"/>
              <a:chOff x="4112886" y="479022"/>
              <a:chExt cx="1716365" cy="1482064"/>
            </a:xfrm>
          </p:grpSpPr>
          <p:sp>
            <p:nvSpPr>
              <p:cNvPr id="65" name="Rectangle: Rounded Corners 64">
                <a:extLst>
                  <a:ext uri="{FF2B5EF4-FFF2-40B4-BE49-F238E27FC236}">
                    <a16:creationId xmlns:a16="http://schemas.microsoft.com/office/drawing/2014/main" id="{E6CE7390-43D9-4FDF-13C2-DD4AEBBA29DF}"/>
                  </a:ext>
                </a:extLst>
              </p:cNvPr>
              <p:cNvSpPr/>
              <p:nvPr/>
            </p:nvSpPr>
            <p:spPr>
              <a:xfrm>
                <a:off x="4112886" y="479022"/>
                <a:ext cx="1716365" cy="1482064"/>
              </a:xfrm>
              <a:prstGeom prst="roundRect">
                <a:avLst>
                  <a:gd name="adj" fmla="val 12198"/>
                </a:avLst>
              </a:prstGeom>
              <a:solidFill>
                <a:srgbClr val="226CFF"/>
              </a:solidFill>
              <a:ln w="63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DD2AA181-20CA-D558-5904-40598B66A59E}"/>
                  </a:ext>
                </a:extLst>
              </p:cNvPr>
              <p:cNvSpPr/>
              <p:nvPr/>
            </p:nvSpPr>
            <p:spPr>
              <a:xfrm>
                <a:off x="4112886" y="1198378"/>
                <a:ext cx="1716365" cy="461665"/>
              </a:xfrm>
              <a:prstGeom prst="rect">
                <a:avLst/>
              </a:prstGeom>
              <a:noFill/>
              <a:ln>
                <a:noFill/>
              </a:ln>
            </p:spPr>
            <p:txBody>
              <a:bodyPr wrap="square" lIns="0" rIns="0">
                <a:spAutoFit/>
              </a:bodyPr>
              <a:lstStyle/>
              <a:p>
                <a:pPr marR="0" lvl="0" algn="ctr" defTabSz="457200" rtl="0" eaLnBrk="1" fontAlgn="auto" latinLnBrk="0" hangingPunct="1">
                  <a:lnSpc>
                    <a:spcPct val="100000"/>
                  </a:lnSpc>
                  <a:spcBef>
                    <a:spcPts val="0"/>
                  </a:spcBef>
                  <a:spcAft>
                    <a:spcPts val="0"/>
                  </a:spcAft>
                  <a:buClr>
                    <a:srgbClr val="009BDE"/>
                  </a:buClr>
                  <a:buSzPct val="150000"/>
                  <a:tabLst/>
                  <a:defRPr/>
                </a:pPr>
                <a:r>
                  <a:rPr lang="en-US" sz="1200" kern="1200" dirty="0">
                    <a:solidFill>
                      <a:schemeClr val="bg1"/>
                    </a:solidFill>
                    <a:latin typeface="Metropolis Extra Bold" panose="00000900000000000000" pitchFamily="50" charset="0"/>
                    <a:ea typeface="+mn-ea"/>
                    <a:cs typeface="Metropolis" panose="020B0604020202020204" charset="0"/>
                  </a:rPr>
                  <a:t>Strategic Advisory Services</a:t>
                </a:r>
                <a:endParaRPr kumimoji="0" lang="en-US" sz="1200" b="0" i="0" u="none" strike="noStrike" kern="1200" cap="none" spc="0" normalizeH="0" baseline="0" noProof="0" dirty="0">
                  <a:ln>
                    <a:noFill/>
                  </a:ln>
                  <a:solidFill>
                    <a:schemeClr val="bg1"/>
                  </a:solidFill>
                  <a:effectLst/>
                  <a:uLnTx/>
                  <a:uFillTx/>
                  <a:latin typeface="Metropolis Extra Bold" panose="00000900000000000000" pitchFamily="50" charset="0"/>
                  <a:ea typeface="+mn-ea"/>
                  <a:cs typeface="Metropolis" panose="020B0604020202020204" charset="0"/>
                  <a:sym typeface="Arial"/>
                </a:endParaRPr>
              </a:p>
            </p:txBody>
          </p:sp>
        </p:grpSp>
        <p:pic>
          <p:nvPicPr>
            <p:cNvPr id="47" name="Graphic 88" descr="Lightbulb and gear with solid fill">
              <a:extLst>
                <a:ext uri="{FF2B5EF4-FFF2-40B4-BE49-F238E27FC236}">
                  <a16:creationId xmlns:a16="http://schemas.microsoft.com/office/drawing/2014/main" id="{0F304EB5-75B2-D971-938D-F0CA3C29BC8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717430" y="3255135"/>
              <a:ext cx="534781" cy="530352"/>
            </a:xfrm>
            <a:prstGeom prst="rect">
              <a:avLst/>
            </a:prstGeom>
          </p:spPr>
        </p:pic>
      </p:grpSp>
      <p:grpSp>
        <p:nvGrpSpPr>
          <p:cNvPr id="74" name="Group 73">
            <a:extLst>
              <a:ext uri="{FF2B5EF4-FFF2-40B4-BE49-F238E27FC236}">
                <a16:creationId xmlns:a16="http://schemas.microsoft.com/office/drawing/2014/main" id="{EE4253D3-28AD-677F-2C52-92524E534F82}"/>
              </a:ext>
            </a:extLst>
          </p:cNvPr>
          <p:cNvGrpSpPr/>
          <p:nvPr/>
        </p:nvGrpSpPr>
        <p:grpSpPr>
          <a:xfrm>
            <a:off x="6409925" y="2756707"/>
            <a:ext cx="1716365" cy="1482064"/>
            <a:chOff x="7868765" y="3102601"/>
            <a:chExt cx="1716365" cy="1482064"/>
          </a:xfrm>
        </p:grpSpPr>
        <p:grpSp>
          <p:nvGrpSpPr>
            <p:cNvPr id="69" name="Group 68">
              <a:extLst>
                <a:ext uri="{FF2B5EF4-FFF2-40B4-BE49-F238E27FC236}">
                  <a16:creationId xmlns:a16="http://schemas.microsoft.com/office/drawing/2014/main" id="{8D59EC84-DD4C-1255-7BA9-96C753D11DF4}"/>
                </a:ext>
              </a:extLst>
            </p:cNvPr>
            <p:cNvGrpSpPr/>
            <p:nvPr/>
          </p:nvGrpSpPr>
          <p:grpSpPr>
            <a:xfrm>
              <a:off x="7868765" y="3102601"/>
              <a:ext cx="1716365" cy="1482064"/>
              <a:chOff x="4112886" y="479022"/>
              <a:chExt cx="1716365" cy="1482064"/>
            </a:xfrm>
          </p:grpSpPr>
          <p:sp>
            <p:nvSpPr>
              <p:cNvPr id="70" name="Rectangle: Rounded Corners 69">
                <a:extLst>
                  <a:ext uri="{FF2B5EF4-FFF2-40B4-BE49-F238E27FC236}">
                    <a16:creationId xmlns:a16="http://schemas.microsoft.com/office/drawing/2014/main" id="{89265801-2DB3-7D54-A6B4-D396B452B664}"/>
                  </a:ext>
                </a:extLst>
              </p:cNvPr>
              <p:cNvSpPr/>
              <p:nvPr/>
            </p:nvSpPr>
            <p:spPr>
              <a:xfrm>
                <a:off x="4112886" y="479022"/>
                <a:ext cx="1716365" cy="1482064"/>
              </a:xfrm>
              <a:prstGeom prst="roundRect">
                <a:avLst>
                  <a:gd name="adj" fmla="val 12198"/>
                </a:avLst>
              </a:prstGeom>
              <a:solidFill>
                <a:srgbClr val="226CFF"/>
              </a:solidFill>
              <a:ln w="63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1E523D8D-C2CD-6823-6BD9-E0968101F37F}"/>
                  </a:ext>
                </a:extLst>
              </p:cNvPr>
              <p:cNvSpPr/>
              <p:nvPr/>
            </p:nvSpPr>
            <p:spPr>
              <a:xfrm>
                <a:off x="4112886" y="1198378"/>
                <a:ext cx="1716365" cy="461665"/>
              </a:xfrm>
              <a:prstGeom prst="rect">
                <a:avLst/>
              </a:prstGeom>
              <a:noFill/>
              <a:ln>
                <a:noFill/>
              </a:ln>
            </p:spPr>
            <p:txBody>
              <a:bodyPr wrap="square" lIns="0" rIns="0">
                <a:spAutoFit/>
              </a:bodyPr>
              <a:lstStyle/>
              <a:p>
                <a:pPr marR="0" lvl="0" algn="ctr" defTabSz="457200" rtl="0" eaLnBrk="1" fontAlgn="auto" latinLnBrk="0" hangingPunct="1">
                  <a:lnSpc>
                    <a:spcPct val="100000"/>
                  </a:lnSpc>
                  <a:spcBef>
                    <a:spcPts val="0"/>
                  </a:spcBef>
                  <a:spcAft>
                    <a:spcPts val="0"/>
                  </a:spcAft>
                  <a:buClr>
                    <a:srgbClr val="009BDE"/>
                  </a:buClr>
                  <a:buSzPct val="150000"/>
                  <a:tabLst/>
                  <a:defRPr/>
                </a:pPr>
                <a:r>
                  <a:rPr kumimoji="0" lang="en-US" sz="1200" b="0" i="0" u="none" strike="noStrike" kern="1200" cap="none" spc="0" normalizeH="0" baseline="0" noProof="0" dirty="0">
                    <a:ln>
                      <a:noFill/>
                    </a:ln>
                    <a:solidFill>
                      <a:schemeClr val="bg1"/>
                    </a:solidFill>
                    <a:effectLst/>
                    <a:uLnTx/>
                    <a:uFillTx/>
                    <a:latin typeface="Metropolis Extra Bold" panose="00000900000000000000" pitchFamily="50" charset="0"/>
                    <a:ea typeface="+mn-ea"/>
                    <a:cs typeface="Metropolis" panose="020B0604020202020204" charset="0"/>
                    <a:sym typeface="Arial"/>
                  </a:rPr>
                  <a:t>Activation as a Service</a:t>
                </a:r>
              </a:p>
            </p:txBody>
          </p:sp>
        </p:grpSp>
        <p:pic>
          <p:nvPicPr>
            <p:cNvPr id="50" name="Picture 49" descr="Icon&#10;&#10;Description automatically generated">
              <a:extLst>
                <a:ext uri="{FF2B5EF4-FFF2-40B4-BE49-F238E27FC236}">
                  <a16:creationId xmlns:a16="http://schemas.microsoft.com/office/drawing/2014/main" id="{2279FB4C-8FAB-5D44-C1A3-C9AFEAD6277B}"/>
                </a:ext>
              </a:extLst>
            </p:cNvPr>
            <p:cNvPicPr>
              <a:picLocks noChangeAspect="1"/>
            </p:cNvPicPr>
            <p:nvPr/>
          </p:nvPicPr>
          <p:blipFill>
            <a:blip r:embed="rId6">
              <a:biLevel thresh="25000"/>
            </a:blip>
            <a:stretch>
              <a:fillRect/>
            </a:stretch>
          </p:blipFill>
          <p:spPr>
            <a:xfrm>
              <a:off x="8498590" y="3256541"/>
              <a:ext cx="456713" cy="457200"/>
            </a:xfrm>
            <a:prstGeom prst="rect">
              <a:avLst/>
            </a:prstGeom>
          </p:spPr>
        </p:pic>
      </p:grpSp>
      <p:sp>
        <p:nvSpPr>
          <p:cNvPr id="2" name="Slide Number Placeholder 1">
            <a:extLst>
              <a:ext uri="{FF2B5EF4-FFF2-40B4-BE49-F238E27FC236}">
                <a16:creationId xmlns:a16="http://schemas.microsoft.com/office/drawing/2014/main" id="{15BD1A1B-F8DE-7058-CDD6-3066BD008EFE}"/>
              </a:ext>
            </a:extLst>
          </p:cNvPr>
          <p:cNvSpPr>
            <a:spLocks noGrp="1"/>
          </p:cNvSpPr>
          <p:nvPr>
            <p:ph type="sldNum" sz="quarter" idx="10"/>
          </p:nvPr>
        </p:nvSpPr>
        <p:spPr/>
        <p:txBody>
          <a:bodyPr/>
          <a:lstStyle/>
          <a:p>
            <a:fld id="{7AD7BA39-CD1C-4FBC-AA7C-BA7CC4082953}" type="slidenum">
              <a:rPr lang="en-US" smtClean="0"/>
              <a:pPr/>
              <a:t>32</a:t>
            </a:fld>
            <a:endParaRPr lang="en-US" dirty="0"/>
          </a:p>
        </p:txBody>
      </p:sp>
      <p:sp>
        <p:nvSpPr>
          <p:cNvPr id="3" name="Title 2">
            <a:extLst>
              <a:ext uri="{FF2B5EF4-FFF2-40B4-BE49-F238E27FC236}">
                <a16:creationId xmlns:a16="http://schemas.microsoft.com/office/drawing/2014/main" id="{E0F925FD-00F6-ED71-9959-975DC1E1572C}"/>
              </a:ext>
            </a:extLst>
          </p:cNvPr>
          <p:cNvSpPr>
            <a:spLocks noGrp="1"/>
          </p:cNvSpPr>
          <p:nvPr>
            <p:ph type="title"/>
          </p:nvPr>
        </p:nvSpPr>
        <p:spPr/>
        <p:txBody>
          <a:bodyPr/>
          <a:lstStyle/>
          <a:p>
            <a:r>
              <a:rPr lang="en-US" dirty="0"/>
              <a:t>          HC IT Consulting &amp; Staffing </a:t>
            </a:r>
            <a:r>
              <a:rPr lang="en-US" dirty="0">
                <a:latin typeface="Metropolis" panose="00000500000000000000" pitchFamily="2" charset="0"/>
              </a:rPr>
              <a:t>(cont.)</a:t>
            </a:r>
          </a:p>
        </p:txBody>
      </p:sp>
      <p:pic>
        <p:nvPicPr>
          <p:cNvPr id="7" name="Picture 6">
            <a:extLst>
              <a:ext uri="{FF2B5EF4-FFF2-40B4-BE49-F238E27FC236}">
                <a16:creationId xmlns:a16="http://schemas.microsoft.com/office/drawing/2014/main" id="{2C99665E-51AC-A7FC-BD27-A9856047E520}"/>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9298" y="779655"/>
            <a:ext cx="1915217" cy="48445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9">
            <a:extLst>
              <a:ext uri="{FF2B5EF4-FFF2-40B4-BE49-F238E27FC236}">
                <a16:creationId xmlns:a16="http://schemas.microsoft.com/office/drawing/2014/main" id="{5654B8FD-3068-1E15-BC2B-3C93EA459D9D}"/>
              </a:ext>
            </a:extLst>
          </p:cNvPr>
          <p:cNvSpPr txBox="1"/>
          <p:nvPr/>
        </p:nvSpPr>
        <p:spPr>
          <a:xfrm>
            <a:off x="389298" y="1907384"/>
            <a:ext cx="3158752" cy="2368790"/>
          </a:xfrm>
          <a:prstGeom prst="rect">
            <a:avLst/>
          </a:prstGeom>
        </p:spPr>
        <p:txBody>
          <a:bodyPr wrap="square" lIns="0" tIns="0" rIns="0" bIns="0" rtlCol="0" anchor="t">
            <a:spAutoFit/>
          </a:bodyPr>
          <a:lstStyle/>
          <a:p>
            <a:pPr>
              <a:lnSpc>
                <a:spcPts val="1400"/>
              </a:lnSpc>
              <a:spcBef>
                <a:spcPct val="0"/>
              </a:spcBef>
            </a:pPr>
            <a:r>
              <a:rPr lang="en-US" sz="900" spc="-13" dirty="0">
                <a:solidFill>
                  <a:schemeClr val="tx1"/>
                </a:solidFill>
                <a:latin typeface="Metropolis" panose="00000500000000000000" pitchFamily="2" charset="0"/>
              </a:rPr>
              <a:t>medSR provides premier healthcare IT and operations consulting to help clients navigate the increasing pressures of the healthcare industry with a full lifecycle of services. </a:t>
            </a:r>
          </a:p>
          <a:p>
            <a:pPr>
              <a:lnSpc>
                <a:spcPts val="900"/>
              </a:lnSpc>
              <a:spcBef>
                <a:spcPct val="0"/>
              </a:spcBef>
            </a:pPr>
            <a:endParaRPr lang="en-US" sz="900" spc="-13" dirty="0">
              <a:solidFill>
                <a:schemeClr val="tx1"/>
              </a:solidFill>
              <a:latin typeface="Metropolis" panose="00000500000000000000" pitchFamily="2" charset="0"/>
            </a:endParaRPr>
          </a:p>
          <a:p>
            <a:pPr>
              <a:lnSpc>
                <a:spcPts val="1400"/>
              </a:lnSpc>
              <a:spcBef>
                <a:spcPct val="0"/>
              </a:spcBef>
            </a:pPr>
            <a:r>
              <a:rPr lang="en-US" sz="900" spc="-13" dirty="0">
                <a:solidFill>
                  <a:schemeClr val="tx1"/>
                </a:solidFill>
                <a:latin typeface="Metropolis" panose="00000500000000000000" pitchFamily="2" charset="0"/>
              </a:rPr>
              <a:t>From IT system selection and end-user training to revenue cycle optimization, each service line is led by advocates with decades of experience in RCM and the latest EHR solutions.  </a:t>
            </a:r>
          </a:p>
          <a:p>
            <a:pPr>
              <a:lnSpc>
                <a:spcPts val="900"/>
              </a:lnSpc>
              <a:spcBef>
                <a:spcPct val="0"/>
              </a:spcBef>
            </a:pPr>
            <a:endParaRPr lang="en-US" sz="900" spc="-13" dirty="0">
              <a:solidFill>
                <a:schemeClr val="tx1"/>
              </a:solidFill>
              <a:latin typeface="Metropolis" panose="00000500000000000000" pitchFamily="2" charset="0"/>
            </a:endParaRPr>
          </a:p>
          <a:p>
            <a:pPr>
              <a:lnSpc>
                <a:spcPts val="1400"/>
              </a:lnSpc>
              <a:spcBef>
                <a:spcPct val="0"/>
              </a:spcBef>
            </a:pPr>
            <a:r>
              <a:rPr lang="en-US" sz="900" spc="-13" dirty="0">
                <a:solidFill>
                  <a:schemeClr val="tx1"/>
                </a:solidFill>
                <a:latin typeface="Metropolis" panose="00000500000000000000" pitchFamily="2" charset="0"/>
              </a:rPr>
              <a:t>Our management team and professional consultants offer extensive MEDITECH and operational experience to exceed client expectations in a cost-effective manner.  We have worked with many clients in a variety of settings and are dedicated to the collaboration it takes to work together to drive healthcare organization's success.</a:t>
            </a:r>
            <a:endParaRPr lang="en-US" sz="1000" spc="-13" dirty="0">
              <a:solidFill>
                <a:schemeClr val="tx1"/>
              </a:solidFill>
              <a:latin typeface="Metropolis" panose="00000500000000000000" pitchFamily="2" charset="0"/>
            </a:endParaRPr>
          </a:p>
        </p:txBody>
      </p:sp>
      <p:grpSp>
        <p:nvGrpSpPr>
          <p:cNvPr id="58" name="Group 57">
            <a:extLst>
              <a:ext uri="{FF2B5EF4-FFF2-40B4-BE49-F238E27FC236}">
                <a16:creationId xmlns:a16="http://schemas.microsoft.com/office/drawing/2014/main" id="{AE539CB6-5438-280B-DEDA-1A1B97DA6B52}"/>
              </a:ext>
            </a:extLst>
          </p:cNvPr>
          <p:cNvGrpSpPr/>
          <p:nvPr/>
        </p:nvGrpSpPr>
        <p:grpSpPr>
          <a:xfrm>
            <a:off x="4419503" y="985967"/>
            <a:ext cx="1716365" cy="1482064"/>
            <a:chOff x="4112886" y="479022"/>
            <a:chExt cx="1716365" cy="1482064"/>
          </a:xfrm>
        </p:grpSpPr>
        <p:sp>
          <p:nvSpPr>
            <p:cNvPr id="57" name="Rectangle: Rounded Corners 56">
              <a:extLst>
                <a:ext uri="{FF2B5EF4-FFF2-40B4-BE49-F238E27FC236}">
                  <a16:creationId xmlns:a16="http://schemas.microsoft.com/office/drawing/2014/main" id="{BAAFE0F5-1214-ED4B-4066-0A7D795AC550}"/>
                </a:ext>
              </a:extLst>
            </p:cNvPr>
            <p:cNvSpPr/>
            <p:nvPr/>
          </p:nvSpPr>
          <p:spPr>
            <a:xfrm>
              <a:off x="4112886" y="479022"/>
              <a:ext cx="1716365" cy="1482064"/>
            </a:xfrm>
            <a:prstGeom prst="roundRect">
              <a:avLst>
                <a:gd name="adj" fmla="val 12198"/>
              </a:avLst>
            </a:prstGeom>
            <a:solidFill>
              <a:srgbClr val="226CFF"/>
            </a:solidFill>
            <a:ln w="63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 name="Group 53">
              <a:extLst>
                <a:ext uri="{FF2B5EF4-FFF2-40B4-BE49-F238E27FC236}">
                  <a16:creationId xmlns:a16="http://schemas.microsoft.com/office/drawing/2014/main" id="{BC86E59F-921C-4DE8-C627-69F9154CA1D2}"/>
                </a:ext>
              </a:extLst>
            </p:cNvPr>
            <p:cNvGrpSpPr/>
            <p:nvPr/>
          </p:nvGrpSpPr>
          <p:grpSpPr>
            <a:xfrm>
              <a:off x="4112886" y="600921"/>
              <a:ext cx="1716365" cy="1059122"/>
              <a:chOff x="4112886" y="600921"/>
              <a:chExt cx="1716365" cy="1059122"/>
            </a:xfrm>
          </p:grpSpPr>
          <p:pic>
            <p:nvPicPr>
              <p:cNvPr id="43" name="Graphic 65" descr="Hospital outline">
                <a:extLst>
                  <a:ext uri="{FF2B5EF4-FFF2-40B4-BE49-F238E27FC236}">
                    <a16:creationId xmlns:a16="http://schemas.microsoft.com/office/drawing/2014/main" id="{C928D965-0D75-95BB-BA90-24A3C1AD4E8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697712" y="600921"/>
                <a:ext cx="546715" cy="548640"/>
              </a:xfrm>
              <a:prstGeom prst="rect">
                <a:avLst/>
              </a:prstGeom>
            </p:spPr>
          </p:pic>
          <p:sp>
            <p:nvSpPr>
              <p:cNvPr id="44" name="Rectangle 43">
                <a:extLst>
                  <a:ext uri="{FF2B5EF4-FFF2-40B4-BE49-F238E27FC236}">
                    <a16:creationId xmlns:a16="http://schemas.microsoft.com/office/drawing/2014/main" id="{578371A4-A7F9-67E4-8AB8-31701C99B6C2}"/>
                  </a:ext>
                </a:extLst>
              </p:cNvPr>
              <p:cNvSpPr/>
              <p:nvPr/>
            </p:nvSpPr>
            <p:spPr>
              <a:xfrm>
                <a:off x="4112886" y="1198378"/>
                <a:ext cx="1716365" cy="461665"/>
              </a:xfrm>
              <a:prstGeom prst="rect">
                <a:avLst/>
              </a:prstGeom>
              <a:noFill/>
              <a:ln>
                <a:noFill/>
              </a:ln>
            </p:spPr>
            <p:txBody>
              <a:bodyPr wrap="square" lIns="0" rIns="0">
                <a:spAutoFit/>
              </a:bodyPr>
              <a:lstStyle/>
              <a:p>
                <a:pPr marR="0" lvl="0" algn="ctr" defTabSz="457200" rtl="0" eaLnBrk="1" fontAlgn="auto" latinLnBrk="0" hangingPunct="1">
                  <a:lnSpc>
                    <a:spcPct val="100000"/>
                  </a:lnSpc>
                  <a:spcBef>
                    <a:spcPts val="0"/>
                  </a:spcBef>
                  <a:spcAft>
                    <a:spcPts val="0"/>
                  </a:spcAft>
                  <a:buClr>
                    <a:srgbClr val="009BDE"/>
                  </a:buClr>
                  <a:buSzPct val="150000"/>
                  <a:tabLst/>
                  <a:defRPr/>
                </a:pPr>
                <a:r>
                  <a:rPr kumimoji="0" lang="en-US" sz="1200" b="0" i="0" u="none" strike="noStrike" kern="1200" cap="none" spc="0" normalizeH="0" baseline="0" noProof="0" dirty="0">
                    <a:ln>
                      <a:noFill/>
                    </a:ln>
                    <a:solidFill>
                      <a:schemeClr val="bg1"/>
                    </a:solidFill>
                    <a:effectLst/>
                    <a:uLnTx/>
                    <a:uFillTx/>
                    <a:latin typeface="Metropolis Extra Bold" panose="00000900000000000000" pitchFamily="50" charset="0"/>
                    <a:ea typeface="+mn-ea"/>
                    <a:cs typeface="Metropolis" panose="020B0604020202020204" charset="0"/>
                    <a:sym typeface="Arial"/>
                  </a:rPr>
                  <a:t>Hospital RCM Optimization</a:t>
                </a:r>
              </a:p>
            </p:txBody>
          </p:sp>
        </p:grpSp>
      </p:grpSp>
      <p:pic>
        <p:nvPicPr>
          <p:cNvPr id="5" name="Picture 4" descr="Icon&#10;&#10;Description automatically generated">
            <a:extLst>
              <a:ext uri="{FF2B5EF4-FFF2-40B4-BE49-F238E27FC236}">
                <a16:creationId xmlns:a16="http://schemas.microsoft.com/office/drawing/2014/main" id="{FE22ED0B-24B2-4EAC-E7DC-77E30FA01732}"/>
              </a:ext>
            </a:extLst>
          </p:cNvPr>
          <p:cNvPicPr>
            <a:picLocks noChangeAspect="1"/>
          </p:cNvPicPr>
          <p:nvPr/>
        </p:nvPicPr>
        <p:blipFill>
          <a:blip r:embed="rId10"/>
          <a:stretch>
            <a:fillRect/>
          </a:stretch>
        </p:blipFill>
        <p:spPr>
          <a:xfrm>
            <a:off x="459040" y="169235"/>
            <a:ext cx="365760" cy="365760"/>
          </a:xfrm>
          <a:prstGeom prst="rect">
            <a:avLst/>
          </a:prstGeom>
        </p:spPr>
      </p:pic>
      <p:sp>
        <p:nvSpPr>
          <p:cNvPr id="15" name="AutoShape 18">
            <a:extLst>
              <a:ext uri="{FF2B5EF4-FFF2-40B4-BE49-F238E27FC236}">
                <a16:creationId xmlns:a16="http://schemas.microsoft.com/office/drawing/2014/main" id="{C4A07268-B0D8-6388-A089-7A6FD37DFE5B}"/>
              </a:ext>
            </a:extLst>
          </p:cNvPr>
          <p:cNvSpPr/>
          <p:nvPr/>
        </p:nvSpPr>
        <p:spPr>
          <a:xfrm flipV="1">
            <a:off x="393860" y="1324446"/>
            <a:ext cx="457200" cy="0"/>
          </a:xfrm>
          <a:prstGeom prst="line">
            <a:avLst/>
          </a:prstGeom>
          <a:ln w="66675" cap="flat">
            <a:solidFill>
              <a:srgbClr val="009BDE"/>
            </a:solidFill>
            <a:prstDash val="solid"/>
            <a:headEnd type="none" w="sm" len="sm"/>
            <a:tailEnd type="none" w="sm" len="sm"/>
          </a:ln>
        </p:spPr>
      </p:sp>
    </p:spTree>
    <p:extLst>
      <p:ext uri="{BB962C8B-B14F-4D97-AF65-F5344CB8AC3E}">
        <p14:creationId xmlns:p14="http://schemas.microsoft.com/office/powerpoint/2010/main" val="2253114051"/>
      </p:ext>
    </p:extLst>
  </p:cSld>
  <p:clrMapOvr>
    <a:masterClrMapping/>
  </p:clrMapOvr>
  <p:transition spd="med">
    <p:pull/>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Group 56">
            <a:extLst>
              <a:ext uri="{FF2B5EF4-FFF2-40B4-BE49-F238E27FC236}">
                <a16:creationId xmlns:a16="http://schemas.microsoft.com/office/drawing/2014/main" id="{56B1C8FB-1810-DECB-A831-EC5C0B29F2C9}"/>
              </a:ext>
            </a:extLst>
          </p:cNvPr>
          <p:cNvGrpSpPr/>
          <p:nvPr/>
        </p:nvGrpSpPr>
        <p:grpSpPr>
          <a:xfrm>
            <a:off x="4662014" y="3367393"/>
            <a:ext cx="865422" cy="744121"/>
            <a:chOff x="4705163" y="3480057"/>
            <a:chExt cx="865422" cy="744121"/>
          </a:xfrm>
        </p:grpSpPr>
        <p:grpSp>
          <p:nvGrpSpPr>
            <p:cNvPr id="48" name="Group 47">
              <a:extLst>
                <a:ext uri="{FF2B5EF4-FFF2-40B4-BE49-F238E27FC236}">
                  <a16:creationId xmlns:a16="http://schemas.microsoft.com/office/drawing/2014/main" id="{5E8D0F4E-79E3-4EC9-CADE-EE489E049327}"/>
                </a:ext>
              </a:extLst>
            </p:cNvPr>
            <p:cNvGrpSpPr/>
            <p:nvPr/>
          </p:nvGrpSpPr>
          <p:grpSpPr>
            <a:xfrm>
              <a:off x="4705163" y="3480057"/>
              <a:ext cx="865422" cy="744121"/>
              <a:chOff x="214685" y="1924077"/>
              <a:chExt cx="865422" cy="744121"/>
            </a:xfrm>
          </p:grpSpPr>
          <p:sp>
            <p:nvSpPr>
              <p:cNvPr id="50" name="Rectangle: Rounded Corners 49">
                <a:extLst>
                  <a:ext uri="{FF2B5EF4-FFF2-40B4-BE49-F238E27FC236}">
                    <a16:creationId xmlns:a16="http://schemas.microsoft.com/office/drawing/2014/main" id="{B8601B60-654E-F63A-0985-7A58D8BBB80F}"/>
                  </a:ext>
                </a:extLst>
              </p:cNvPr>
              <p:cNvSpPr/>
              <p:nvPr/>
            </p:nvSpPr>
            <p:spPr>
              <a:xfrm>
                <a:off x="214685" y="1924077"/>
                <a:ext cx="865422" cy="730871"/>
              </a:xfrm>
              <a:prstGeom prst="roundRect">
                <a:avLst/>
              </a:prstGeom>
              <a:solidFill>
                <a:schemeClr val="bg1"/>
              </a:solidFill>
              <a:ln w="3175">
                <a:solidFill>
                  <a:schemeClr val="tx1">
                    <a:alpha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etropolis" panose="00000500000000000000" pitchFamily="50" charset="0"/>
                </a:endParaRPr>
              </a:p>
            </p:txBody>
          </p:sp>
          <p:sp>
            <p:nvSpPr>
              <p:cNvPr id="51" name="TextBox 11">
                <a:extLst>
                  <a:ext uri="{FF2B5EF4-FFF2-40B4-BE49-F238E27FC236}">
                    <a16:creationId xmlns:a16="http://schemas.microsoft.com/office/drawing/2014/main" id="{01A87994-AF8D-BEAD-9647-CB2FA92F6600}"/>
                  </a:ext>
                </a:extLst>
              </p:cNvPr>
              <p:cNvSpPr txBox="1"/>
              <p:nvPr/>
            </p:nvSpPr>
            <p:spPr>
              <a:xfrm>
                <a:off x="214686" y="2316337"/>
                <a:ext cx="865421" cy="351861"/>
              </a:xfrm>
              <a:prstGeom prst="rect">
                <a:avLst/>
              </a:prstGeom>
              <a:noFill/>
            </p:spPr>
            <p:txBody>
              <a:bodyPr lIns="0" tIns="0" rIns="0" bIns="0" rtlCol="0" anchor="ctr" anchorCtr="0"/>
              <a:lstStyle/>
              <a:p>
                <a:pPr algn="ctr"/>
                <a:r>
                  <a:rPr lang="en-US" sz="700" dirty="0">
                    <a:solidFill>
                      <a:srgbClr val="289AD6"/>
                    </a:solidFill>
                    <a:latin typeface="Metropolis" panose="00000500000000000000" pitchFamily="2" charset="0"/>
                    <a:cs typeface="Metropolis" panose="020B0604020202020204" charset="0"/>
                  </a:rPr>
                  <a:t>Compliance </a:t>
                </a:r>
              </a:p>
              <a:p>
                <a:pPr algn="ctr"/>
                <a:r>
                  <a:rPr lang="en-US" sz="700" dirty="0">
                    <a:solidFill>
                      <a:srgbClr val="289AD6"/>
                    </a:solidFill>
                    <a:latin typeface="Metropolis" panose="00000500000000000000" pitchFamily="2" charset="0"/>
                    <a:cs typeface="Metropolis" panose="020B0604020202020204" charset="0"/>
                  </a:rPr>
                  <a:t>&amp; Audit </a:t>
                </a:r>
              </a:p>
              <a:p>
                <a:endParaRPr lang="en-US" sz="700" b="1" dirty="0">
                  <a:solidFill>
                    <a:srgbClr val="289AD6"/>
                  </a:solidFill>
                  <a:latin typeface="Metropolis" panose="00000500000000000000" pitchFamily="2" charset="0"/>
                  <a:cs typeface="Metropolis" panose="020B0604020202020204" charset="0"/>
                </a:endParaRPr>
              </a:p>
            </p:txBody>
          </p:sp>
        </p:grpSp>
        <p:pic>
          <p:nvPicPr>
            <p:cNvPr id="56" name="Graphic 55" descr="Court outline">
              <a:extLst>
                <a:ext uri="{FF2B5EF4-FFF2-40B4-BE49-F238E27FC236}">
                  <a16:creationId xmlns:a16="http://schemas.microsoft.com/office/drawing/2014/main" id="{C55D337B-1492-7921-A44E-C38B9BE90AF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54993" y="3493307"/>
              <a:ext cx="365760" cy="365760"/>
            </a:xfrm>
            <a:prstGeom prst="rect">
              <a:avLst/>
            </a:prstGeom>
          </p:spPr>
        </p:pic>
      </p:grpSp>
      <p:grpSp>
        <p:nvGrpSpPr>
          <p:cNvPr id="55" name="Group 54">
            <a:extLst>
              <a:ext uri="{FF2B5EF4-FFF2-40B4-BE49-F238E27FC236}">
                <a16:creationId xmlns:a16="http://schemas.microsoft.com/office/drawing/2014/main" id="{BF08C86E-5C0D-EF3E-FBED-E587E7E72FBE}"/>
              </a:ext>
            </a:extLst>
          </p:cNvPr>
          <p:cNvGrpSpPr/>
          <p:nvPr/>
        </p:nvGrpSpPr>
        <p:grpSpPr>
          <a:xfrm>
            <a:off x="3530268" y="3367393"/>
            <a:ext cx="865422" cy="744121"/>
            <a:chOff x="3573417" y="3480057"/>
            <a:chExt cx="865422" cy="744121"/>
          </a:xfrm>
        </p:grpSpPr>
        <p:grpSp>
          <p:nvGrpSpPr>
            <p:cNvPr id="43" name="Group 42">
              <a:extLst>
                <a:ext uri="{FF2B5EF4-FFF2-40B4-BE49-F238E27FC236}">
                  <a16:creationId xmlns:a16="http://schemas.microsoft.com/office/drawing/2014/main" id="{6B756532-ABC0-0C5B-BE58-FB78FDE430D2}"/>
                </a:ext>
              </a:extLst>
            </p:cNvPr>
            <p:cNvGrpSpPr/>
            <p:nvPr/>
          </p:nvGrpSpPr>
          <p:grpSpPr>
            <a:xfrm>
              <a:off x="3573417" y="3480057"/>
              <a:ext cx="865422" cy="744121"/>
              <a:chOff x="214685" y="1924077"/>
              <a:chExt cx="865422" cy="744121"/>
            </a:xfrm>
          </p:grpSpPr>
          <p:sp>
            <p:nvSpPr>
              <p:cNvPr id="45" name="Rectangle: Rounded Corners 44">
                <a:extLst>
                  <a:ext uri="{FF2B5EF4-FFF2-40B4-BE49-F238E27FC236}">
                    <a16:creationId xmlns:a16="http://schemas.microsoft.com/office/drawing/2014/main" id="{7CC8909A-B8C5-370A-93B5-9E5CD39A60EC}"/>
                  </a:ext>
                </a:extLst>
              </p:cNvPr>
              <p:cNvSpPr/>
              <p:nvPr/>
            </p:nvSpPr>
            <p:spPr>
              <a:xfrm>
                <a:off x="214685" y="1924077"/>
                <a:ext cx="865422" cy="730871"/>
              </a:xfrm>
              <a:prstGeom prst="roundRect">
                <a:avLst/>
              </a:prstGeom>
              <a:solidFill>
                <a:schemeClr val="bg1"/>
              </a:solidFill>
              <a:ln w="3175">
                <a:solidFill>
                  <a:schemeClr val="tx1">
                    <a:alpha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etropolis" panose="00000500000000000000" pitchFamily="50" charset="0"/>
                </a:endParaRPr>
              </a:p>
            </p:txBody>
          </p:sp>
          <p:sp>
            <p:nvSpPr>
              <p:cNvPr id="46" name="TextBox 11">
                <a:extLst>
                  <a:ext uri="{FF2B5EF4-FFF2-40B4-BE49-F238E27FC236}">
                    <a16:creationId xmlns:a16="http://schemas.microsoft.com/office/drawing/2014/main" id="{9215399F-729B-2C15-99EE-17254A820032}"/>
                  </a:ext>
                </a:extLst>
              </p:cNvPr>
              <p:cNvSpPr txBox="1"/>
              <p:nvPr/>
            </p:nvSpPr>
            <p:spPr>
              <a:xfrm>
                <a:off x="214686" y="2316337"/>
                <a:ext cx="865421" cy="351861"/>
              </a:xfrm>
              <a:prstGeom prst="rect">
                <a:avLst/>
              </a:prstGeom>
              <a:noFill/>
            </p:spPr>
            <p:txBody>
              <a:bodyPr lIns="0" tIns="0" rIns="0" bIns="0" rtlCol="0" anchor="ctr" anchorCtr="0"/>
              <a:lstStyle/>
              <a:p>
                <a:pPr algn="ctr"/>
                <a:r>
                  <a:rPr lang="en-US" sz="700" dirty="0">
                    <a:solidFill>
                      <a:srgbClr val="289AD6"/>
                    </a:solidFill>
                    <a:latin typeface="Metropolis" panose="00000500000000000000" pitchFamily="2" charset="0"/>
                    <a:cs typeface="Metropolis" panose="020B0604020202020204" charset="0"/>
                  </a:rPr>
                  <a:t>Communications &amp; Technology</a:t>
                </a:r>
              </a:p>
              <a:p>
                <a:endParaRPr lang="en-US" sz="700" b="1" dirty="0">
                  <a:solidFill>
                    <a:srgbClr val="289AD6"/>
                  </a:solidFill>
                  <a:latin typeface="Metropolis" panose="00000500000000000000" pitchFamily="2" charset="0"/>
                  <a:cs typeface="Metropolis" panose="020B0604020202020204" charset="0"/>
                </a:endParaRPr>
              </a:p>
            </p:txBody>
          </p:sp>
        </p:grpSp>
        <p:pic>
          <p:nvPicPr>
            <p:cNvPr id="54" name="Graphic 53" descr="Cell Tower outline">
              <a:extLst>
                <a:ext uri="{FF2B5EF4-FFF2-40B4-BE49-F238E27FC236}">
                  <a16:creationId xmlns:a16="http://schemas.microsoft.com/office/drawing/2014/main" id="{F57E4B31-4929-6325-F6E6-DBD1B0C261C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23248" y="3493307"/>
              <a:ext cx="365760" cy="365760"/>
            </a:xfrm>
            <a:prstGeom prst="rect">
              <a:avLst/>
            </a:prstGeom>
          </p:spPr>
        </p:pic>
      </p:grpSp>
      <p:grpSp>
        <p:nvGrpSpPr>
          <p:cNvPr id="53" name="Group 52">
            <a:extLst>
              <a:ext uri="{FF2B5EF4-FFF2-40B4-BE49-F238E27FC236}">
                <a16:creationId xmlns:a16="http://schemas.microsoft.com/office/drawing/2014/main" id="{01D59E21-E588-BBD0-D683-75DECB260CE2}"/>
              </a:ext>
            </a:extLst>
          </p:cNvPr>
          <p:cNvGrpSpPr/>
          <p:nvPr/>
        </p:nvGrpSpPr>
        <p:grpSpPr>
          <a:xfrm>
            <a:off x="4662014" y="2496976"/>
            <a:ext cx="865422" cy="744121"/>
            <a:chOff x="4705163" y="2676006"/>
            <a:chExt cx="865422" cy="744121"/>
          </a:xfrm>
        </p:grpSpPr>
        <p:grpSp>
          <p:nvGrpSpPr>
            <p:cNvPr id="38" name="Group 37">
              <a:extLst>
                <a:ext uri="{FF2B5EF4-FFF2-40B4-BE49-F238E27FC236}">
                  <a16:creationId xmlns:a16="http://schemas.microsoft.com/office/drawing/2014/main" id="{49E0CF77-5925-4D62-A26B-7AC0B473801D}"/>
                </a:ext>
              </a:extLst>
            </p:cNvPr>
            <p:cNvGrpSpPr/>
            <p:nvPr/>
          </p:nvGrpSpPr>
          <p:grpSpPr>
            <a:xfrm>
              <a:off x="4705163" y="2676006"/>
              <a:ext cx="865422" cy="744121"/>
              <a:chOff x="214685" y="1924077"/>
              <a:chExt cx="865422" cy="744121"/>
            </a:xfrm>
          </p:grpSpPr>
          <p:sp>
            <p:nvSpPr>
              <p:cNvPr id="40" name="Rectangle: Rounded Corners 39">
                <a:extLst>
                  <a:ext uri="{FF2B5EF4-FFF2-40B4-BE49-F238E27FC236}">
                    <a16:creationId xmlns:a16="http://schemas.microsoft.com/office/drawing/2014/main" id="{8F252DDC-E427-06EA-BFBC-0C1CB20974AD}"/>
                  </a:ext>
                </a:extLst>
              </p:cNvPr>
              <p:cNvSpPr/>
              <p:nvPr/>
            </p:nvSpPr>
            <p:spPr>
              <a:xfrm>
                <a:off x="214685" y="1924077"/>
                <a:ext cx="865422" cy="730871"/>
              </a:xfrm>
              <a:prstGeom prst="roundRect">
                <a:avLst/>
              </a:prstGeom>
              <a:solidFill>
                <a:schemeClr val="bg1"/>
              </a:solidFill>
              <a:ln w="3175">
                <a:solidFill>
                  <a:schemeClr val="tx1">
                    <a:alpha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etropolis" panose="00000500000000000000" pitchFamily="50" charset="0"/>
                </a:endParaRPr>
              </a:p>
            </p:txBody>
          </p:sp>
          <p:sp>
            <p:nvSpPr>
              <p:cNvPr id="41" name="TextBox 11">
                <a:extLst>
                  <a:ext uri="{FF2B5EF4-FFF2-40B4-BE49-F238E27FC236}">
                    <a16:creationId xmlns:a16="http://schemas.microsoft.com/office/drawing/2014/main" id="{9EC5CF5F-3972-FE13-C89A-E429146CC06C}"/>
                  </a:ext>
                </a:extLst>
              </p:cNvPr>
              <p:cNvSpPr txBox="1"/>
              <p:nvPr/>
            </p:nvSpPr>
            <p:spPr>
              <a:xfrm>
                <a:off x="214686" y="2316337"/>
                <a:ext cx="865421" cy="351861"/>
              </a:xfrm>
              <a:prstGeom prst="rect">
                <a:avLst/>
              </a:prstGeom>
              <a:noFill/>
            </p:spPr>
            <p:txBody>
              <a:bodyPr lIns="0" tIns="0" rIns="0" bIns="0" rtlCol="0" anchor="ctr" anchorCtr="0"/>
              <a:lstStyle/>
              <a:p>
                <a:pPr algn="ctr"/>
                <a:r>
                  <a:rPr lang="en-US" sz="700" dirty="0">
                    <a:solidFill>
                      <a:srgbClr val="289AD6"/>
                    </a:solidFill>
                    <a:latin typeface="Metropolis" panose="00000500000000000000" pitchFamily="2" charset="0"/>
                    <a:cs typeface="Metropolis" panose="020B0604020202020204" charset="0"/>
                  </a:rPr>
                  <a:t>Vaccinations</a:t>
                </a:r>
              </a:p>
              <a:p>
                <a:endParaRPr lang="en-US" sz="700" b="1" dirty="0">
                  <a:solidFill>
                    <a:srgbClr val="289AD6"/>
                  </a:solidFill>
                  <a:latin typeface="Metropolis" panose="00000500000000000000" pitchFamily="2" charset="0"/>
                  <a:cs typeface="Metropolis" panose="020B0604020202020204" charset="0"/>
                </a:endParaRPr>
              </a:p>
            </p:txBody>
          </p:sp>
        </p:grpSp>
        <p:pic>
          <p:nvPicPr>
            <p:cNvPr id="52" name="Graphic 51" descr="Needle outline">
              <a:extLst>
                <a:ext uri="{FF2B5EF4-FFF2-40B4-BE49-F238E27FC236}">
                  <a16:creationId xmlns:a16="http://schemas.microsoft.com/office/drawing/2014/main" id="{2F8E0995-3719-36FC-9677-18610993965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954993" y="2689256"/>
              <a:ext cx="365760" cy="365760"/>
            </a:xfrm>
            <a:prstGeom prst="rect">
              <a:avLst/>
            </a:prstGeom>
          </p:spPr>
        </p:pic>
      </p:grpSp>
      <p:sp>
        <p:nvSpPr>
          <p:cNvPr id="2" name="Slide Number Placeholder 1">
            <a:extLst>
              <a:ext uri="{FF2B5EF4-FFF2-40B4-BE49-F238E27FC236}">
                <a16:creationId xmlns:a16="http://schemas.microsoft.com/office/drawing/2014/main" id="{BDA6A4BB-5B5F-796F-DDB3-935EAD8F09B3}"/>
              </a:ext>
            </a:extLst>
          </p:cNvPr>
          <p:cNvSpPr>
            <a:spLocks noGrp="1"/>
          </p:cNvSpPr>
          <p:nvPr>
            <p:ph type="sldNum" sz="quarter" idx="10"/>
          </p:nvPr>
        </p:nvSpPr>
        <p:spPr/>
        <p:txBody>
          <a:bodyPr/>
          <a:lstStyle/>
          <a:p>
            <a:fld id="{7AD7BA39-CD1C-4FBC-AA7C-BA7CC4082953}" type="slidenum">
              <a:rPr lang="en-US" smtClean="0"/>
              <a:pPr/>
              <a:t>33</a:t>
            </a:fld>
            <a:endParaRPr lang="en-US" dirty="0"/>
          </a:p>
        </p:txBody>
      </p:sp>
      <p:sp>
        <p:nvSpPr>
          <p:cNvPr id="3" name="Title 2">
            <a:extLst>
              <a:ext uri="{FF2B5EF4-FFF2-40B4-BE49-F238E27FC236}">
                <a16:creationId xmlns:a16="http://schemas.microsoft.com/office/drawing/2014/main" id="{9183CA54-F464-4388-A55F-A93C3693FB27}"/>
              </a:ext>
            </a:extLst>
          </p:cNvPr>
          <p:cNvSpPr>
            <a:spLocks noGrp="1"/>
          </p:cNvSpPr>
          <p:nvPr>
            <p:ph type="title"/>
          </p:nvPr>
        </p:nvSpPr>
        <p:spPr/>
        <p:txBody>
          <a:bodyPr/>
          <a:lstStyle/>
          <a:p>
            <a:r>
              <a:rPr lang="en-US" dirty="0"/>
              <a:t>          Additional Provider Services</a:t>
            </a:r>
          </a:p>
        </p:txBody>
      </p:sp>
      <p:pic>
        <p:nvPicPr>
          <p:cNvPr id="4" name="Picture 19">
            <a:extLst>
              <a:ext uri="{FF2B5EF4-FFF2-40B4-BE49-F238E27FC236}">
                <a16:creationId xmlns:a16="http://schemas.microsoft.com/office/drawing/2014/main" id="{0910B7D7-160A-A977-AB74-CE31F65C684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83500" y="169235"/>
            <a:ext cx="316839" cy="365760"/>
          </a:xfrm>
          <a:prstGeom prst="rect">
            <a:avLst/>
          </a:prstGeom>
        </p:spPr>
      </p:pic>
      <p:pic>
        <p:nvPicPr>
          <p:cNvPr id="9" name="Picture 8" descr="Icon&#10;&#10;Description automatically generated">
            <a:extLst>
              <a:ext uri="{FF2B5EF4-FFF2-40B4-BE49-F238E27FC236}">
                <a16:creationId xmlns:a16="http://schemas.microsoft.com/office/drawing/2014/main" id="{936E266F-9721-AD47-8A25-EA802225789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94715" y="2136942"/>
            <a:ext cx="929356" cy="927974"/>
          </a:xfrm>
          <a:prstGeom prst="rect">
            <a:avLst/>
          </a:prstGeom>
          <a:effectLst>
            <a:outerShdw blurRad="50800" dist="38100" dir="5400000" algn="t" rotWithShape="0">
              <a:prstClr val="black">
                <a:alpha val="40000"/>
              </a:prstClr>
            </a:outerShdw>
          </a:effectLst>
        </p:spPr>
      </p:pic>
      <p:grpSp>
        <p:nvGrpSpPr>
          <p:cNvPr id="15" name="Group 14">
            <a:extLst>
              <a:ext uri="{FF2B5EF4-FFF2-40B4-BE49-F238E27FC236}">
                <a16:creationId xmlns:a16="http://schemas.microsoft.com/office/drawing/2014/main" id="{53DC41CB-90AE-BF96-BF39-C8026591B2AC}"/>
              </a:ext>
            </a:extLst>
          </p:cNvPr>
          <p:cNvGrpSpPr/>
          <p:nvPr/>
        </p:nvGrpSpPr>
        <p:grpSpPr>
          <a:xfrm>
            <a:off x="483500" y="847819"/>
            <a:ext cx="2364120" cy="1098059"/>
            <a:chOff x="2839446" y="1270231"/>
            <a:chExt cx="2364120" cy="1098059"/>
          </a:xfrm>
        </p:grpSpPr>
        <p:pic>
          <p:nvPicPr>
            <p:cNvPr id="3074" name="Picture 2">
              <a:extLst>
                <a:ext uri="{FF2B5EF4-FFF2-40B4-BE49-F238E27FC236}">
                  <a16:creationId xmlns:a16="http://schemas.microsoft.com/office/drawing/2014/main" id="{E8E6C451-2E92-32AA-CFA2-B1D1FF5E92E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39446" y="1270231"/>
              <a:ext cx="1481328" cy="545725"/>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3">
              <a:extLst>
                <a:ext uri="{FF2B5EF4-FFF2-40B4-BE49-F238E27FC236}">
                  <a16:creationId xmlns:a16="http://schemas.microsoft.com/office/drawing/2014/main" id="{59FE6751-D387-C4B4-E2C1-3B2EB24ED6B4}"/>
                </a:ext>
              </a:extLst>
            </p:cNvPr>
            <p:cNvSpPr txBox="1">
              <a:spLocks/>
            </p:cNvSpPr>
            <p:nvPr/>
          </p:nvSpPr>
          <p:spPr>
            <a:xfrm>
              <a:off x="2839446" y="2036516"/>
              <a:ext cx="2364120" cy="331774"/>
            </a:xfrm>
            <a:prstGeom prst="roundRect">
              <a:avLst/>
            </a:prstGeom>
            <a:solidFill>
              <a:schemeClr val="tx2">
                <a:alpha val="10000"/>
              </a:schemeClr>
            </a:solidFill>
          </p:spPr>
          <p:txBody>
            <a:bodyPr anchor="ctr" anchorCtr="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0"/>
                </a:spcBef>
                <a:buClrTx/>
                <a:buFont typeface="Arial" panose="020B0604020202020204" pitchFamily="34" charset="0"/>
                <a:buNone/>
              </a:pPr>
              <a:r>
                <a:rPr lang="en-US" sz="1200" b="1" dirty="0">
                  <a:latin typeface="Metropolis Extra Bold" panose="00000900000000000000" pitchFamily="50" charset="0"/>
                </a:rPr>
                <a:t>Home Healthcare</a:t>
              </a:r>
              <a:endParaRPr lang="en-US" sz="1200" dirty="0">
                <a:latin typeface="Metropolis" panose="00000500000000000000" pitchFamily="50" charset="0"/>
              </a:endParaRPr>
            </a:p>
          </p:txBody>
        </p:sp>
        <p:sp>
          <p:nvSpPr>
            <p:cNvPr id="14" name="AutoShape 18">
              <a:extLst>
                <a:ext uri="{FF2B5EF4-FFF2-40B4-BE49-F238E27FC236}">
                  <a16:creationId xmlns:a16="http://schemas.microsoft.com/office/drawing/2014/main" id="{01FE422C-EDBB-30A3-470B-932916B58C02}"/>
                </a:ext>
              </a:extLst>
            </p:cNvPr>
            <p:cNvSpPr/>
            <p:nvPr/>
          </p:nvSpPr>
          <p:spPr>
            <a:xfrm flipV="1">
              <a:off x="2845239" y="1910699"/>
              <a:ext cx="457200" cy="0"/>
            </a:xfrm>
            <a:prstGeom prst="line">
              <a:avLst/>
            </a:prstGeom>
            <a:ln w="66675" cap="flat">
              <a:solidFill>
                <a:srgbClr val="009BDE"/>
              </a:solidFill>
              <a:prstDash val="solid"/>
              <a:headEnd type="none" w="sm" len="sm"/>
              <a:tailEnd type="none" w="sm" len="sm"/>
            </a:ln>
          </p:spPr>
        </p:sp>
      </p:grpSp>
      <p:sp>
        <p:nvSpPr>
          <p:cNvPr id="16" name="Title 1">
            <a:extLst>
              <a:ext uri="{FF2B5EF4-FFF2-40B4-BE49-F238E27FC236}">
                <a16:creationId xmlns:a16="http://schemas.microsoft.com/office/drawing/2014/main" id="{546733FD-57CE-B01B-DA8F-D33D5C6BFA1D}"/>
              </a:ext>
            </a:extLst>
          </p:cNvPr>
          <p:cNvSpPr txBox="1">
            <a:spLocks/>
          </p:cNvSpPr>
          <p:nvPr/>
        </p:nvSpPr>
        <p:spPr>
          <a:xfrm>
            <a:off x="483500" y="3170105"/>
            <a:ext cx="2364120" cy="65710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lang="en-US"/>
            </a:defPPr>
            <a:lvl1pPr marR="0" lvl="0">
              <a:lnSpc>
                <a:spcPct val="100000"/>
              </a:lnSpc>
              <a:spcBef>
                <a:spcPts val="0"/>
              </a:spcBef>
              <a:spcAft>
                <a:spcPts val="0"/>
              </a:spcAft>
              <a:buClr>
                <a:srgbClr val="1F8BDE"/>
              </a:buClr>
              <a:buSzPts val="2800"/>
              <a:buFont typeface="Metropolis"/>
              <a:buNone/>
              <a:defRPr sz="2400" b="1" i="0" u="none" strike="noStrike" cap="none">
                <a:solidFill>
                  <a:srgbClr val="1F8BDE"/>
                </a:solidFill>
                <a:latin typeface="Metropolis"/>
                <a:ea typeface="Metropolis"/>
                <a:cs typeface="Metropolis"/>
              </a:defRPr>
            </a:lvl1pPr>
            <a:lvl2pPr marR="0" lvl="1">
              <a:lnSpc>
                <a:spcPct val="100000"/>
              </a:lnSpc>
              <a:spcBef>
                <a:spcPts val="0"/>
              </a:spcBef>
              <a:spcAft>
                <a:spcPts val="0"/>
              </a:spcAft>
              <a:buClr>
                <a:srgbClr val="1F8BDE"/>
              </a:buClr>
              <a:buSzPts val="2800"/>
              <a:buFont typeface="Metropolis"/>
              <a:buNone/>
              <a:defRPr sz="2800" b="1" i="0" u="none" strike="noStrike" cap="none">
                <a:solidFill>
                  <a:srgbClr val="1F8BDE"/>
                </a:solidFill>
                <a:latin typeface="Metropolis"/>
                <a:ea typeface="Metropolis"/>
                <a:cs typeface="Metropolis"/>
              </a:defRPr>
            </a:lvl2pPr>
            <a:lvl3pPr marR="0" lvl="2">
              <a:lnSpc>
                <a:spcPct val="100000"/>
              </a:lnSpc>
              <a:spcBef>
                <a:spcPts val="0"/>
              </a:spcBef>
              <a:spcAft>
                <a:spcPts val="0"/>
              </a:spcAft>
              <a:buClr>
                <a:srgbClr val="1F8BDE"/>
              </a:buClr>
              <a:buSzPts val="2800"/>
              <a:buFont typeface="Metropolis"/>
              <a:buNone/>
              <a:defRPr sz="2800" b="1" i="0" u="none" strike="noStrike" cap="none">
                <a:solidFill>
                  <a:srgbClr val="1F8BDE"/>
                </a:solidFill>
                <a:latin typeface="Metropolis"/>
                <a:ea typeface="Metropolis"/>
                <a:cs typeface="Metropolis"/>
              </a:defRPr>
            </a:lvl3pPr>
            <a:lvl4pPr marR="0" lvl="3">
              <a:lnSpc>
                <a:spcPct val="100000"/>
              </a:lnSpc>
              <a:spcBef>
                <a:spcPts val="0"/>
              </a:spcBef>
              <a:spcAft>
                <a:spcPts val="0"/>
              </a:spcAft>
              <a:buClr>
                <a:srgbClr val="1F8BDE"/>
              </a:buClr>
              <a:buSzPts val="2800"/>
              <a:buFont typeface="Metropolis"/>
              <a:buNone/>
              <a:defRPr sz="2800" b="1" i="0" u="none" strike="noStrike" cap="none">
                <a:solidFill>
                  <a:srgbClr val="1F8BDE"/>
                </a:solidFill>
                <a:latin typeface="Metropolis"/>
                <a:ea typeface="Metropolis"/>
                <a:cs typeface="Metropolis"/>
              </a:defRPr>
            </a:lvl4pPr>
            <a:lvl5pPr marR="0" lvl="4">
              <a:lnSpc>
                <a:spcPct val="100000"/>
              </a:lnSpc>
              <a:spcBef>
                <a:spcPts val="0"/>
              </a:spcBef>
              <a:spcAft>
                <a:spcPts val="0"/>
              </a:spcAft>
              <a:buClr>
                <a:srgbClr val="1F8BDE"/>
              </a:buClr>
              <a:buSzPts val="2800"/>
              <a:buFont typeface="Metropolis"/>
              <a:buNone/>
              <a:defRPr sz="2800" b="1" i="0" u="none" strike="noStrike" cap="none">
                <a:solidFill>
                  <a:srgbClr val="1F8BDE"/>
                </a:solidFill>
                <a:latin typeface="Metropolis"/>
                <a:ea typeface="Metropolis"/>
                <a:cs typeface="Metropolis"/>
              </a:defRPr>
            </a:lvl5pPr>
            <a:lvl6pPr marR="0" lvl="5">
              <a:lnSpc>
                <a:spcPct val="100000"/>
              </a:lnSpc>
              <a:spcBef>
                <a:spcPts val="0"/>
              </a:spcBef>
              <a:spcAft>
                <a:spcPts val="0"/>
              </a:spcAft>
              <a:buClr>
                <a:srgbClr val="1F8BDE"/>
              </a:buClr>
              <a:buSzPts val="2800"/>
              <a:buFont typeface="Metropolis"/>
              <a:buNone/>
              <a:defRPr sz="2800" b="1" i="0" u="none" strike="noStrike" cap="none">
                <a:solidFill>
                  <a:srgbClr val="1F8BDE"/>
                </a:solidFill>
                <a:latin typeface="Metropolis"/>
                <a:ea typeface="Metropolis"/>
                <a:cs typeface="Metropolis"/>
              </a:defRPr>
            </a:lvl6pPr>
            <a:lvl7pPr marR="0" lvl="6">
              <a:lnSpc>
                <a:spcPct val="100000"/>
              </a:lnSpc>
              <a:spcBef>
                <a:spcPts val="0"/>
              </a:spcBef>
              <a:spcAft>
                <a:spcPts val="0"/>
              </a:spcAft>
              <a:buClr>
                <a:srgbClr val="1F8BDE"/>
              </a:buClr>
              <a:buSzPts val="2800"/>
              <a:buFont typeface="Metropolis"/>
              <a:buNone/>
              <a:defRPr sz="2800" b="1" i="0" u="none" strike="noStrike" cap="none">
                <a:solidFill>
                  <a:srgbClr val="1F8BDE"/>
                </a:solidFill>
                <a:latin typeface="Metropolis"/>
                <a:ea typeface="Metropolis"/>
                <a:cs typeface="Metropolis"/>
              </a:defRPr>
            </a:lvl7pPr>
            <a:lvl8pPr marR="0" lvl="7">
              <a:lnSpc>
                <a:spcPct val="100000"/>
              </a:lnSpc>
              <a:spcBef>
                <a:spcPts val="0"/>
              </a:spcBef>
              <a:spcAft>
                <a:spcPts val="0"/>
              </a:spcAft>
              <a:buClr>
                <a:srgbClr val="1F8BDE"/>
              </a:buClr>
              <a:buSzPts val="2800"/>
              <a:buFont typeface="Metropolis"/>
              <a:buNone/>
              <a:defRPr sz="2800" b="1" i="0" u="none" strike="noStrike" cap="none">
                <a:solidFill>
                  <a:srgbClr val="1F8BDE"/>
                </a:solidFill>
                <a:latin typeface="Metropolis"/>
                <a:ea typeface="Metropolis"/>
                <a:cs typeface="Metropolis"/>
              </a:defRPr>
            </a:lvl8pPr>
            <a:lvl9pPr marR="0" lvl="8">
              <a:lnSpc>
                <a:spcPct val="100000"/>
              </a:lnSpc>
              <a:spcBef>
                <a:spcPts val="0"/>
              </a:spcBef>
              <a:spcAft>
                <a:spcPts val="0"/>
              </a:spcAft>
              <a:buClr>
                <a:srgbClr val="1F8BDE"/>
              </a:buClr>
              <a:buSzPts val="2800"/>
              <a:buFont typeface="Metropolis"/>
              <a:buNone/>
              <a:defRPr sz="2800" b="1" i="0" u="none" strike="noStrike" cap="none">
                <a:solidFill>
                  <a:srgbClr val="1F8BDE"/>
                </a:solidFill>
                <a:latin typeface="Metropolis"/>
                <a:ea typeface="Metropolis"/>
                <a:cs typeface="Metropolis"/>
              </a:defRPr>
            </a:lvl9pPr>
          </a:lstStyle>
          <a:p>
            <a:pPr marL="0" marR="0" lvl="0" indent="0" defTabSz="914400" eaLnBrk="1" fontAlgn="auto" latinLnBrk="0" hangingPunct="1">
              <a:lnSpc>
                <a:spcPct val="100000"/>
              </a:lnSpc>
              <a:spcBef>
                <a:spcPts val="0"/>
              </a:spcBef>
              <a:spcAft>
                <a:spcPts val="0"/>
              </a:spcAft>
              <a:buClr>
                <a:srgbClr val="1F8BDE"/>
              </a:buClr>
              <a:buSzPts val="2800"/>
              <a:buFont typeface="Metropolis"/>
              <a:buNone/>
              <a:tabLst/>
              <a:defRPr/>
            </a:pPr>
            <a:r>
              <a:rPr kumimoji="0" lang="en-US" sz="1000" b="0" i="0" u="none" strike="noStrike" kern="0" cap="none" spc="0" normalizeH="0" baseline="0" noProof="0" dirty="0">
                <a:ln>
                  <a:noFill/>
                </a:ln>
                <a:solidFill>
                  <a:srgbClr val="3F3F3F"/>
                </a:solidFill>
                <a:effectLst/>
                <a:uLnTx/>
                <a:uFillTx/>
                <a:latin typeface="Metropolis" panose="00000500000000000000" pitchFamily="50" charset="0"/>
              </a:rPr>
              <a:t>Helping established home healthcare facilities manage operations, streamline patient scheduling, and get ahead on referrals.</a:t>
            </a:r>
          </a:p>
        </p:txBody>
      </p:sp>
      <p:sp>
        <p:nvSpPr>
          <p:cNvPr id="19" name="Text Placeholder 3">
            <a:extLst>
              <a:ext uri="{FF2B5EF4-FFF2-40B4-BE49-F238E27FC236}">
                <a16:creationId xmlns:a16="http://schemas.microsoft.com/office/drawing/2014/main" id="{9125EC03-11A0-5943-B431-72EE1D12C171}"/>
              </a:ext>
            </a:extLst>
          </p:cNvPr>
          <p:cNvSpPr txBox="1">
            <a:spLocks/>
          </p:cNvSpPr>
          <p:nvPr/>
        </p:nvSpPr>
        <p:spPr>
          <a:xfrm>
            <a:off x="6296380" y="1614104"/>
            <a:ext cx="2364120" cy="331774"/>
          </a:xfrm>
          <a:prstGeom prst="roundRect">
            <a:avLst/>
          </a:prstGeom>
          <a:solidFill>
            <a:schemeClr val="tx2">
              <a:alpha val="10000"/>
            </a:schemeClr>
          </a:solidFill>
        </p:spPr>
        <p:txBody>
          <a:bodyPr anchor="ctr" anchorCtr="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0"/>
              </a:spcBef>
              <a:buClrTx/>
              <a:buFont typeface="Arial" panose="020B0604020202020204" pitchFamily="34" charset="0"/>
              <a:buNone/>
            </a:pPr>
            <a:r>
              <a:rPr lang="en-US" sz="1200" b="1" dirty="0">
                <a:latin typeface="Metropolis Extra Bold" panose="00000900000000000000" pitchFamily="50" charset="0"/>
              </a:rPr>
              <a:t>Additional Services</a:t>
            </a:r>
            <a:endParaRPr lang="en-US" sz="1200" dirty="0">
              <a:latin typeface="Metropolis" panose="00000500000000000000" pitchFamily="50" charset="0"/>
            </a:endParaRPr>
          </a:p>
        </p:txBody>
      </p:sp>
      <p:grpSp>
        <p:nvGrpSpPr>
          <p:cNvPr id="27" name="Group 26">
            <a:extLst>
              <a:ext uri="{FF2B5EF4-FFF2-40B4-BE49-F238E27FC236}">
                <a16:creationId xmlns:a16="http://schemas.microsoft.com/office/drawing/2014/main" id="{94357C17-4536-AE1F-E37F-1FD0C3080EB1}"/>
              </a:ext>
            </a:extLst>
          </p:cNvPr>
          <p:cNvGrpSpPr/>
          <p:nvPr/>
        </p:nvGrpSpPr>
        <p:grpSpPr>
          <a:xfrm>
            <a:off x="3138670" y="832565"/>
            <a:ext cx="2658541" cy="1111259"/>
            <a:chOff x="3181819" y="1011595"/>
            <a:chExt cx="2658541" cy="1111259"/>
          </a:xfrm>
        </p:grpSpPr>
        <p:pic>
          <p:nvPicPr>
            <p:cNvPr id="3078" name="Picture 6">
              <a:extLst>
                <a:ext uri="{FF2B5EF4-FFF2-40B4-BE49-F238E27FC236}">
                  <a16:creationId xmlns:a16="http://schemas.microsoft.com/office/drawing/2014/main" id="{5EBDA223-512E-2E8B-1798-23C8B8F6FB9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81819" y="1011595"/>
              <a:ext cx="1740777" cy="640080"/>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a:extLst>
                <a:ext uri="{FF2B5EF4-FFF2-40B4-BE49-F238E27FC236}">
                  <a16:creationId xmlns:a16="http://schemas.microsoft.com/office/drawing/2014/main" id="{ACF5A5E2-FC7C-4CC3-6F90-34E6EECEF525}"/>
                </a:ext>
              </a:extLst>
            </p:cNvPr>
            <p:cNvGrpSpPr/>
            <p:nvPr/>
          </p:nvGrpSpPr>
          <p:grpSpPr>
            <a:xfrm>
              <a:off x="3389939" y="1665263"/>
              <a:ext cx="2450421" cy="457591"/>
              <a:chOff x="2839445" y="1910699"/>
              <a:chExt cx="2450421" cy="457591"/>
            </a:xfrm>
          </p:grpSpPr>
          <p:sp>
            <p:nvSpPr>
              <p:cNvPr id="25" name="Text Placeholder 3">
                <a:extLst>
                  <a:ext uri="{FF2B5EF4-FFF2-40B4-BE49-F238E27FC236}">
                    <a16:creationId xmlns:a16="http://schemas.microsoft.com/office/drawing/2014/main" id="{068B8044-D7B7-238E-EC2F-406592A1D6AC}"/>
                  </a:ext>
                </a:extLst>
              </p:cNvPr>
              <p:cNvSpPr txBox="1">
                <a:spLocks/>
              </p:cNvSpPr>
              <p:nvPr/>
            </p:nvSpPr>
            <p:spPr>
              <a:xfrm>
                <a:off x="2839445" y="2036516"/>
                <a:ext cx="2450421" cy="331774"/>
              </a:xfrm>
              <a:prstGeom prst="roundRect">
                <a:avLst/>
              </a:prstGeom>
              <a:solidFill>
                <a:schemeClr val="tx2">
                  <a:alpha val="10000"/>
                </a:schemeClr>
              </a:solidFill>
            </p:spPr>
            <p:txBody>
              <a:bodyPr lIns="0" rIns="0" anchor="ctr" anchorCtr="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0"/>
                  </a:spcBef>
                  <a:buClrTx/>
                  <a:buFont typeface="Arial" panose="020B0604020202020204" pitchFamily="34" charset="0"/>
                  <a:buNone/>
                </a:pPr>
                <a:r>
                  <a:rPr lang="en-US" sz="1200" b="1" dirty="0">
                    <a:latin typeface="Metropolis Extra Bold" panose="00000900000000000000" pitchFamily="50" charset="0"/>
                  </a:rPr>
                  <a:t>Group Purchasing Organization</a:t>
                </a:r>
                <a:endParaRPr lang="en-US" sz="1200" dirty="0">
                  <a:latin typeface="Metropolis" panose="00000500000000000000" pitchFamily="50" charset="0"/>
                </a:endParaRPr>
              </a:p>
            </p:txBody>
          </p:sp>
          <p:sp>
            <p:nvSpPr>
              <p:cNvPr id="26" name="AutoShape 18">
                <a:extLst>
                  <a:ext uri="{FF2B5EF4-FFF2-40B4-BE49-F238E27FC236}">
                    <a16:creationId xmlns:a16="http://schemas.microsoft.com/office/drawing/2014/main" id="{A9D46C10-66A9-0691-8E6E-71DF042F8BC4}"/>
                  </a:ext>
                </a:extLst>
              </p:cNvPr>
              <p:cNvSpPr/>
              <p:nvPr/>
            </p:nvSpPr>
            <p:spPr>
              <a:xfrm flipV="1">
                <a:off x="2845239" y="1910699"/>
                <a:ext cx="457200" cy="0"/>
              </a:xfrm>
              <a:prstGeom prst="line">
                <a:avLst/>
              </a:prstGeom>
              <a:ln w="66675" cap="flat">
                <a:solidFill>
                  <a:srgbClr val="009BDE"/>
                </a:solidFill>
                <a:prstDash val="solid"/>
                <a:headEnd type="none" w="sm" len="sm"/>
                <a:tailEnd type="none" w="sm" len="sm"/>
              </a:ln>
            </p:spPr>
          </p:sp>
        </p:grpSp>
      </p:grpSp>
      <p:sp>
        <p:nvSpPr>
          <p:cNvPr id="28" name="Rectangle: Rounded Corners 27">
            <a:extLst>
              <a:ext uri="{FF2B5EF4-FFF2-40B4-BE49-F238E27FC236}">
                <a16:creationId xmlns:a16="http://schemas.microsoft.com/office/drawing/2014/main" id="{71836B0F-8EB3-FA7D-8BBA-B06FC288BAD0}"/>
              </a:ext>
            </a:extLst>
          </p:cNvPr>
          <p:cNvSpPr/>
          <p:nvPr/>
        </p:nvSpPr>
        <p:spPr>
          <a:xfrm>
            <a:off x="3651552" y="2083229"/>
            <a:ext cx="1828864" cy="274342"/>
          </a:xfrm>
          <a:prstGeom prst="roundRect">
            <a:avLst/>
          </a:prstGeom>
          <a:noFill/>
          <a:effectLst/>
        </p:spPr>
        <p:txBody>
          <a:bodyPr wrap="square" lIns="0" rIns="0" anchor="ctr" anchorCtr="0">
            <a:noAutofit/>
          </a:bodyPr>
          <a:lstStyle/>
          <a:p>
            <a:pPr algn="ctr"/>
            <a:r>
              <a:rPr lang="en-US" sz="1000" dirty="0">
                <a:solidFill>
                  <a:schemeClr val="tx1"/>
                </a:solidFill>
                <a:latin typeface="Metropolis Extra Bold" panose="00000900000000000000" pitchFamily="50" charset="0"/>
                <a:cs typeface="Metropolis" panose="020B0604020202020204" charset="0"/>
              </a:rPr>
              <a:t>Savings Categories</a:t>
            </a:r>
          </a:p>
        </p:txBody>
      </p:sp>
      <p:grpSp>
        <p:nvGrpSpPr>
          <p:cNvPr id="36" name="Group 35">
            <a:extLst>
              <a:ext uri="{FF2B5EF4-FFF2-40B4-BE49-F238E27FC236}">
                <a16:creationId xmlns:a16="http://schemas.microsoft.com/office/drawing/2014/main" id="{F57D0012-F4F9-E716-0263-2DDB01B1CA25}"/>
              </a:ext>
            </a:extLst>
          </p:cNvPr>
          <p:cNvGrpSpPr/>
          <p:nvPr/>
        </p:nvGrpSpPr>
        <p:grpSpPr>
          <a:xfrm>
            <a:off x="3530268" y="2496976"/>
            <a:ext cx="865422" cy="744121"/>
            <a:chOff x="3573417" y="2676006"/>
            <a:chExt cx="865422" cy="744121"/>
          </a:xfrm>
        </p:grpSpPr>
        <p:grpSp>
          <p:nvGrpSpPr>
            <p:cNvPr id="32" name="Group 31">
              <a:extLst>
                <a:ext uri="{FF2B5EF4-FFF2-40B4-BE49-F238E27FC236}">
                  <a16:creationId xmlns:a16="http://schemas.microsoft.com/office/drawing/2014/main" id="{783401F7-F744-B209-7566-E10545598AF9}"/>
                </a:ext>
              </a:extLst>
            </p:cNvPr>
            <p:cNvGrpSpPr/>
            <p:nvPr/>
          </p:nvGrpSpPr>
          <p:grpSpPr>
            <a:xfrm>
              <a:off x="3573417" y="2676006"/>
              <a:ext cx="865422" cy="744121"/>
              <a:chOff x="214685" y="1924077"/>
              <a:chExt cx="865422" cy="744121"/>
            </a:xfrm>
          </p:grpSpPr>
          <p:sp>
            <p:nvSpPr>
              <p:cNvPr id="33" name="Rectangle: Rounded Corners 32">
                <a:extLst>
                  <a:ext uri="{FF2B5EF4-FFF2-40B4-BE49-F238E27FC236}">
                    <a16:creationId xmlns:a16="http://schemas.microsoft.com/office/drawing/2014/main" id="{D38B83BA-5372-E37E-C7FF-81380F5100F8}"/>
                  </a:ext>
                </a:extLst>
              </p:cNvPr>
              <p:cNvSpPr/>
              <p:nvPr/>
            </p:nvSpPr>
            <p:spPr>
              <a:xfrm>
                <a:off x="214685" y="1924077"/>
                <a:ext cx="865422" cy="730871"/>
              </a:xfrm>
              <a:prstGeom prst="roundRect">
                <a:avLst/>
              </a:prstGeom>
              <a:solidFill>
                <a:schemeClr val="bg1"/>
              </a:solidFill>
              <a:ln w="3175">
                <a:solidFill>
                  <a:schemeClr val="tx1">
                    <a:alpha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etropolis" panose="00000500000000000000" pitchFamily="50" charset="0"/>
                </a:endParaRPr>
              </a:p>
            </p:txBody>
          </p:sp>
          <p:sp>
            <p:nvSpPr>
              <p:cNvPr id="34" name="TextBox 11">
                <a:extLst>
                  <a:ext uri="{FF2B5EF4-FFF2-40B4-BE49-F238E27FC236}">
                    <a16:creationId xmlns:a16="http://schemas.microsoft.com/office/drawing/2014/main" id="{B1EBE260-A6FD-8D8E-03A6-F12E6749FA88}"/>
                  </a:ext>
                </a:extLst>
              </p:cNvPr>
              <p:cNvSpPr txBox="1"/>
              <p:nvPr/>
            </p:nvSpPr>
            <p:spPr>
              <a:xfrm>
                <a:off x="214686" y="2316337"/>
                <a:ext cx="865421" cy="351861"/>
              </a:xfrm>
              <a:prstGeom prst="rect">
                <a:avLst/>
              </a:prstGeom>
              <a:noFill/>
            </p:spPr>
            <p:txBody>
              <a:bodyPr lIns="0" tIns="0" rIns="0" bIns="0" rtlCol="0" anchor="ctr" anchorCtr="0"/>
              <a:lstStyle/>
              <a:p>
                <a:pPr algn="ctr"/>
                <a:r>
                  <a:rPr lang="en-US" sz="700" dirty="0">
                    <a:solidFill>
                      <a:srgbClr val="289AD6"/>
                    </a:solidFill>
                    <a:latin typeface="Metropolis" panose="00000500000000000000" pitchFamily="2" charset="0"/>
                    <a:cs typeface="Metropolis" panose="020B0604020202020204" charset="0"/>
                  </a:rPr>
                  <a:t>Surgical &amp; Office Supplies</a:t>
                </a:r>
              </a:p>
              <a:p>
                <a:endParaRPr lang="en-US" sz="700" b="1" dirty="0">
                  <a:solidFill>
                    <a:srgbClr val="289AD6"/>
                  </a:solidFill>
                  <a:latin typeface="Metropolis" panose="00000500000000000000" pitchFamily="2" charset="0"/>
                  <a:cs typeface="Metropolis" panose="020B0604020202020204" charset="0"/>
                </a:endParaRPr>
              </a:p>
            </p:txBody>
          </p:sp>
        </p:grpSp>
        <p:pic>
          <p:nvPicPr>
            <p:cNvPr id="35" name="Graphic 34" descr="Medical outline">
              <a:extLst>
                <a:ext uri="{FF2B5EF4-FFF2-40B4-BE49-F238E27FC236}">
                  <a16:creationId xmlns:a16="http://schemas.microsoft.com/office/drawing/2014/main" id="{03B1FE39-0156-F401-E6D7-6C1A3361519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823248" y="2689256"/>
              <a:ext cx="365760" cy="365760"/>
            </a:xfrm>
            <a:prstGeom prst="rect">
              <a:avLst/>
            </a:prstGeom>
          </p:spPr>
        </p:pic>
      </p:grpSp>
      <p:pic>
        <p:nvPicPr>
          <p:cNvPr id="61" name="Picture 60">
            <a:extLst>
              <a:ext uri="{FF2B5EF4-FFF2-40B4-BE49-F238E27FC236}">
                <a16:creationId xmlns:a16="http://schemas.microsoft.com/office/drawing/2014/main" id="{F20ECBED-4A8B-E779-2DF4-6668F18D8D42}"/>
              </a:ext>
            </a:extLst>
          </p:cNvPr>
          <p:cNvPicPr>
            <a:picLocks noChangeAspect="1"/>
          </p:cNvPicPr>
          <p:nvPr/>
        </p:nvPicPr>
        <p:blipFill>
          <a:blip r:embed="rId15"/>
          <a:stretch>
            <a:fillRect/>
          </a:stretch>
        </p:blipFill>
        <p:spPr>
          <a:xfrm>
            <a:off x="5233010" y="3578369"/>
            <a:ext cx="188105" cy="182880"/>
          </a:xfrm>
          <a:prstGeom prst="rect">
            <a:avLst/>
          </a:prstGeom>
        </p:spPr>
      </p:pic>
      <p:grpSp>
        <p:nvGrpSpPr>
          <p:cNvPr id="3072" name="Group 3071">
            <a:extLst>
              <a:ext uri="{FF2B5EF4-FFF2-40B4-BE49-F238E27FC236}">
                <a16:creationId xmlns:a16="http://schemas.microsoft.com/office/drawing/2014/main" id="{C0CF2036-7654-B49B-C155-55B68D6C4EFF}"/>
              </a:ext>
            </a:extLst>
          </p:cNvPr>
          <p:cNvGrpSpPr/>
          <p:nvPr/>
        </p:nvGrpSpPr>
        <p:grpSpPr>
          <a:xfrm>
            <a:off x="3117600" y="4237810"/>
            <a:ext cx="2908799" cy="274320"/>
            <a:chOff x="2931561" y="4391810"/>
            <a:chExt cx="2908799" cy="274320"/>
          </a:xfrm>
        </p:grpSpPr>
        <p:pic>
          <p:nvPicPr>
            <p:cNvPr id="58" name="Picture 57">
              <a:extLst>
                <a:ext uri="{FF2B5EF4-FFF2-40B4-BE49-F238E27FC236}">
                  <a16:creationId xmlns:a16="http://schemas.microsoft.com/office/drawing/2014/main" id="{4C89D43E-B38A-F495-E1C9-B23A5CB7F320}"/>
                </a:ext>
              </a:extLst>
            </p:cNvPr>
            <p:cNvPicPr>
              <a:picLocks noChangeAspect="1"/>
            </p:cNvPicPr>
            <p:nvPr/>
          </p:nvPicPr>
          <p:blipFill>
            <a:blip r:embed="rId16"/>
            <a:stretch>
              <a:fillRect/>
            </a:stretch>
          </p:blipFill>
          <p:spPr>
            <a:xfrm>
              <a:off x="2931561" y="4483250"/>
              <a:ext cx="500515" cy="91440"/>
            </a:xfrm>
            <a:prstGeom prst="rect">
              <a:avLst/>
            </a:prstGeom>
          </p:spPr>
        </p:pic>
        <p:pic>
          <p:nvPicPr>
            <p:cNvPr id="59" name="Picture 58">
              <a:extLst>
                <a:ext uri="{FF2B5EF4-FFF2-40B4-BE49-F238E27FC236}">
                  <a16:creationId xmlns:a16="http://schemas.microsoft.com/office/drawing/2014/main" id="{0727343E-7892-E505-EE67-99D5BF391CC4}"/>
                </a:ext>
              </a:extLst>
            </p:cNvPr>
            <p:cNvPicPr>
              <a:picLocks noChangeAspect="1"/>
            </p:cNvPicPr>
            <p:nvPr/>
          </p:nvPicPr>
          <p:blipFill rotWithShape="1">
            <a:blip r:embed="rId17"/>
            <a:srcRect r="49020" b="-11647"/>
            <a:stretch/>
          </p:blipFill>
          <p:spPr>
            <a:xfrm>
              <a:off x="3594822" y="4437530"/>
              <a:ext cx="516222" cy="182880"/>
            </a:xfrm>
            <a:prstGeom prst="rect">
              <a:avLst/>
            </a:prstGeom>
          </p:spPr>
        </p:pic>
        <p:pic>
          <p:nvPicPr>
            <p:cNvPr id="60" name="Picture 59">
              <a:extLst>
                <a:ext uri="{FF2B5EF4-FFF2-40B4-BE49-F238E27FC236}">
                  <a16:creationId xmlns:a16="http://schemas.microsoft.com/office/drawing/2014/main" id="{985F98C5-E4EC-5487-8773-520EF4950E5D}"/>
                </a:ext>
              </a:extLst>
            </p:cNvPr>
            <p:cNvPicPr>
              <a:picLocks noChangeAspect="1"/>
            </p:cNvPicPr>
            <p:nvPr/>
          </p:nvPicPr>
          <p:blipFill>
            <a:blip r:embed="rId18"/>
            <a:stretch>
              <a:fillRect/>
            </a:stretch>
          </p:blipFill>
          <p:spPr>
            <a:xfrm>
              <a:off x="4627174" y="4437530"/>
              <a:ext cx="590844" cy="182880"/>
            </a:xfrm>
            <a:prstGeom prst="rect">
              <a:avLst/>
            </a:prstGeom>
          </p:spPr>
        </p:pic>
        <p:pic>
          <p:nvPicPr>
            <p:cNvPr id="62" name="Picture 61">
              <a:extLst>
                <a:ext uri="{FF2B5EF4-FFF2-40B4-BE49-F238E27FC236}">
                  <a16:creationId xmlns:a16="http://schemas.microsoft.com/office/drawing/2014/main" id="{91C3708E-EF76-B368-FF0B-97D23B3941B4}"/>
                </a:ext>
              </a:extLst>
            </p:cNvPr>
            <p:cNvPicPr>
              <a:picLocks noChangeAspect="1"/>
            </p:cNvPicPr>
            <p:nvPr/>
          </p:nvPicPr>
          <p:blipFill>
            <a:blip r:embed="rId19"/>
            <a:stretch>
              <a:fillRect/>
            </a:stretch>
          </p:blipFill>
          <p:spPr>
            <a:xfrm>
              <a:off x="5360300" y="4391810"/>
              <a:ext cx="480060" cy="274320"/>
            </a:xfrm>
            <a:prstGeom prst="rect">
              <a:avLst/>
            </a:prstGeom>
          </p:spPr>
        </p:pic>
        <p:pic>
          <p:nvPicPr>
            <p:cNvPr id="63" name="Picture 62">
              <a:extLst>
                <a:ext uri="{FF2B5EF4-FFF2-40B4-BE49-F238E27FC236}">
                  <a16:creationId xmlns:a16="http://schemas.microsoft.com/office/drawing/2014/main" id="{7A757070-B857-7B4D-51E2-179D4E42849A}"/>
                </a:ext>
              </a:extLst>
            </p:cNvPr>
            <p:cNvPicPr>
              <a:picLocks noChangeAspect="1"/>
            </p:cNvPicPr>
            <p:nvPr/>
          </p:nvPicPr>
          <p:blipFill rotWithShape="1">
            <a:blip r:embed="rId17"/>
            <a:srcRect l="56751" t="-11647"/>
            <a:stretch/>
          </p:blipFill>
          <p:spPr>
            <a:xfrm>
              <a:off x="4177213" y="4443307"/>
              <a:ext cx="437936" cy="182880"/>
            </a:xfrm>
            <a:prstGeom prst="rect">
              <a:avLst/>
            </a:prstGeom>
          </p:spPr>
        </p:pic>
      </p:grpSp>
      <p:sp>
        <p:nvSpPr>
          <p:cNvPr id="3073" name="Title 1">
            <a:extLst>
              <a:ext uri="{FF2B5EF4-FFF2-40B4-BE49-F238E27FC236}">
                <a16:creationId xmlns:a16="http://schemas.microsoft.com/office/drawing/2014/main" id="{98E6C764-DDF0-C57F-A29C-1BDA1C8229A6}"/>
              </a:ext>
            </a:extLst>
          </p:cNvPr>
          <p:cNvSpPr txBox="1">
            <a:spLocks/>
          </p:cNvSpPr>
          <p:nvPr/>
        </p:nvSpPr>
        <p:spPr>
          <a:xfrm>
            <a:off x="6296380" y="1943824"/>
            <a:ext cx="2364120" cy="657105"/>
          </a:xfrm>
          <a:prstGeom prst="rect">
            <a:avLst/>
          </a:prstGeom>
          <a:noFill/>
          <a:ln>
            <a:noFill/>
          </a:ln>
        </p:spPr>
        <p:txBody>
          <a:bodyPr spcFirstLastPara="1" wrap="square" lIns="91425" tIns="91425" rIns="0" bIns="91425" anchor="t" anchorCtr="0">
            <a:noAutofit/>
          </a:bodyPr>
          <a:lstStyle>
            <a:defPPr marR="0" lvl="0" algn="l" rtl="0">
              <a:lnSpc>
                <a:spcPct val="100000"/>
              </a:lnSpc>
              <a:spcBef>
                <a:spcPts val="0"/>
              </a:spcBef>
              <a:spcAft>
                <a:spcPts val="0"/>
              </a:spcAft>
              <a:defRPr lang="en-US"/>
            </a:defPPr>
            <a:lvl1pPr marR="0" lvl="0">
              <a:lnSpc>
                <a:spcPct val="100000"/>
              </a:lnSpc>
              <a:spcBef>
                <a:spcPts val="0"/>
              </a:spcBef>
              <a:spcAft>
                <a:spcPts val="0"/>
              </a:spcAft>
              <a:buClr>
                <a:srgbClr val="1F8BDE"/>
              </a:buClr>
              <a:buSzPts val="2800"/>
              <a:buFont typeface="Metropolis"/>
              <a:buNone/>
              <a:defRPr sz="2400" b="1" i="0" u="none" strike="noStrike" cap="none">
                <a:solidFill>
                  <a:srgbClr val="1F8BDE"/>
                </a:solidFill>
                <a:latin typeface="Metropolis"/>
                <a:ea typeface="Metropolis"/>
                <a:cs typeface="Metropolis"/>
              </a:defRPr>
            </a:lvl1pPr>
            <a:lvl2pPr marR="0" lvl="1">
              <a:lnSpc>
                <a:spcPct val="100000"/>
              </a:lnSpc>
              <a:spcBef>
                <a:spcPts val="0"/>
              </a:spcBef>
              <a:spcAft>
                <a:spcPts val="0"/>
              </a:spcAft>
              <a:buClr>
                <a:srgbClr val="1F8BDE"/>
              </a:buClr>
              <a:buSzPts val="2800"/>
              <a:buFont typeface="Metropolis"/>
              <a:buNone/>
              <a:defRPr sz="2800" b="1" i="0" u="none" strike="noStrike" cap="none">
                <a:solidFill>
                  <a:srgbClr val="1F8BDE"/>
                </a:solidFill>
                <a:latin typeface="Metropolis"/>
                <a:ea typeface="Metropolis"/>
                <a:cs typeface="Metropolis"/>
              </a:defRPr>
            </a:lvl2pPr>
            <a:lvl3pPr marR="0" lvl="2">
              <a:lnSpc>
                <a:spcPct val="100000"/>
              </a:lnSpc>
              <a:spcBef>
                <a:spcPts val="0"/>
              </a:spcBef>
              <a:spcAft>
                <a:spcPts val="0"/>
              </a:spcAft>
              <a:buClr>
                <a:srgbClr val="1F8BDE"/>
              </a:buClr>
              <a:buSzPts val="2800"/>
              <a:buFont typeface="Metropolis"/>
              <a:buNone/>
              <a:defRPr sz="2800" b="1" i="0" u="none" strike="noStrike" cap="none">
                <a:solidFill>
                  <a:srgbClr val="1F8BDE"/>
                </a:solidFill>
                <a:latin typeface="Metropolis"/>
                <a:ea typeface="Metropolis"/>
                <a:cs typeface="Metropolis"/>
              </a:defRPr>
            </a:lvl3pPr>
            <a:lvl4pPr marR="0" lvl="3">
              <a:lnSpc>
                <a:spcPct val="100000"/>
              </a:lnSpc>
              <a:spcBef>
                <a:spcPts val="0"/>
              </a:spcBef>
              <a:spcAft>
                <a:spcPts val="0"/>
              </a:spcAft>
              <a:buClr>
                <a:srgbClr val="1F8BDE"/>
              </a:buClr>
              <a:buSzPts val="2800"/>
              <a:buFont typeface="Metropolis"/>
              <a:buNone/>
              <a:defRPr sz="2800" b="1" i="0" u="none" strike="noStrike" cap="none">
                <a:solidFill>
                  <a:srgbClr val="1F8BDE"/>
                </a:solidFill>
                <a:latin typeface="Metropolis"/>
                <a:ea typeface="Metropolis"/>
                <a:cs typeface="Metropolis"/>
              </a:defRPr>
            </a:lvl4pPr>
            <a:lvl5pPr marR="0" lvl="4">
              <a:lnSpc>
                <a:spcPct val="100000"/>
              </a:lnSpc>
              <a:spcBef>
                <a:spcPts val="0"/>
              </a:spcBef>
              <a:spcAft>
                <a:spcPts val="0"/>
              </a:spcAft>
              <a:buClr>
                <a:srgbClr val="1F8BDE"/>
              </a:buClr>
              <a:buSzPts val="2800"/>
              <a:buFont typeface="Metropolis"/>
              <a:buNone/>
              <a:defRPr sz="2800" b="1" i="0" u="none" strike="noStrike" cap="none">
                <a:solidFill>
                  <a:srgbClr val="1F8BDE"/>
                </a:solidFill>
                <a:latin typeface="Metropolis"/>
                <a:ea typeface="Metropolis"/>
                <a:cs typeface="Metropolis"/>
              </a:defRPr>
            </a:lvl5pPr>
            <a:lvl6pPr marR="0" lvl="5">
              <a:lnSpc>
                <a:spcPct val="100000"/>
              </a:lnSpc>
              <a:spcBef>
                <a:spcPts val="0"/>
              </a:spcBef>
              <a:spcAft>
                <a:spcPts val="0"/>
              </a:spcAft>
              <a:buClr>
                <a:srgbClr val="1F8BDE"/>
              </a:buClr>
              <a:buSzPts val="2800"/>
              <a:buFont typeface="Metropolis"/>
              <a:buNone/>
              <a:defRPr sz="2800" b="1" i="0" u="none" strike="noStrike" cap="none">
                <a:solidFill>
                  <a:srgbClr val="1F8BDE"/>
                </a:solidFill>
                <a:latin typeface="Metropolis"/>
                <a:ea typeface="Metropolis"/>
                <a:cs typeface="Metropolis"/>
              </a:defRPr>
            </a:lvl6pPr>
            <a:lvl7pPr marR="0" lvl="6">
              <a:lnSpc>
                <a:spcPct val="100000"/>
              </a:lnSpc>
              <a:spcBef>
                <a:spcPts val="0"/>
              </a:spcBef>
              <a:spcAft>
                <a:spcPts val="0"/>
              </a:spcAft>
              <a:buClr>
                <a:srgbClr val="1F8BDE"/>
              </a:buClr>
              <a:buSzPts val="2800"/>
              <a:buFont typeface="Metropolis"/>
              <a:buNone/>
              <a:defRPr sz="2800" b="1" i="0" u="none" strike="noStrike" cap="none">
                <a:solidFill>
                  <a:srgbClr val="1F8BDE"/>
                </a:solidFill>
                <a:latin typeface="Metropolis"/>
                <a:ea typeface="Metropolis"/>
                <a:cs typeface="Metropolis"/>
              </a:defRPr>
            </a:lvl7pPr>
            <a:lvl8pPr marR="0" lvl="7">
              <a:lnSpc>
                <a:spcPct val="100000"/>
              </a:lnSpc>
              <a:spcBef>
                <a:spcPts val="0"/>
              </a:spcBef>
              <a:spcAft>
                <a:spcPts val="0"/>
              </a:spcAft>
              <a:buClr>
                <a:srgbClr val="1F8BDE"/>
              </a:buClr>
              <a:buSzPts val="2800"/>
              <a:buFont typeface="Metropolis"/>
              <a:buNone/>
              <a:defRPr sz="2800" b="1" i="0" u="none" strike="noStrike" cap="none">
                <a:solidFill>
                  <a:srgbClr val="1F8BDE"/>
                </a:solidFill>
                <a:latin typeface="Metropolis"/>
                <a:ea typeface="Metropolis"/>
                <a:cs typeface="Metropolis"/>
              </a:defRPr>
            </a:lvl8pPr>
            <a:lvl9pPr marR="0" lvl="8">
              <a:lnSpc>
                <a:spcPct val="100000"/>
              </a:lnSpc>
              <a:spcBef>
                <a:spcPts val="0"/>
              </a:spcBef>
              <a:spcAft>
                <a:spcPts val="0"/>
              </a:spcAft>
              <a:buClr>
                <a:srgbClr val="1F8BDE"/>
              </a:buClr>
              <a:buSzPts val="2800"/>
              <a:buFont typeface="Metropolis"/>
              <a:buNone/>
              <a:defRPr sz="2800" b="1" i="0" u="none" strike="noStrike" cap="none">
                <a:solidFill>
                  <a:srgbClr val="1F8BDE"/>
                </a:solidFill>
                <a:latin typeface="Metropolis"/>
                <a:ea typeface="Metropolis"/>
                <a:cs typeface="Metropolis"/>
              </a:defRPr>
            </a:lvl9pPr>
          </a:lstStyle>
          <a:p>
            <a:pPr marL="171450" marR="0" lvl="0" indent="-171450" defTabSz="914400" eaLnBrk="1" fontAlgn="auto" latinLnBrk="0" hangingPunct="1">
              <a:lnSpc>
                <a:spcPct val="100000"/>
              </a:lnSpc>
              <a:spcBef>
                <a:spcPts val="0"/>
              </a:spcBef>
              <a:spcAft>
                <a:spcPts val="0"/>
              </a:spcAft>
              <a:buClr>
                <a:srgbClr val="1F8BDE"/>
              </a:buClr>
              <a:buSzPct val="130000"/>
              <a:buFont typeface="Symbol" panose="05050102010706020507" pitchFamily="18" charset="2"/>
              <a:buChar char="·"/>
              <a:tabLst/>
              <a:defRPr/>
            </a:pPr>
            <a:r>
              <a:rPr kumimoji="0" lang="en-US" sz="1000" b="0" i="0" u="none" strike="noStrike" kern="0" cap="none" spc="0" normalizeH="0" baseline="0" noProof="0" dirty="0">
                <a:ln>
                  <a:noFill/>
                </a:ln>
                <a:solidFill>
                  <a:schemeClr val="tx2"/>
                </a:solidFill>
                <a:effectLst/>
                <a:uLnTx/>
                <a:uFillTx/>
                <a:latin typeface="Metropolis Extra Bold" panose="00000900000000000000" pitchFamily="50" charset="0"/>
              </a:rPr>
              <a:t>Professional Services</a:t>
            </a:r>
          </a:p>
          <a:p>
            <a:pPr marL="169863" marR="0" lvl="0" defTabSz="914400" eaLnBrk="1" fontAlgn="auto" latinLnBrk="0" hangingPunct="1">
              <a:lnSpc>
                <a:spcPct val="100000"/>
              </a:lnSpc>
              <a:spcBef>
                <a:spcPts val="0"/>
              </a:spcBef>
              <a:spcAft>
                <a:spcPts val="0"/>
              </a:spcAft>
              <a:buClr>
                <a:srgbClr val="1F8BDE"/>
              </a:buClr>
              <a:buSzPct val="130000"/>
              <a:tabLst/>
              <a:defRPr/>
            </a:pPr>
            <a:r>
              <a:rPr lang="en-US" sz="1000" b="0" dirty="0">
                <a:solidFill>
                  <a:schemeClr val="tx1"/>
                </a:solidFill>
                <a:latin typeface="Metropolis" panose="00000500000000000000" pitchFamily="50" charset="0"/>
              </a:rPr>
              <a:t>World-class professional services and innovative tools to help realize the full value of your new solutions.</a:t>
            </a:r>
            <a:endParaRPr kumimoji="0" lang="en-US" sz="1000" b="0" i="0" u="none" strike="noStrike" kern="0" cap="none" spc="0" normalizeH="0" baseline="0" noProof="0" dirty="0">
              <a:ln>
                <a:noFill/>
              </a:ln>
              <a:solidFill>
                <a:schemeClr val="tx1"/>
              </a:solidFill>
              <a:effectLst/>
              <a:uLnTx/>
              <a:uFillTx/>
              <a:latin typeface="Metropolis" panose="00000500000000000000" pitchFamily="50" charset="0"/>
            </a:endParaRPr>
          </a:p>
        </p:txBody>
      </p:sp>
      <p:sp>
        <p:nvSpPr>
          <p:cNvPr id="3075" name="Title 1">
            <a:extLst>
              <a:ext uri="{FF2B5EF4-FFF2-40B4-BE49-F238E27FC236}">
                <a16:creationId xmlns:a16="http://schemas.microsoft.com/office/drawing/2014/main" id="{5C477298-21DA-B530-B5F0-CAEB80A8CFEE}"/>
              </a:ext>
            </a:extLst>
          </p:cNvPr>
          <p:cNvSpPr txBox="1">
            <a:spLocks/>
          </p:cNvSpPr>
          <p:nvPr/>
        </p:nvSpPr>
        <p:spPr>
          <a:xfrm>
            <a:off x="6296380" y="2736976"/>
            <a:ext cx="2364120" cy="101680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lang="en-US"/>
            </a:defPPr>
            <a:lvl1pPr marR="0" lvl="0">
              <a:lnSpc>
                <a:spcPct val="100000"/>
              </a:lnSpc>
              <a:spcBef>
                <a:spcPts val="0"/>
              </a:spcBef>
              <a:spcAft>
                <a:spcPts val="0"/>
              </a:spcAft>
              <a:buClr>
                <a:srgbClr val="1F8BDE"/>
              </a:buClr>
              <a:buSzPts val="2800"/>
              <a:buFont typeface="Metropolis"/>
              <a:buNone/>
              <a:defRPr sz="2400" b="1" i="0" u="none" strike="noStrike" cap="none">
                <a:solidFill>
                  <a:srgbClr val="1F8BDE"/>
                </a:solidFill>
                <a:latin typeface="Metropolis"/>
                <a:ea typeface="Metropolis"/>
                <a:cs typeface="Metropolis"/>
              </a:defRPr>
            </a:lvl1pPr>
            <a:lvl2pPr marR="0" lvl="1">
              <a:lnSpc>
                <a:spcPct val="100000"/>
              </a:lnSpc>
              <a:spcBef>
                <a:spcPts val="0"/>
              </a:spcBef>
              <a:spcAft>
                <a:spcPts val="0"/>
              </a:spcAft>
              <a:buClr>
                <a:srgbClr val="1F8BDE"/>
              </a:buClr>
              <a:buSzPts val="2800"/>
              <a:buFont typeface="Metropolis"/>
              <a:buNone/>
              <a:defRPr sz="2800" b="1" i="0" u="none" strike="noStrike" cap="none">
                <a:solidFill>
                  <a:srgbClr val="1F8BDE"/>
                </a:solidFill>
                <a:latin typeface="Metropolis"/>
                <a:ea typeface="Metropolis"/>
                <a:cs typeface="Metropolis"/>
              </a:defRPr>
            </a:lvl2pPr>
            <a:lvl3pPr marR="0" lvl="2">
              <a:lnSpc>
                <a:spcPct val="100000"/>
              </a:lnSpc>
              <a:spcBef>
                <a:spcPts val="0"/>
              </a:spcBef>
              <a:spcAft>
                <a:spcPts val="0"/>
              </a:spcAft>
              <a:buClr>
                <a:srgbClr val="1F8BDE"/>
              </a:buClr>
              <a:buSzPts val="2800"/>
              <a:buFont typeface="Metropolis"/>
              <a:buNone/>
              <a:defRPr sz="2800" b="1" i="0" u="none" strike="noStrike" cap="none">
                <a:solidFill>
                  <a:srgbClr val="1F8BDE"/>
                </a:solidFill>
                <a:latin typeface="Metropolis"/>
                <a:ea typeface="Metropolis"/>
                <a:cs typeface="Metropolis"/>
              </a:defRPr>
            </a:lvl3pPr>
            <a:lvl4pPr marR="0" lvl="3">
              <a:lnSpc>
                <a:spcPct val="100000"/>
              </a:lnSpc>
              <a:spcBef>
                <a:spcPts val="0"/>
              </a:spcBef>
              <a:spcAft>
                <a:spcPts val="0"/>
              </a:spcAft>
              <a:buClr>
                <a:srgbClr val="1F8BDE"/>
              </a:buClr>
              <a:buSzPts val="2800"/>
              <a:buFont typeface="Metropolis"/>
              <a:buNone/>
              <a:defRPr sz="2800" b="1" i="0" u="none" strike="noStrike" cap="none">
                <a:solidFill>
                  <a:srgbClr val="1F8BDE"/>
                </a:solidFill>
                <a:latin typeface="Metropolis"/>
                <a:ea typeface="Metropolis"/>
                <a:cs typeface="Metropolis"/>
              </a:defRPr>
            </a:lvl4pPr>
            <a:lvl5pPr marR="0" lvl="4">
              <a:lnSpc>
                <a:spcPct val="100000"/>
              </a:lnSpc>
              <a:spcBef>
                <a:spcPts val="0"/>
              </a:spcBef>
              <a:spcAft>
                <a:spcPts val="0"/>
              </a:spcAft>
              <a:buClr>
                <a:srgbClr val="1F8BDE"/>
              </a:buClr>
              <a:buSzPts val="2800"/>
              <a:buFont typeface="Metropolis"/>
              <a:buNone/>
              <a:defRPr sz="2800" b="1" i="0" u="none" strike="noStrike" cap="none">
                <a:solidFill>
                  <a:srgbClr val="1F8BDE"/>
                </a:solidFill>
                <a:latin typeface="Metropolis"/>
                <a:ea typeface="Metropolis"/>
                <a:cs typeface="Metropolis"/>
              </a:defRPr>
            </a:lvl5pPr>
            <a:lvl6pPr marR="0" lvl="5">
              <a:lnSpc>
                <a:spcPct val="100000"/>
              </a:lnSpc>
              <a:spcBef>
                <a:spcPts val="0"/>
              </a:spcBef>
              <a:spcAft>
                <a:spcPts val="0"/>
              </a:spcAft>
              <a:buClr>
                <a:srgbClr val="1F8BDE"/>
              </a:buClr>
              <a:buSzPts val="2800"/>
              <a:buFont typeface="Metropolis"/>
              <a:buNone/>
              <a:defRPr sz="2800" b="1" i="0" u="none" strike="noStrike" cap="none">
                <a:solidFill>
                  <a:srgbClr val="1F8BDE"/>
                </a:solidFill>
                <a:latin typeface="Metropolis"/>
                <a:ea typeface="Metropolis"/>
                <a:cs typeface="Metropolis"/>
              </a:defRPr>
            </a:lvl6pPr>
            <a:lvl7pPr marR="0" lvl="6">
              <a:lnSpc>
                <a:spcPct val="100000"/>
              </a:lnSpc>
              <a:spcBef>
                <a:spcPts val="0"/>
              </a:spcBef>
              <a:spcAft>
                <a:spcPts val="0"/>
              </a:spcAft>
              <a:buClr>
                <a:srgbClr val="1F8BDE"/>
              </a:buClr>
              <a:buSzPts val="2800"/>
              <a:buFont typeface="Metropolis"/>
              <a:buNone/>
              <a:defRPr sz="2800" b="1" i="0" u="none" strike="noStrike" cap="none">
                <a:solidFill>
                  <a:srgbClr val="1F8BDE"/>
                </a:solidFill>
                <a:latin typeface="Metropolis"/>
                <a:ea typeface="Metropolis"/>
                <a:cs typeface="Metropolis"/>
              </a:defRPr>
            </a:lvl7pPr>
            <a:lvl8pPr marR="0" lvl="7">
              <a:lnSpc>
                <a:spcPct val="100000"/>
              </a:lnSpc>
              <a:spcBef>
                <a:spcPts val="0"/>
              </a:spcBef>
              <a:spcAft>
                <a:spcPts val="0"/>
              </a:spcAft>
              <a:buClr>
                <a:srgbClr val="1F8BDE"/>
              </a:buClr>
              <a:buSzPts val="2800"/>
              <a:buFont typeface="Metropolis"/>
              <a:buNone/>
              <a:defRPr sz="2800" b="1" i="0" u="none" strike="noStrike" cap="none">
                <a:solidFill>
                  <a:srgbClr val="1F8BDE"/>
                </a:solidFill>
                <a:latin typeface="Metropolis"/>
                <a:ea typeface="Metropolis"/>
                <a:cs typeface="Metropolis"/>
              </a:defRPr>
            </a:lvl8pPr>
            <a:lvl9pPr marR="0" lvl="8">
              <a:lnSpc>
                <a:spcPct val="100000"/>
              </a:lnSpc>
              <a:spcBef>
                <a:spcPts val="0"/>
              </a:spcBef>
              <a:spcAft>
                <a:spcPts val="0"/>
              </a:spcAft>
              <a:buClr>
                <a:srgbClr val="1F8BDE"/>
              </a:buClr>
              <a:buSzPts val="2800"/>
              <a:buFont typeface="Metropolis"/>
              <a:buNone/>
              <a:defRPr sz="2800" b="1" i="0" u="none" strike="noStrike" cap="none">
                <a:solidFill>
                  <a:srgbClr val="1F8BDE"/>
                </a:solidFill>
                <a:latin typeface="Metropolis"/>
                <a:ea typeface="Metropolis"/>
                <a:cs typeface="Metropolis"/>
              </a:defRPr>
            </a:lvl9pPr>
          </a:lstStyle>
          <a:p>
            <a:pPr marL="171450" marR="0" lvl="0" indent="-171450" defTabSz="914400" eaLnBrk="1" fontAlgn="auto" latinLnBrk="0" hangingPunct="1">
              <a:lnSpc>
                <a:spcPct val="100000"/>
              </a:lnSpc>
              <a:spcBef>
                <a:spcPts val="0"/>
              </a:spcBef>
              <a:spcAft>
                <a:spcPts val="0"/>
              </a:spcAft>
              <a:buClr>
                <a:srgbClr val="1F8BDE"/>
              </a:buClr>
              <a:buSzPct val="130000"/>
              <a:buFont typeface="Symbol" panose="05050102010706020507" pitchFamily="18" charset="2"/>
              <a:buChar char="·"/>
              <a:tabLst/>
              <a:defRPr/>
            </a:pPr>
            <a:r>
              <a:rPr kumimoji="0" lang="en-US" sz="1000" b="0" i="0" u="none" strike="noStrike" kern="0" cap="none" spc="0" normalizeH="0" baseline="0" noProof="0" dirty="0">
                <a:ln>
                  <a:noFill/>
                </a:ln>
                <a:solidFill>
                  <a:schemeClr val="tx2"/>
                </a:solidFill>
                <a:effectLst/>
                <a:uLnTx/>
                <a:uFillTx/>
                <a:latin typeface="Metropolis Extra Bold" panose="00000900000000000000" pitchFamily="50" charset="0"/>
              </a:rPr>
              <a:t>Release of Information</a:t>
            </a:r>
          </a:p>
          <a:p>
            <a:pPr marL="169863" marR="0" lvl="0" defTabSz="914400" eaLnBrk="1" fontAlgn="auto" latinLnBrk="0" hangingPunct="1">
              <a:lnSpc>
                <a:spcPct val="100000"/>
              </a:lnSpc>
              <a:spcBef>
                <a:spcPts val="0"/>
              </a:spcBef>
              <a:spcAft>
                <a:spcPts val="0"/>
              </a:spcAft>
              <a:buClr>
                <a:srgbClr val="1F8BDE"/>
              </a:buClr>
              <a:buSzPct val="130000"/>
              <a:tabLst/>
              <a:defRPr/>
            </a:pPr>
            <a:r>
              <a:rPr lang="en-US" sz="1000" b="0" dirty="0">
                <a:solidFill>
                  <a:srgbClr val="3F3F3F"/>
                </a:solidFill>
                <a:latin typeface="Metropolis" panose="00000500000000000000" pitchFamily="50" charset="0"/>
              </a:rPr>
              <a:t>CareCloud </a:t>
            </a:r>
            <a:r>
              <a:rPr lang="en-US" sz="1000" b="0" dirty="0" err="1">
                <a:solidFill>
                  <a:srgbClr val="3F3F3F"/>
                </a:solidFill>
                <a:latin typeface="Metropolis" panose="00000500000000000000" pitchFamily="50" charset="0"/>
              </a:rPr>
              <a:t>Archivus</a:t>
            </a:r>
            <a:r>
              <a:rPr lang="en-US" sz="1000" b="0" dirty="0">
                <a:solidFill>
                  <a:srgbClr val="3F3F3F"/>
                </a:solidFill>
                <a:latin typeface="Metropolis" panose="00000500000000000000" pitchFamily="50" charset="0"/>
              </a:rPr>
              <a:t> is a platform that simplifies ROI workflow to ensure the secure, accurate, and timely fulfillment of requests.</a:t>
            </a:r>
            <a:endParaRPr kumimoji="0" lang="en-US" sz="1000" b="0" i="0" u="none" strike="noStrike" kern="0" cap="none" spc="0" normalizeH="0" baseline="0" noProof="0" dirty="0">
              <a:ln>
                <a:noFill/>
              </a:ln>
              <a:solidFill>
                <a:srgbClr val="3F3F3F"/>
              </a:solidFill>
              <a:effectLst/>
              <a:uLnTx/>
              <a:uFillTx/>
              <a:latin typeface="Metropolis" panose="00000500000000000000" pitchFamily="50" charset="0"/>
            </a:endParaRPr>
          </a:p>
        </p:txBody>
      </p:sp>
      <p:cxnSp>
        <p:nvCxnSpPr>
          <p:cNvPr id="3082" name="Straight Connector 3081">
            <a:extLst>
              <a:ext uri="{FF2B5EF4-FFF2-40B4-BE49-F238E27FC236}">
                <a16:creationId xmlns:a16="http://schemas.microsoft.com/office/drawing/2014/main" id="{3D52B364-F4B4-7FA8-CEFB-6E796FF7C7BC}"/>
              </a:ext>
            </a:extLst>
          </p:cNvPr>
          <p:cNvCxnSpPr/>
          <p:nvPr/>
        </p:nvCxnSpPr>
        <p:spPr>
          <a:xfrm>
            <a:off x="3080730" y="1209374"/>
            <a:ext cx="0" cy="2834640"/>
          </a:xfrm>
          <a:prstGeom prst="line">
            <a:avLst/>
          </a:prstGeom>
          <a:ln w="3175">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cxnSp>
        <p:nvCxnSpPr>
          <p:cNvPr id="3083" name="Straight Connector 3082">
            <a:extLst>
              <a:ext uri="{FF2B5EF4-FFF2-40B4-BE49-F238E27FC236}">
                <a16:creationId xmlns:a16="http://schemas.microsoft.com/office/drawing/2014/main" id="{7A8992DE-42FC-E9A6-E15A-FEF2242ACB41}"/>
              </a:ext>
            </a:extLst>
          </p:cNvPr>
          <p:cNvCxnSpPr/>
          <p:nvPr/>
        </p:nvCxnSpPr>
        <p:spPr>
          <a:xfrm>
            <a:off x="6035323" y="1212096"/>
            <a:ext cx="0" cy="2834640"/>
          </a:xfrm>
          <a:prstGeom prst="line">
            <a:avLst/>
          </a:prstGeom>
          <a:ln w="3175">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9822167"/>
      </p:ext>
    </p:extLst>
  </p:cSld>
  <p:clrMapOvr>
    <a:masterClrMapping/>
  </p:clrMapOvr>
  <p:transition spd="med">
    <p:pull/>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7BB2E8EB-FAA9-C53C-E6DB-910E9DDB4401}"/>
              </a:ext>
            </a:extLst>
          </p:cNvPr>
          <p:cNvPicPr>
            <a:picLocks noChangeAspect="1"/>
          </p:cNvPicPr>
          <p:nvPr/>
        </p:nvPicPr>
        <p:blipFill>
          <a:blip r:embed="rId3">
            <a:clrChange>
              <a:clrFrom>
                <a:srgbClr val="FFFFFF"/>
              </a:clrFrom>
              <a:clrTo>
                <a:srgbClr val="FFFFFF">
                  <a:alpha val="0"/>
                </a:srgbClr>
              </a:clrTo>
            </a:clrChange>
            <a:alphaModFix amt="43000"/>
          </a:blip>
          <a:stretch>
            <a:fillRect/>
          </a:stretch>
        </p:blipFill>
        <p:spPr>
          <a:xfrm>
            <a:off x="6897248" y="263696"/>
            <a:ext cx="1436380" cy="1312693"/>
          </a:xfrm>
          <a:prstGeom prst="rect">
            <a:avLst/>
          </a:prstGeom>
        </p:spPr>
      </p:pic>
      <p:pic>
        <p:nvPicPr>
          <p:cNvPr id="7" name="Picture 4">
            <a:extLst>
              <a:ext uri="{FF2B5EF4-FFF2-40B4-BE49-F238E27FC236}">
                <a16:creationId xmlns:a16="http://schemas.microsoft.com/office/drawing/2014/main" id="{A99505FD-C419-A926-97D4-F9F3CF177069}"/>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25477" b="50697"/>
          <a:stretch/>
        </p:blipFill>
        <p:spPr bwMode="auto">
          <a:xfrm>
            <a:off x="391478" y="631825"/>
            <a:ext cx="1258471" cy="239874"/>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05C8CF0B-FC1C-65DD-E834-873BB3CDD53B}"/>
              </a:ext>
            </a:extLst>
          </p:cNvPr>
          <p:cNvSpPr>
            <a:spLocks noGrp="1"/>
          </p:cNvSpPr>
          <p:nvPr>
            <p:ph type="sldNum" sz="quarter" idx="10"/>
          </p:nvPr>
        </p:nvSpPr>
        <p:spPr/>
        <p:txBody>
          <a:bodyPr/>
          <a:lstStyle/>
          <a:p>
            <a:fld id="{7AD7BA39-CD1C-4FBC-AA7C-BA7CC4082953}" type="slidenum">
              <a:rPr lang="en-US" smtClean="0"/>
              <a:pPr/>
              <a:t>34</a:t>
            </a:fld>
            <a:endParaRPr lang="en-US" dirty="0"/>
          </a:p>
        </p:txBody>
      </p:sp>
      <p:sp>
        <p:nvSpPr>
          <p:cNvPr id="3" name="Title 2">
            <a:extLst>
              <a:ext uri="{FF2B5EF4-FFF2-40B4-BE49-F238E27FC236}">
                <a16:creationId xmlns:a16="http://schemas.microsoft.com/office/drawing/2014/main" id="{D930233F-E11F-0A3C-A9DA-6BD8C76239D8}"/>
              </a:ext>
            </a:extLst>
          </p:cNvPr>
          <p:cNvSpPr>
            <a:spLocks noGrp="1"/>
          </p:cNvSpPr>
          <p:nvPr>
            <p:ph type="title"/>
          </p:nvPr>
        </p:nvSpPr>
        <p:spPr/>
        <p:txBody>
          <a:bodyPr/>
          <a:lstStyle/>
          <a:p>
            <a:r>
              <a:rPr lang="en-US" dirty="0"/>
              <a:t>Group Purchasing Organization</a:t>
            </a:r>
          </a:p>
        </p:txBody>
      </p:sp>
      <p:sp>
        <p:nvSpPr>
          <p:cNvPr id="5" name="AutoShape 18">
            <a:extLst>
              <a:ext uri="{FF2B5EF4-FFF2-40B4-BE49-F238E27FC236}">
                <a16:creationId xmlns:a16="http://schemas.microsoft.com/office/drawing/2014/main" id="{63AF62C0-47C7-B27A-7A4C-5C357C3CA8F5}"/>
              </a:ext>
            </a:extLst>
          </p:cNvPr>
          <p:cNvSpPr/>
          <p:nvPr/>
        </p:nvSpPr>
        <p:spPr>
          <a:xfrm flipV="1">
            <a:off x="441250" y="1269948"/>
            <a:ext cx="457200" cy="0"/>
          </a:xfrm>
          <a:prstGeom prst="line">
            <a:avLst/>
          </a:prstGeom>
          <a:ln w="66675" cap="flat">
            <a:solidFill>
              <a:srgbClr val="009BDE"/>
            </a:solidFill>
            <a:prstDash val="solid"/>
            <a:headEnd type="none" w="sm" len="sm"/>
            <a:tailEnd type="none" w="sm" len="sm"/>
          </a:ln>
        </p:spPr>
      </p:sp>
      <p:pic>
        <p:nvPicPr>
          <p:cNvPr id="6" name="Picture 5">
            <a:extLst>
              <a:ext uri="{FF2B5EF4-FFF2-40B4-BE49-F238E27FC236}">
                <a16:creationId xmlns:a16="http://schemas.microsoft.com/office/drawing/2014/main" id="{0DE16D92-F2A0-426D-C89C-6A6E329722AE}"/>
              </a:ext>
            </a:extLst>
          </p:cNvPr>
          <p:cNvPicPr>
            <a:picLocks noChangeAspect="1"/>
          </p:cNvPicPr>
          <p:nvPr/>
        </p:nvPicPr>
        <p:blipFill rotWithShape="1">
          <a:blip r:embed="rId5"/>
          <a:srcRect t="25184"/>
          <a:stretch/>
        </p:blipFill>
        <p:spPr>
          <a:xfrm>
            <a:off x="441250" y="858095"/>
            <a:ext cx="1465402" cy="404981"/>
          </a:xfrm>
          <a:prstGeom prst="rect">
            <a:avLst/>
          </a:prstGeom>
        </p:spPr>
      </p:pic>
      <p:sp>
        <p:nvSpPr>
          <p:cNvPr id="8" name="Rectangle: Rounded Corners 7">
            <a:extLst>
              <a:ext uri="{FF2B5EF4-FFF2-40B4-BE49-F238E27FC236}">
                <a16:creationId xmlns:a16="http://schemas.microsoft.com/office/drawing/2014/main" id="{591E6BB7-E770-08AE-9A34-01623F3020B5}"/>
              </a:ext>
            </a:extLst>
          </p:cNvPr>
          <p:cNvSpPr/>
          <p:nvPr/>
        </p:nvSpPr>
        <p:spPr>
          <a:xfrm>
            <a:off x="3656063" y="1489612"/>
            <a:ext cx="1828864" cy="274342"/>
          </a:xfrm>
          <a:prstGeom prst="roundRect">
            <a:avLst/>
          </a:prstGeom>
          <a:solidFill>
            <a:schemeClr val="tx2"/>
          </a:solidFill>
          <a:effectLst>
            <a:outerShdw blurRad="50800" dist="38100" dir="5400000" algn="t" rotWithShape="0">
              <a:prstClr val="black">
                <a:alpha val="40000"/>
              </a:prstClr>
            </a:outerShdw>
          </a:effectLst>
        </p:spPr>
        <p:txBody>
          <a:bodyPr wrap="square" lIns="91440" rIns="45720" anchor="ctr" anchorCtr="0">
            <a:noAutofit/>
          </a:bodyPr>
          <a:lstStyle/>
          <a:p>
            <a:pPr algn="ctr"/>
            <a:r>
              <a:rPr lang="en-US" sz="1300" dirty="0">
                <a:solidFill>
                  <a:schemeClr val="bg1"/>
                </a:solidFill>
                <a:latin typeface="Metropolis Extra Bold" panose="00000900000000000000" pitchFamily="50" charset="0"/>
                <a:cs typeface="Metropolis" panose="020B0604020202020204" charset="0"/>
              </a:rPr>
              <a:t>Savings Categories</a:t>
            </a:r>
          </a:p>
        </p:txBody>
      </p:sp>
      <p:grpSp>
        <p:nvGrpSpPr>
          <p:cNvPr id="11" name="Group 10">
            <a:extLst>
              <a:ext uri="{FF2B5EF4-FFF2-40B4-BE49-F238E27FC236}">
                <a16:creationId xmlns:a16="http://schemas.microsoft.com/office/drawing/2014/main" id="{DF7DF948-69A5-5FB6-3E2A-68446396B8C2}"/>
              </a:ext>
            </a:extLst>
          </p:cNvPr>
          <p:cNvGrpSpPr/>
          <p:nvPr/>
        </p:nvGrpSpPr>
        <p:grpSpPr>
          <a:xfrm>
            <a:off x="391477" y="1918803"/>
            <a:ext cx="1579089" cy="1595347"/>
            <a:chOff x="214684" y="1924077"/>
            <a:chExt cx="1579089" cy="1595347"/>
          </a:xfrm>
        </p:grpSpPr>
        <p:sp>
          <p:nvSpPr>
            <p:cNvPr id="12" name="Rectangle: Rounded Corners 11">
              <a:extLst>
                <a:ext uri="{FF2B5EF4-FFF2-40B4-BE49-F238E27FC236}">
                  <a16:creationId xmlns:a16="http://schemas.microsoft.com/office/drawing/2014/main" id="{23668D05-389D-EFA1-BF35-04992A83254E}"/>
                </a:ext>
              </a:extLst>
            </p:cNvPr>
            <p:cNvSpPr/>
            <p:nvPr/>
          </p:nvSpPr>
          <p:spPr>
            <a:xfrm>
              <a:off x="214684" y="1924077"/>
              <a:ext cx="1579089" cy="1510588"/>
            </a:xfrm>
            <a:prstGeom prst="roundRect">
              <a:avLst/>
            </a:prstGeom>
            <a:solidFill>
              <a:schemeClr val="bg1"/>
            </a:solidFill>
            <a:ln w="3175">
              <a:solidFill>
                <a:schemeClr val="tx1">
                  <a:alpha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etropolis" panose="00000500000000000000" pitchFamily="50" charset="0"/>
              </a:endParaRPr>
            </a:p>
          </p:txBody>
        </p:sp>
        <p:sp>
          <p:nvSpPr>
            <p:cNvPr id="13" name="TextBox 11">
              <a:extLst>
                <a:ext uri="{FF2B5EF4-FFF2-40B4-BE49-F238E27FC236}">
                  <a16:creationId xmlns:a16="http://schemas.microsoft.com/office/drawing/2014/main" id="{01D3647B-684D-5766-0317-76D9E1265838}"/>
                </a:ext>
              </a:extLst>
            </p:cNvPr>
            <p:cNvSpPr txBox="1"/>
            <p:nvPr/>
          </p:nvSpPr>
          <p:spPr>
            <a:xfrm>
              <a:off x="306844" y="2372789"/>
              <a:ext cx="1486927" cy="1146635"/>
            </a:xfrm>
            <a:prstGeom prst="rect">
              <a:avLst/>
            </a:prstGeom>
            <a:noFill/>
          </p:spPr>
          <p:txBody>
            <a:bodyPr lIns="0" tIns="0" rIns="0" bIns="0" rtlCol="0" anchor="t" anchorCtr="0"/>
            <a:lstStyle/>
            <a:p>
              <a:pPr algn="ctr"/>
              <a:r>
                <a:rPr lang="en-US" sz="850" dirty="0">
                  <a:solidFill>
                    <a:srgbClr val="289AD6"/>
                  </a:solidFill>
                  <a:latin typeface="Metropolis Extra Bold" panose="00000900000000000000" pitchFamily="50" charset="0"/>
                  <a:cs typeface="Metropolis" panose="020B0604020202020204" charset="0"/>
                </a:rPr>
                <a:t>Surgical &amp; Office Supplies, </a:t>
              </a:r>
            </a:p>
            <a:p>
              <a:pPr algn="ctr"/>
              <a:r>
                <a:rPr lang="en-US" sz="850" dirty="0">
                  <a:solidFill>
                    <a:srgbClr val="289AD6"/>
                  </a:solidFill>
                  <a:latin typeface="Metropolis Extra Bold" panose="00000900000000000000" pitchFamily="50" charset="0"/>
                  <a:cs typeface="Metropolis" panose="020B0604020202020204" charset="0"/>
                </a:rPr>
                <a:t>Branding &amp; Apparel</a:t>
              </a:r>
            </a:p>
            <a:p>
              <a:endParaRPr lang="en-US" sz="500" b="1" dirty="0">
                <a:solidFill>
                  <a:srgbClr val="289AD6"/>
                </a:solidFill>
                <a:latin typeface="Metropolis Extra Bold" panose="00000900000000000000" pitchFamily="50" charset="0"/>
                <a:cs typeface="Metropolis" panose="020B0604020202020204" charset="0"/>
              </a:endParaRPr>
            </a:p>
            <a:p>
              <a:pPr marL="57150" indent="-57150">
                <a:buClr>
                  <a:schemeClr val="tx2"/>
                </a:buClr>
                <a:buFont typeface="Arial" panose="020B0604020202020204" pitchFamily="34" charset="0"/>
                <a:buChar char="•"/>
              </a:pPr>
              <a:r>
                <a:rPr lang="en-US" sz="750" dirty="0">
                  <a:solidFill>
                    <a:schemeClr val="tx1"/>
                  </a:solidFill>
                  <a:latin typeface="Metropolis" panose="00000500000000000000" pitchFamily="50" charset="0"/>
                  <a:cs typeface="Metropolis" panose="020B0604020202020204" charset="0"/>
                </a:rPr>
                <a:t>Save up to 20% on supplies, branded materials, apparel &amp; scrubs</a:t>
              </a:r>
            </a:p>
            <a:p>
              <a:pPr marL="57150" indent="-57150">
                <a:buClr>
                  <a:schemeClr val="tx2"/>
                </a:buClr>
                <a:buFont typeface="Arial" panose="020B0604020202020204" pitchFamily="34" charset="0"/>
                <a:buChar char="•"/>
              </a:pPr>
              <a:r>
                <a:rPr lang="en-US" sz="750" dirty="0">
                  <a:solidFill>
                    <a:schemeClr val="tx1"/>
                  </a:solidFill>
                  <a:latin typeface="Metropolis" panose="00000500000000000000" pitchFamily="50" charset="0"/>
                  <a:cs typeface="Metropolis" panose="020B0604020202020204" charset="0"/>
                </a:rPr>
                <a:t>Online ordering</a:t>
              </a:r>
            </a:p>
            <a:p>
              <a:pPr marL="57150" indent="-57150">
                <a:buClr>
                  <a:schemeClr val="tx2"/>
                </a:buClr>
                <a:buFont typeface="Arial" panose="020B0604020202020204" pitchFamily="34" charset="0"/>
                <a:buChar char="•"/>
              </a:pPr>
              <a:r>
                <a:rPr lang="en-US" sz="750" dirty="0">
                  <a:solidFill>
                    <a:schemeClr val="tx1"/>
                  </a:solidFill>
                  <a:latin typeface="Metropolis" panose="00000500000000000000" pitchFamily="50" charset="0"/>
                  <a:cs typeface="Metropolis" panose="020B0604020202020204" charset="0"/>
                </a:rPr>
                <a:t>Premium vendors</a:t>
              </a:r>
              <a:endParaRPr lang="en-US" sz="750" dirty="0">
                <a:solidFill>
                  <a:srgbClr val="444445"/>
                </a:solidFill>
                <a:latin typeface="Metropolis" panose="00000500000000000000" pitchFamily="50" charset="0"/>
                <a:cs typeface="Metropolis" panose="020B0604020202020204" charset="0"/>
              </a:endParaRPr>
            </a:p>
          </p:txBody>
        </p:sp>
      </p:grpSp>
      <p:grpSp>
        <p:nvGrpSpPr>
          <p:cNvPr id="15" name="Group 14">
            <a:extLst>
              <a:ext uri="{FF2B5EF4-FFF2-40B4-BE49-F238E27FC236}">
                <a16:creationId xmlns:a16="http://schemas.microsoft.com/office/drawing/2014/main" id="{F2F16BE7-087F-ABD3-CDB3-7EE4F34B8C09}"/>
              </a:ext>
            </a:extLst>
          </p:cNvPr>
          <p:cNvGrpSpPr/>
          <p:nvPr/>
        </p:nvGrpSpPr>
        <p:grpSpPr>
          <a:xfrm>
            <a:off x="3782455" y="1911863"/>
            <a:ext cx="1579089" cy="1595348"/>
            <a:chOff x="214684" y="1924077"/>
            <a:chExt cx="1579089" cy="1595348"/>
          </a:xfrm>
        </p:grpSpPr>
        <p:sp>
          <p:nvSpPr>
            <p:cNvPr id="16" name="Rectangle: Rounded Corners 15">
              <a:extLst>
                <a:ext uri="{FF2B5EF4-FFF2-40B4-BE49-F238E27FC236}">
                  <a16:creationId xmlns:a16="http://schemas.microsoft.com/office/drawing/2014/main" id="{CC76683D-52A3-F346-32DC-BC9E174D1064}"/>
                </a:ext>
              </a:extLst>
            </p:cNvPr>
            <p:cNvSpPr/>
            <p:nvPr/>
          </p:nvSpPr>
          <p:spPr>
            <a:xfrm>
              <a:off x="214684" y="1924077"/>
              <a:ext cx="1579089" cy="1510588"/>
            </a:xfrm>
            <a:prstGeom prst="roundRect">
              <a:avLst/>
            </a:prstGeom>
            <a:solidFill>
              <a:schemeClr val="bg1"/>
            </a:solidFill>
            <a:ln w="3175">
              <a:solidFill>
                <a:schemeClr val="tx1">
                  <a:alpha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etropolis" panose="00000500000000000000" pitchFamily="50" charset="0"/>
              </a:endParaRPr>
            </a:p>
          </p:txBody>
        </p:sp>
        <p:sp>
          <p:nvSpPr>
            <p:cNvPr id="17" name="TextBox 11">
              <a:extLst>
                <a:ext uri="{FF2B5EF4-FFF2-40B4-BE49-F238E27FC236}">
                  <a16:creationId xmlns:a16="http://schemas.microsoft.com/office/drawing/2014/main" id="{A25390D1-51D8-EADC-502B-91AC07FB0438}"/>
                </a:ext>
              </a:extLst>
            </p:cNvPr>
            <p:cNvSpPr txBox="1"/>
            <p:nvPr/>
          </p:nvSpPr>
          <p:spPr>
            <a:xfrm>
              <a:off x="306845" y="2379729"/>
              <a:ext cx="1423014" cy="1139696"/>
            </a:xfrm>
            <a:prstGeom prst="rect">
              <a:avLst/>
            </a:prstGeom>
            <a:noFill/>
          </p:spPr>
          <p:txBody>
            <a:bodyPr lIns="0" tIns="0" rIns="0" bIns="0" rtlCol="0" anchor="t" anchorCtr="0"/>
            <a:lstStyle/>
            <a:p>
              <a:pPr algn="ctr"/>
              <a:r>
                <a:rPr lang="en-US" sz="900" dirty="0">
                  <a:solidFill>
                    <a:srgbClr val="289AD6"/>
                  </a:solidFill>
                  <a:latin typeface="Metropolis Extra Bold" panose="00000900000000000000" pitchFamily="50" charset="0"/>
                  <a:cs typeface="Metropolis" panose="020B0604020202020204" charset="0"/>
                </a:rPr>
                <a:t>Communications </a:t>
              </a:r>
            </a:p>
            <a:p>
              <a:pPr algn="ctr"/>
              <a:r>
                <a:rPr lang="en-US" sz="900" dirty="0">
                  <a:solidFill>
                    <a:srgbClr val="289AD6"/>
                  </a:solidFill>
                  <a:latin typeface="Metropolis Extra Bold" panose="00000900000000000000" pitchFamily="50" charset="0"/>
                  <a:cs typeface="Metropolis" panose="020B0604020202020204" charset="0"/>
                </a:rPr>
                <a:t>&amp; Technology</a:t>
              </a:r>
            </a:p>
            <a:p>
              <a:endParaRPr lang="en-US" sz="500" b="1" dirty="0">
                <a:solidFill>
                  <a:srgbClr val="289AD6"/>
                </a:solidFill>
                <a:latin typeface="Metropolis" panose="00000500000000000000" pitchFamily="50" charset="0"/>
                <a:cs typeface="Metropolis" panose="020B0604020202020204" charset="0"/>
              </a:endParaRPr>
            </a:p>
            <a:p>
              <a:pPr marL="57150" indent="-57150">
                <a:buClr>
                  <a:schemeClr val="tx2"/>
                </a:buClr>
                <a:buFont typeface="Arial" panose="020B0604020202020204" pitchFamily="34" charset="0"/>
                <a:buChar char="•"/>
              </a:pPr>
              <a:r>
                <a:rPr lang="en-US" sz="750" dirty="0">
                  <a:solidFill>
                    <a:schemeClr val="tx1"/>
                  </a:solidFill>
                  <a:latin typeface="Metropolis" panose="00000500000000000000" pitchFamily="50" charset="0"/>
                  <a:cs typeface="Metropolis" panose="020B0604020202020204" charset="0"/>
                </a:rPr>
                <a:t>Up to 50% off on Communications hardware / VOIP equipment</a:t>
              </a:r>
            </a:p>
            <a:p>
              <a:pPr marL="57150" indent="-57150">
                <a:buClr>
                  <a:schemeClr val="tx2"/>
                </a:buClr>
                <a:buFont typeface="Arial" panose="020B0604020202020204" pitchFamily="34" charset="0"/>
                <a:buChar char="•"/>
              </a:pPr>
              <a:r>
                <a:rPr lang="en-US" sz="750" dirty="0">
                  <a:solidFill>
                    <a:schemeClr val="tx1"/>
                  </a:solidFill>
                  <a:latin typeface="Metropolis" panose="00000500000000000000" pitchFamily="50" charset="0"/>
                  <a:cs typeface="Metropolis" panose="020B0604020202020204" charset="0"/>
                </a:rPr>
                <a:t>Easy order through e-store discounts</a:t>
              </a:r>
              <a:endParaRPr lang="en-US" sz="750" dirty="0">
                <a:solidFill>
                  <a:srgbClr val="444445"/>
                </a:solidFill>
                <a:latin typeface="Metropolis" panose="00000500000000000000" pitchFamily="50" charset="0"/>
                <a:cs typeface="Metropolis" panose="020B0604020202020204" charset="0"/>
              </a:endParaRPr>
            </a:p>
          </p:txBody>
        </p:sp>
      </p:grpSp>
      <p:grpSp>
        <p:nvGrpSpPr>
          <p:cNvPr id="18" name="Group 17">
            <a:extLst>
              <a:ext uri="{FF2B5EF4-FFF2-40B4-BE49-F238E27FC236}">
                <a16:creationId xmlns:a16="http://schemas.microsoft.com/office/drawing/2014/main" id="{70BBB2A9-4140-1BF0-A430-4C167732CD00}"/>
              </a:ext>
            </a:extLst>
          </p:cNvPr>
          <p:cNvGrpSpPr/>
          <p:nvPr/>
        </p:nvGrpSpPr>
        <p:grpSpPr>
          <a:xfrm>
            <a:off x="2086966" y="1918803"/>
            <a:ext cx="1579089" cy="1595348"/>
            <a:chOff x="214684" y="1924077"/>
            <a:chExt cx="1579089" cy="1595348"/>
          </a:xfrm>
        </p:grpSpPr>
        <p:sp>
          <p:nvSpPr>
            <p:cNvPr id="19" name="Rectangle: Rounded Corners 18">
              <a:extLst>
                <a:ext uri="{FF2B5EF4-FFF2-40B4-BE49-F238E27FC236}">
                  <a16:creationId xmlns:a16="http://schemas.microsoft.com/office/drawing/2014/main" id="{3B80CEF1-2F0D-AF5B-680B-AACD47613B14}"/>
                </a:ext>
              </a:extLst>
            </p:cNvPr>
            <p:cNvSpPr/>
            <p:nvPr/>
          </p:nvSpPr>
          <p:spPr>
            <a:xfrm>
              <a:off x="214684" y="1924077"/>
              <a:ext cx="1579089" cy="1510588"/>
            </a:xfrm>
            <a:prstGeom prst="roundRect">
              <a:avLst/>
            </a:prstGeom>
            <a:solidFill>
              <a:schemeClr val="bg1"/>
            </a:solidFill>
            <a:ln w="3175">
              <a:solidFill>
                <a:schemeClr val="tx1">
                  <a:alpha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etropolis" panose="00000500000000000000" pitchFamily="50" charset="0"/>
              </a:endParaRPr>
            </a:p>
          </p:txBody>
        </p:sp>
        <p:sp>
          <p:nvSpPr>
            <p:cNvPr id="20" name="TextBox 11">
              <a:extLst>
                <a:ext uri="{FF2B5EF4-FFF2-40B4-BE49-F238E27FC236}">
                  <a16:creationId xmlns:a16="http://schemas.microsoft.com/office/drawing/2014/main" id="{29070AF6-2732-3C3A-6FA5-3006834801CD}"/>
                </a:ext>
              </a:extLst>
            </p:cNvPr>
            <p:cNvSpPr txBox="1"/>
            <p:nvPr/>
          </p:nvSpPr>
          <p:spPr>
            <a:xfrm>
              <a:off x="306845" y="2372789"/>
              <a:ext cx="1423014" cy="1146636"/>
            </a:xfrm>
            <a:prstGeom prst="rect">
              <a:avLst/>
            </a:prstGeom>
            <a:noFill/>
          </p:spPr>
          <p:txBody>
            <a:bodyPr lIns="0" tIns="0" rIns="0" bIns="0" rtlCol="0" anchor="t" anchorCtr="0"/>
            <a:lstStyle/>
            <a:p>
              <a:pPr algn="ctr"/>
              <a:r>
                <a:rPr lang="en-US" sz="900" dirty="0">
                  <a:solidFill>
                    <a:srgbClr val="289AD6"/>
                  </a:solidFill>
                  <a:latin typeface="Metropolis Extra Bold" panose="00000900000000000000" pitchFamily="50" charset="0"/>
                  <a:cs typeface="Metropolis" panose="020B0604020202020204" charset="0"/>
                </a:rPr>
                <a:t>Vaccinations</a:t>
              </a:r>
            </a:p>
            <a:p>
              <a:endParaRPr lang="en-US" sz="500" b="1" dirty="0">
                <a:solidFill>
                  <a:srgbClr val="289AD6"/>
                </a:solidFill>
                <a:latin typeface="Metropolis" panose="00000500000000000000" pitchFamily="50" charset="0"/>
                <a:cs typeface="Metropolis" panose="020B0604020202020204" charset="0"/>
              </a:endParaRPr>
            </a:p>
            <a:p>
              <a:pPr marL="57150" indent="-57150">
                <a:buClr>
                  <a:schemeClr val="tx2"/>
                </a:buClr>
                <a:buFont typeface="Arial" panose="020B0604020202020204" pitchFamily="34" charset="0"/>
                <a:buChar char="•"/>
              </a:pPr>
              <a:r>
                <a:rPr lang="en-US" sz="750" dirty="0">
                  <a:solidFill>
                    <a:schemeClr val="tx1"/>
                  </a:solidFill>
                  <a:latin typeface="Metropolis" panose="00000500000000000000" pitchFamily="50" charset="0"/>
                  <a:cs typeface="Metropolis" panose="020B0604020202020204" charset="0"/>
                </a:rPr>
                <a:t>Save up to 20% off vaccination expenses</a:t>
              </a:r>
            </a:p>
            <a:p>
              <a:pPr marL="57150" indent="-57150">
                <a:buClr>
                  <a:schemeClr val="tx2"/>
                </a:buClr>
                <a:buFont typeface="Arial" panose="020B0604020202020204" pitchFamily="34" charset="0"/>
                <a:buChar char="•"/>
              </a:pPr>
              <a:r>
                <a:rPr lang="en-US" sz="750" dirty="0">
                  <a:solidFill>
                    <a:schemeClr val="tx1"/>
                  </a:solidFill>
                  <a:latin typeface="Metropolis" panose="00000500000000000000" pitchFamily="50" charset="0"/>
                  <a:cs typeface="Metropolis" panose="020B0604020202020204" charset="0"/>
                </a:rPr>
                <a:t>Additional discounts offered for online orders and prompt pay</a:t>
              </a:r>
              <a:endParaRPr lang="en-US" sz="750" dirty="0">
                <a:solidFill>
                  <a:srgbClr val="444445"/>
                </a:solidFill>
                <a:latin typeface="Metropolis" panose="00000500000000000000" pitchFamily="50" charset="0"/>
                <a:cs typeface="Metropolis" panose="020B0604020202020204" charset="0"/>
              </a:endParaRPr>
            </a:p>
          </p:txBody>
        </p:sp>
      </p:grpSp>
      <p:grpSp>
        <p:nvGrpSpPr>
          <p:cNvPr id="21" name="Group 20">
            <a:extLst>
              <a:ext uri="{FF2B5EF4-FFF2-40B4-BE49-F238E27FC236}">
                <a16:creationId xmlns:a16="http://schemas.microsoft.com/office/drawing/2014/main" id="{660D2FAE-C6DD-5000-6FF7-549B30621994}"/>
              </a:ext>
            </a:extLst>
          </p:cNvPr>
          <p:cNvGrpSpPr/>
          <p:nvPr/>
        </p:nvGrpSpPr>
        <p:grpSpPr>
          <a:xfrm>
            <a:off x="5477945" y="1918803"/>
            <a:ext cx="1579089" cy="1595347"/>
            <a:chOff x="214684" y="1924077"/>
            <a:chExt cx="1579089" cy="1595347"/>
          </a:xfrm>
        </p:grpSpPr>
        <p:sp>
          <p:nvSpPr>
            <p:cNvPr id="22" name="Rectangle: Rounded Corners 21">
              <a:extLst>
                <a:ext uri="{FF2B5EF4-FFF2-40B4-BE49-F238E27FC236}">
                  <a16:creationId xmlns:a16="http://schemas.microsoft.com/office/drawing/2014/main" id="{6AF6D3A5-1404-4C32-461E-DE3A75DC5BAF}"/>
                </a:ext>
              </a:extLst>
            </p:cNvPr>
            <p:cNvSpPr/>
            <p:nvPr/>
          </p:nvSpPr>
          <p:spPr>
            <a:xfrm>
              <a:off x="214684" y="1924077"/>
              <a:ext cx="1579089" cy="1510588"/>
            </a:xfrm>
            <a:prstGeom prst="roundRect">
              <a:avLst/>
            </a:prstGeom>
            <a:solidFill>
              <a:schemeClr val="bg1"/>
            </a:solidFill>
            <a:ln w="3175">
              <a:solidFill>
                <a:schemeClr val="tx1">
                  <a:alpha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etropolis" panose="00000500000000000000" pitchFamily="50" charset="0"/>
              </a:endParaRPr>
            </a:p>
          </p:txBody>
        </p:sp>
        <p:sp>
          <p:nvSpPr>
            <p:cNvPr id="23" name="TextBox 11">
              <a:extLst>
                <a:ext uri="{FF2B5EF4-FFF2-40B4-BE49-F238E27FC236}">
                  <a16:creationId xmlns:a16="http://schemas.microsoft.com/office/drawing/2014/main" id="{3DC0E3C1-291E-491F-DC42-42A9AB9F957D}"/>
                </a:ext>
              </a:extLst>
            </p:cNvPr>
            <p:cNvSpPr txBox="1"/>
            <p:nvPr/>
          </p:nvSpPr>
          <p:spPr>
            <a:xfrm>
              <a:off x="306845" y="2372787"/>
              <a:ext cx="1423014" cy="1146637"/>
            </a:xfrm>
            <a:prstGeom prst="rect">
              <a:avLst/>
            </a:prstGeom>
            <a:noFill/>
          </p:spPr>
          <p:txBody>
            <a:bodyPr lIns="0" tIns="0" rIns="0" bIns="0" rtlCol="0" anchor="t" anchorCtr="0"/>
            <a:lstStyle/>
            <a:p>
              <a:pPr algn="ctr"/>
              <a:r>
                <a:rPr lang="en-US" sz="900" dirty="0">
                  <a:solidFill>
                    <a:srgbClr val="289AD6"/>
                  </a:solidFill>
                  <a:latin typeface="Metropolis Extra Bold" panose="00000900000000000000" pitchFamily="50" charset="0"/>
                  <a:cs typeface="Metropolis" panose="020B0604020202020204" charset="0"/>
                </a:rPr>
                <a:t>Compliance</a:t>
              </a:r>
            </a:p>
            <a:p>
              <a:endParaRPr lang="en-US" sz="500" b="1" dirty="0">
                <a:solidFill>
                  <a:srgbClr val="289AD6"/>
                </a:solidFill>
                <a:latin typeface="Metropolis" panose="00000500000000000000" pitchFamily="50" charset="0"/>
                <a:cs typeface="Metropolis" panose="020B0604020202020204" charset="0"/>
              </a:endParaRPr>
            </a:p>
            <a:p>
              <a:pPr marL="57150" indent="-57150">
                <a:buClr>
                  <a:schemeClr val="tx2"/>
                </a:buClr>
                <a:buFont typeface="Arial" panose="020B0604020202020204" pitchFamily="34" charset="0"/>
                <a:buChar char="•"/>
              </a:pPr>
              <a:r>
                <a:rPr lang="en-US" sz="750" dirty="0">
                  <a:solidFill>
                    <a:schemeClr val="tx1"/>
                  </a:solidFill>
                  <a:latin typeface="Metropolis" panose="00000500000000000000" pitchFamily="50" charset="0"/>
                  <a:cs typeface="Metropolis" panose="020B0604020202020204" charset="0"/>
                </a:rPr>
                <a:t>20% off on recurring compliance expenses</a:t>
              </a:r>
            </a:p>
            <a:p>
              <a:pPr marL="57150" indent="-57150">
                <a:buClr>
                  <a:schemeClr val="tx2"/>
                </a:buClr>
                <a:buFont typeface="Arial" panose="020B0604020202020204" pitchFamily="34" charset="0"/>
                <a:buChar char="•"/>
              </a:pPr>
              <a:r>
                <a:rPr lang="en-US" sz="750" dirty="0">
                  <a:solidFill>
                    <a:schemeClr val="tx1"/>
                  </a:solidFill>
                  <a:latin typeface="Metropolis" panose="00000500000000000000" pitchFamily="50" charset="0"/>
                  <a:cs typeface="Metropolis" panose="020B0604020202020204" charset="0"/>
                </a:rPr>
                <a:t>Audit assistance and response services</a:t>
              </a:r>
              <a:endParaRPr lang="en-US" sz="750" dirty="0">
                <a:solidFill>
                  <a:srgbClr val="444445"/>
                </a:solidFill>
                <a:latin typeface="Metropolis" panose="00000500000000000000" pitchFamily="50" charset="0"/>
                <a:cs typeface="Metropolis" panose="020B0604020202020204" charset="0"/>
              </a:endParaRPr>
            </a:p>
          </p:txBody>
        </p:sp>
      </p:grpSp>
      <p:grpSp>
        <p:nvGrpSpPr>
          <p:cNvPr id="24" name="Group 23">
            <a:extLst>
              <a:ext uri="{FF2B5EF4-FFF2-40B4-BE49-F238E27FC236}">
                <a16:creationId xmlns:a16="http://schemas.microsoft.com/office/drawing/2014/main" id="{9C6C7ACC-881D-B59A-295D-AA955509CBB5}"/>
              </a:ext>
            </a:extLst>
          </p:cNvPr>
          <p:cNvGrpSpPr/>
          <p:nvPr/>
        </p:nvGrpSpPr>
        <p:grpSpPr>
          <a:xfrm>
            <a:off x="7149195" y="1918803"/>
            <a:ext cx="1579089" cy="1595348"/>
            <a:chOff x="214684" y="1924077"/>
            <a:chExt cx="1579089" cy="1595348"/>
          </a:xfrm>
        </p:grpSpPr>
        <p:sp>
          <p:nvSpPr>
            <p:cNvPr id="25" name="Rectangle: Rounded Corners 24">
              <a:extLst>
                <a:ext uri="{FF2B5EF4-FFF2-40B4-BE49-F238E27FC236}">
                  <a16:creationId xmlns:a16="http://schemas.microsoft.com/office/drawing/2014/main" id="{3316DD86-239D-6678-1D95-E28E26189799}"/>
                </a:ext>
              </a:extLst>
            </p:cNvPr>
            <p:cNvSpPr/>
            <p:nvPr/>
          </p:nvSpPr>
          <p:spPr>
            <a:xfrm>
              <a:off x="214684" y="1924077"/>
              <a:ext cx="1579089" cy="1510588"/>
            </a:xfrm>
            <a:prstGeom prst="roundRect">
              <a:avLst/>
            </a:prstGeom>
            <a:solidFill>
              <a:schemeClr val="bg1"/>
            </a:solidFill>
            <a:ln w="3175">
              <a:solidFill>
                <a:schemeClr val="tx1">
                  <a:alpha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etropolis" panose="00000500000000000000" pitchFamily="50" charset="0"/>
              </a:endParaRPr>
            </a:p>
          </p:txBody>
        </p:sp>
        <p:sp>
          <p:nvSpPr>
            <p:cNvPr id="26" name="TextBox 11">
              <a:extLst>
                <a:ext uri="{FF2B5EF4-FFF2-40B4-BE49-F238E27FC236}">
                  <a16:creationId xmlns:a16="http://schemas.microsoft.com/office/drawing/2014/main" id="{EE4B29B1-E9F6-5A40-BE31-6072BCAC2F7F}"/>
                </a:ext>
              </a:extLst>
            </p:cNvPr>
            <p:cNvSpPr txBox="1"/>
            <p:nvPr/>
          </p:nvSpPr>
          <p:spPr>
            <a:xfrm>
              <a:off x="306845" y="2372787"/>
              <a:ext cx="1423014" cy="1146638"/>
            </a:xfrm>
            <a:prstGeom prst="rect">
              <a:avLst/>
            </a:prstGeom>
            <a:noFill/>
          </p:spPr>
          <p:txBody>
            <a:bodyPr lIns="0" tIns="0" rIns="0" bIns="0" rtlCol="0" anchor="t" anchorCtr="0"/>
            <a:lstStyle/>
            <a:p>
              <a:pPr algn="ctr"/>
              <a:r>
                <a:rPr lang="en-US" sz="900" dirty="0">
                  <a:solidFill>
                    <a:srgbClr val="289AD6"/>
                  </a:solidFill>
                  <a:latin typeface="Metropolis Extra Bold" panose="00000900000000000000" pitchFamily="50" charset="0"/>
                  <a:cs typeface="Metropolis" panose="020B0604020202020204" charset="0"/>
                </a:rPr>
                <a:t>Collections</a:t>
              </a:r>
            </a:p>
            <a:p>
              <a:endParaRPr lang="en-US" sz="500" b="1" dirty="0">
                <a:solidFill>
                  <a:srgbClr val="289AD6"/>
                </a:solidFill>
                <a:latin typeface="Metropolis" panose="00000500000000000000" pitchFamily="50" charset="0"/>
                <a:cs typeface="Metropolis" panose="020B0604020202020204" charset="0"/>
              </a:endParaRPr>
            </a:p>
            <a:p>
              <a:pPr marL="57150" indent="-57150">
                <a:buClr>
                  <a:schemeClr val="tx2"/>
                </a:buClr>
                <a:buFont typeface="Arial" panose="020B0604020202020204" pitchFamily="34" charset="0"/>
                <a:buChar char="•"/>
              </a:pPr>
              <a:r>
                <a:rPr lang="en-US" sz="750" dirty="0">
                  <a:solidFill>
                    <a:schemeClr val="tx1"/>
                  </a:solidFill>
                  <a:latin typeface="Metropolis" panose="00000500000000000000" pitchFamily="50" charset="0"/>
                  <a:cs typeface="Metropolis" panose="020B0604020202020204" charset="0"/>
                </a:rPr>
                <a:t>Reduced fees on patient balance collections through third party vendors for patient balances and self-pay A/R</a:t>
              </a:r>
              <a:endParaRPr lang="en-US" sz="750" dirty="0">
                <a:solidFill>
                  <a:srgbClr val="444445"/>
                </a:solidFill>
                <a:latin typeface="Metropolis" panose="00000500000000000000" pitchFamily="50" charset="0"/>
                <a:cs typeface="Metropolis" panose="020B0604020202020204" charset="0"/>
              </a:endParaRPr>
            </a:p>
          </p:txBody>
        </p:sp>
      </p:grpSp>
      <p:pic>
        <p:nvPicPr>
          <p:cNvPr id="32" name="Graphic 31" descr="Needle outline">
            <a:extLst>
              <a:ext uri="{FF2B5EF4-FFF2-40B4-BE49-F238E27FC236}">
                <a16:creationId xmlns:a16="http://schemas.microsoft.com/office/drawing/2014/main" id="{C81D7773-8396-1D04-783F-D0C65C0A0E6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707754" y="1971458"/>
            <a:ext cx="365760" cy="365760"/>
          </a:xfrm>
          <a:prstGeom prst="rect">
            <a:avLst/>
          </a:prstGeom>
        </p:spPr>
      </p:pic>
      <p:pic>
        <p:nvPicPr>
          <p:cNvPr id="34" name="Graphic 33" descr="Cell Tower outline">
            <a:extLst>
              <a:ext uri="{FF2B5EF4-FFF2-40B4-BE49-F238E27FC236}">
                <a16:creationId xmlns:a16="http://schemas.microsoft.com/office/drawing/2014/main" id="{6D56B4F8-16A2-58A2-1ACF-1F72FE579E8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387615" y="1967075"/>
            <a:ext cx="365760" cy="365760"/>
          </a:xfrm>
          <a:prstGeom prst="rect">
            <a:avLst/>
          </a:prstGeom>
        </p:spPr>
      </p:pic>
      <p:pic>
        <p:nvPicPr>
          <p:cNvPr id="36" name="Graphic 35" descr="Court outline">
            <a:extLst>
              <a:ext uri="{FF2B5EF4-FFF2-40B4-BE49-F238E27FC236}">
                <a16:creationId xmlns:a16="http://schemas.microsoft.com/office/drawing/2014/main" id="{9D2A2761-21E8-C526-1826-B794D96D643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098733" y="1967075"/>
            <a:ext cx="365760" cy="365760"/>
          </a:xfrm>
          <a:prstGeom prst="rect">
            <a:avLst/>
          </a:prstGeom>
        </p:spPr>
      </p:pic>
      <p:pic>
        <p:nvPicPr>
          <p:cNvPr id="38" name="Graphic 37" descr="Money outline">
            <a:extLst>
              <a:ext uri="{FF2B5EF4-FFF2-40B4-BE49-F238E27FC236}">
                <a16:creationId xmlns:a16="http://schemas.microsoft.com/office/drawing/2014/main" id="{D905F4F4-3994-F3E8-70B9-0978F44F3A5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760399" y="1967075"/>
            <a:ext cx="365760" cy="365760"/>
          </a:xfrm>
          <a:prstGeom prst="rect">
            <a:avLst/>
          </a:prstGeom>
        </p:spPr>
      </p:pic>
      <p:pic>
        <p:nvPicPr>
          <p:cNvPr id="40" name="Graphic 39" descr="Medical outline">
            <a:extLst>
              <a:ext uri="{FF2B5EF4-FFF2-40B4-BE49-F238E27FC236}">
                <a16:creationId xmlns:a16="http://schemas.microsoft.com/office/drawing/2014/main" id="{6A040079-082A-7082-A1A0-E7A51323CA57}"/>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91071" y="1971458"/>
            <a:ext cx="365760" cy="365760"/>
          </a:xfrm>
          <a:prstGeom prst="rect">
            <a:avLst/>
          </a:prstGeom>
        </p:spPr>
      </p:pic>
      <p:pic>
        <p:nvPicPr>
          <p:cNvPr id="43" name="Picture 42">
            <a:extLst>
              <a:ext uri="{FF2B5EF4-FFF2-40B4-BE49-F238E27FC236}">
                <a16:creationId xmlns:a16="http://schemas.microsoft.com/office/drawing/2014/main" id="{24C600F0-9091-2F8A-69AA-F76D50BACD1B}"/>
              </a:ext>
            </a:extLst>
          </p:cNvPr>
          <p:cNvPicPr>
            <a:picLocks noChangeAspect="1"/>
          </p:cNvPicPr>
          <p:nvPr/>
        </p:nvPicPr>
        <p:blipFill>
          <a:blip r:embed="rId16"/>
          <a:stretch>
            <a:fillRect/>
          </a:stretch>
        </p:blipFill>
        <p:spPr>
          <a:xfrm>
            <a:off x="2429677" y="3748812"/>
            <a:ext cx="669701" cy="122349"/>
          </a:xfrm>
          <a:prstGeom prst="rect">
            <a:avLst/>
          </a:prstGeom>
        </p:spPr>
      </p:pic>
      <p:pic>
        <p:nvPicPr>
          <p:cNvPr id="45" name="Picture 44">
            <a:extLst>
              <a:ext uri="{FF2B5EF4-FFF2-40B4-BE49-F238E27FC236}">
                <a16:creationId xmlns:a16="http://schemas.microsoft.com/office/drawing/2014/main" id="{59BBAB0D-6CB1-60A5-903F-B6EEB5136663}"/>
              </a:ext>
            </a:extLst>
          </p:cNvPr>
          <p:cNvPicPr>
            <a:picLocks noChangeAspect="1"/>
          </p:cNvPicPr>
          <p:nvPr/>
        </p:nvPicPr>
        <p:blipFill rotWithShape="1">
          <a:blip r:embed="rId17"/>
          <a:srcRect r="49020" b="-11647"/>
          <a:stretch/>
        </p:blipFill>
        <p:spPr>
          <a:xfrm>
            <a:off x="3308300" y="3703735"/>
            <a:ext cx="738202" cy="261520"/>
          </a:xfrm>
          <a:prstGeom prst="rect">
            <a:avLst/>
          </a:prstGeom>
        </p:spPr>
      </p:pic>
      <p:pic>
        <p:nvPicPr>
          <p:cNvPr id="47" name="Picture 46">
            <a:extLst>
              <a:ext uri="{FF2B5EF4-FFF2-40B4-BE49-F238E27FC236}">
                <a16:creationId xmlns:a16="http://schemas.microsoft.com/office/drawing/2014/main" id="{903A870C-DB24-B1C7-B124-8B33C433B020}"/>
              </a:ext>
            </a:extLst>
          </p:cNvPr>
          <p:cNvPicPr>
            <a:picLocks noChangeAspect="1"/>
          </p:cNvPicPr>
          <p:nvPr/>
        </p:nvPicPr>
        <p:blipFill>
          <a:blip r:embed="rId18"/>
          <a:stretch>
            <a:fillRect/>
          </a:stretch>
        </p:blipFill>
        <p:spPr>
          <a:xfrm>
            <a:off x="4962422" y="3695897"/>
            <a:ext cx="797640" cy="246888"/>
          </a:xfrm>
          <a:prstGeom prst="rect">
            <a:avLst/>
          </a:prstGeom>
        </p:spPr>
      </p:pic>
      <p:pic>
        <p:nvPicPr>
          <p:cNvPr id="49" name="Picture 48">
            <a:extLst>
              <a:ext uri="{FF2B5EF4-FFF2-40B4-BE49-F238E27FC236}">
                <a16:creationId xmlns:a16="http://schemas.microsoft.com/office/drawing/2014/main" id="{9674A2FA-B2E8-5D36-77DB-DB40D86F07F5}"/>
              </a:ext>
            </a:extLst>
          </p:cNvPr>
          <p:cNvPicPr>
            <a:picLocks noChangeAspect="1"/>
          </p:cNvPicPr>
          <p:nvPr/>
        </p:nvPicPr>
        <p:blipFill>
          <a:blip r:embed="rId19"/>
          <a:stretch>
            <a:fillRect/>
          </a:stretch>
        </p:blipFill>
        <p:spPr>
          <a:xfrm>
            <a:off x="6022013" y="3718546"/>
            <a:ext cx="944883" cy="182880"/>
          </a:xfrm>
          <a:prstGeom prst="rect">
            <a:avLst/>
          </a:prstGeom>
        </p:spPr>
      </p:pic>
      <p:pic>
        <p:nvPicPr>
          <p:cNvPr id="51" name="Picture 50">
            <a:extLst>
              <a:ext uri="{FF2B5EF4-FFF2-40B4-BE49-F238E27FC236}">
                <a16:creationId xmlns:a16="http://schemas.microsoft.com/office/drawing/2014/main" id="{6C0D4CEC-E86E-5298-C1AA-9BA1BC401D7D}"/>
              </a:ext>
            </a:extLst>
          </p:cNvPr>
          <p:cNvPicPr>
            <a:picLocks noChangeAspect="1"/>
          </p:cNvPicPr>
          <p:nvPr/>
        </p:nvPicPr>
        <p:blipFill>
          <a:blip r:embed="rId20"/>
          <a:stretch>
            <a:fillRect/>
          </a:stretch>
        </p:blipFill>
        <p:spPr>
          <a:xfrm>
            <a:off x="6085215" y="4143885"/>
            <a:ext cx="721217" cy="186744"/>
          </a:xfrm>
          <a:prstGeom prst="rect">
            <a:avLst/>
          </a:prstGeom>
        </p:spPr>
      </p:pic>
      <p:pic>
        <p:nvPicPr>
          <p:cNvPr id="53" name="Picture 52">
            <a:extLst>
              <a:ext uri="{FF2B5EF4-FFF2-40B4-BE49-F238E27FC236}">
                <a16:creationId xmlns:a16="http://schemas.microsoft.com/office/drawing/2014/main" id="{C06D794E-784D-1D5C-3833-96E28250FC25}"/>
              </a:ext>
            </a:extLst>
          </p:cNvPr>
          <p:cNvPicPr>
            <a:picLocks noChangeAspect="1"/>
          </p:cNvPicPr>
          <p:nvPr/>
        </p:nvPicPr>
        <p:blipFill>
          <a:blip r:embed="rId21"/>
          <a:stretch>
            <a:fillRect/>
          </a:stretch>
        </p:blipFill>
        <p:spPr>
          <a:xfrm>
            <a:off x="2578299" y="4112287"/>
            <a:ext cx="282158" cy="274320"/>
          </a:xfrm>
          <a:prstGeom prst="rect">
            <a:avLst/>
          </a:prstGeom>
        </p:spPr>
      </p:pic>
      <p:pic>
        <p:nvPicPr>
          <p:cNvPr id="55" name="Picture 54">
            <a:extLst>
              <a:ext uri="{FF2B5EF4-FFF2-40B4-BE49-F238E27FC236}">
                <a16:creationId xmlns:a16="http://schemas.microsoft.com/office/drawing/2014/main" id="{D277AE35-76A8-31DD-50B2-AA2EA9FDC213}"/>
              </a:ext>
            </a:extLst>
          </p:cNvPr>
          <p:cNvPicPr>
            <a:picLocks noChangeAspect="1"/>
          </p:cNvPicPr>
          <p:nvPr/>
        </p:nvPicPr>
        <p:blipFill>
          <a:blip r:embed="rId22"/>
          <a:stretch>
            <a:fillRect/>
          </a:stretch>
        </p:blipFill>
        <p:spPr>
          <a:xfrm>
            <a:off x="3348166" y="4066567"/>
            <a:ext cx="640080" cy="365760"/>
          </a:xfrm>
          <a:prstGeom prst="rect">
            <a:avLst/>
          </a:prstGeom>
        </p:spPr>
      </p:pic>
      <p:pic>
        <p:nvPicPr>
          <p:cNvPr id="57" name="Picture 56">
            <a:extLst>
              <a:ext uri="{FF2B5EF4-FFF2-40B4-BE49-F238E27FC236}">
                <a16:creationId xmlns:a16="http://schemas.microsoft.com/office/drawing/2014/main" id="{D7EC43F7-4C21-459A-1839-8389E2229921}"/>
              </a:ext>
            </a:extLst>
          </p:cNvPr>
          <p:cNvPicPr>
            <a:picLocks noChangeAspect="1"/>
          </p:cNvPicPr>
          <p:nvPr/>
        </p:nvPicPr>
        <p:blipFill>
          <a:blip r:embed="rId23"/>
          <a:stretch>
            <a:fillRect/>
          </a:stretch>
        </p:blipFill>
        <p:spPr>
          <a:xfrm>
            <a:off x="4188751" y="4193469"/>
            <a:ext cx="685800" cy="137160"/>
          </a:xfrm>
          <a:prstGeom prst="rect">
            <a:avLst/>
          </a:prstGeom>
        </p:spPr>
      </p:pic>
      <p:pic>
        <p:nvPicPr>
          <p:cNvPr id="59" name="Picture 58">
            <a:extLst>
              <a:ext uri="{FF2B5EF4-FFF2-40B4-BE49-F238E27FC236}">
                <a16:creationId xmlns:a16="http://schemas.microsoft.com/office/drawing/2014/main" id="{A6D3345F-CB9E-CB21-B54D-0A29EC507575}"/>
              </a:ext>
            </a:extLst>
          </p:cNvPr>
          <p:cNvPicPr>
            <a:picLocks noChangeAspect="1"/>
          </p:cNvPicPr>
          <p:nvPr/>
        </p:nvPicPr>
        <p:blipFill>
          <a:blip r:embed="rId24"/>
          <a:stretch>
            <a:fillRect/>
          </a:stretch>
        </p:blipFill>
        <p:spPr>
          <a:xfrm>
            <a:off x="5043317" y="4191215"/>
            <a:ext cx="748144" cy="164592"/>
          </a:xfrm>
          <a:prstGeom prst="rect">
            <a:avLst/>
          </a:prstGeom>
        </p:spPr>
      </p:pic>
      <p:pic>
        <p:nvPicPr>
          <p:cNvPr id="60" name="Picture 59">
            <a:extLst>
              <a:ext uri="{FF2B5EF4-FFF2-40B4-BE49-F238E27FC236}">
                <a16:creationId xmlns:a16="http://schemas.microsoft.com/office/drawing/2014/main" id="{98A5E83E-2C2B-BFB3-2B31-7955E8428DC9}"/>
              </a:ext>
            </a:extLst>
          </p:cNvPr>
          <p:cNvPicPr>
            <a:picLocks noChangeAspect="1"/>
          </p:cNvPicPr>
          <p:nvPr/>
        </p:nvPicPr>
        <p:blipFill rotWithShape="1">
          <a:blip r:embed="rId17"/>
          <a:srcRect l="56751" t="-11647"/>
          <a:stretch/>
        </p:blipFill>
        <p:spPr>
          <a:xfrm>
            <a:off x="4232795" y="3685185"/>
            <a:ext cx="597713" cy="249602"/>
          </a:xfrm>
          <a:prstGeom prst="rect">
            <a:avLst/>
          </a:prstGeom>
        </p:spPr>
      </p:pic>
      <p:sp>
        <p:nvSpPr>
          <p:cNvPr id="61" name="Rectangle: Rounded Corners 60">
            <a:extLst>
              <a:ext uri="{FF2B5EF4-FFF2-40B4-BE49-F238E27FC236}">
                <a16:creationId xmlns:a16="http://schemas.microsoft.com/office/drawing/2014/main" id="{C11B19B1-AEA6-FBAB-6241-CF8A2D928C05}"/>
              </a:ext>
            </a:extLst>
          </p:cNvPr>
          <p:cNvSpPr/>
          <p:nvPr/>
        </p:nvSpPr>
        <p:spPr>
          <a:xfrm>
            <a:off x="391477" y="3718546"/>
            <a:ext cx="1828864" cy="274342"/>
          </a:xfrm>
          <a:prstGeom prst="roundRect">
            <a:avLst/>
          </a:prstGeom>
          <a:solidFill>
            <a:schemeClr val="tx2"/>
          </a:solidFill>
          <a:effectLst>
            <a:outerShdw blurRad="50800" dist="38100" dir="5400000" algn="t" rotWithShape="0">
              <a:prstClr val="black">
                <a:alpha val="40000"/>
              </a:prstClr>
            </a:outerShdw>
          </a:effectLst>
        </p:spPr>
        <p:txBody>
          <a:bodyPr wrap="square" lIns="91440" rIns="45720" anchor="ctr" anchorCtr="0">
            <a:noAutofit/>
          </a:bodyPr>
          <a:lstStyle/>
          <a:p>
            <a:pPr algn="ctr"/>
            <a:r>
              <a:rPr lang="en-US" sz="1300" dirty="0">
                <a:solidFill>
                  <a:schemeClr val="bg1"/>
                </a:solidFill>
                <a:latin typeface="Metropolis Extra Bold" panose="00000900000000000000" pitchFamily="50" charset="0"/>
                <a:cs typeface="Metropolis" panose="020B0604020202020204" charset="0"/>
              </a:rPr>
              <a:t>Partnerships</a:t>
            </a:r>
          </a:p>
        </p:txBody>
      </p:sp>
    </p:spTree>
    <p:extLst>
      <p:ext uri="{BB962C8B-B14F-4D97-AF65-F5344CB8AC3E}">
        <p14:creationId xmlns:p14="http://schemas.microsoft.com/office/powerpoint/2010/main" val="2047638903"/>
      </p:ext>
    </p:extLst>
  </p:cSld>
  <p:clrMapOvr>
    <a:masterClrMapping/>
  </p:clrMapOvr>
  <p:transition spd="med">
    <p:pull/>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05C32B3-E2A3-6C70-E0F7-8D75B907AD8F}"/>
              </a:ext>
            </a:extLst>
          </p:cNvPr>
          <p:cNvSpPr>
            <a:spLocks noGrp="1"/>
          </p:cNvSpPr>
          <p:nvPr>
            <p:ph type="sldNum" sz="quarter" idx="10"/>
          </p:nvPr>
        </p:nvSpPr>
        <p:spPr/>
        <p:txBody>
          <a:bodyPr/>
          <a:lstStyle/>
          <a:p>
            <a:fld id="{7AD7BA39-CD1C-4FBC-AA7C-BA7CC4082953}" type="slidenum">
              <a:rPr lang="en-US" smtClean="0"/>
              <a:pPr/>
              <a:t>35</a:t>
            </a:fld>
            <a:endParaRPr lang="en-US" dirty="0"/>
          </a:p>
        </p:txBody>
      </p:sp>
      <p:sp>
        <p:nvSpPr>
          <p:cNvPr id="3" name="Title 2">
            <a:extLst>
              <a:ext uri="{FF2B5EF4-FFF2-40B4-BE49-F238E27FC236}">
                <a16:creationId xmlns:a16="http://schemas.microsoft.com/office/drawing/2014/main" id="{9C1C03AF-4D85-3784-7B56-2EAE317B2D5F}"/>
              </a:ext>
            </a:extLst>
          </p:cNvPr>
          <p:cNvSpPr>
            <a:spLocks noGrp="1"/>
          </p:cNvSpPr>
          <p:nvPr>
            <p:ph type="title"/>
          </p:nvPr>
        </p:nvSpPr>
        <p:spPr/>
        <p:txBody>
          <a:bodyPr/>
          <a:lstStyle/>
          <a:p>
            <a:r>
              <a:rPr lang="en-US" dirty="0"/>
              <a:t>Business Intelligence</a:t>
            </a:r>
          </a:p>
        </p:txBody>
      </p:sp>
      <p:pic>
        <p:nvPicPr>
          <p:cNvPr id="4" name="Picture 3" descr="Icon&#10;&#10;Description automatically generated">
            <a:extLst>
              <a:ext uri="{FF2B5EF4-FFF2-40B4-BE49-F238E27FC236}">
                <a16:creationId xmlns:a16="http://schemas.microsoft.com/office/drawing/2014/main" id="{5546D71F-C79B-2DDA-8AF1-C83B01345CF2}"/>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8149450" y="-171444"/>
            <a:ext cx="1207736" cy="1371600"/>
          </a:xfrm>
          <a:prstGeom prst="rect">
            <a:avLst/>
          </a:prstGeom>
        </p:spPr>
      </p:pic>
      <p:sp>
        <p:nvSpPr>
          <p:cNvPr id="7" name="AutoShape 18">
            <a:extLst>
              <a:ext uri="{FF2B5EF4-FFF2-40B4-BE49-F238E27FC236}">
                <a16:creationId xmlns:a16="http://schemas.microsoft.com/office/drawing/2014/main" id="{00652A20-4FEF-7ABF-2EB5-13477A2E9650}"/>
              </a:ext>
            </a:extLst>
          </p:cNvPr>
          <p:cNvSpPr/>
          <p:nvPr/>
        </p:nvSpPr>
        <p:spPr>
          <a:xfrm flipV="1">
            <a:off x="441250" y="1269948"/>
            <a:ext cx="457200" cy="0"/>
          </a:xfrm>
          <a:prstGeom prst="line">
            <a:avLst/>
          </a:prstGeom>
          <a:ln w="66675" cap="flat">
            <a:solidFill>
              <a:srgbClr val="009BDE"/>
            </a:solidFill>
            <a:prstDash val="solid"/>
            <a:headEnd type="none" w="sm" len="sm"/>
            <a:tailEnd type="none" w="sm" len="sm"/>
          </a:ln>
        </p:spPr>
      </p:sp>
      <p:pic>
        <p:nvPicPr>
          <p:cNvPr id="8" name="Picture 2">
            <a:extLst>
              <a:ext uri="{FF2B5EF4-FFF2-40B4-BE49-F238E27FC236}">
                <a16:creationId xmlns:a16="http://schemas.microsoft.com/office/drawing/2014/main" id="{48C643CD-20A9-C92E-E1A9-A8DDFAF1D4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250" y="819333"/>
            <a:ext cx="1641858" cy="40499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PrecisionBI - Solutions Through Healthcare Analytics - Dashboard Samples">
            <a:extLst>
              <a:ext uri="{FF2B5EF4-FFF2-40B4-BE49-F238E27FC236}">
                <a16:creationId xmlns:a16="http://schemas.microsoft.com/office/drawing/2014/main" id="{ED2D3CE4-5F51-E162-D627-0EFF9234FD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432" y="1498616"/>
            <a:ext cx="4218096" cy="295681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 name="Picture 2" descr="PrecisionBI - Solutions Through Healthcare Analytics - Dashboard Samples - Clinical">
            <a:extLst>
              <a:ext uri="{FF2B5EF4-FFF2-40B4-BE49-F238E27FC236}">
                <a16:creationId xmlns:a16="http://schemas.microsoft.com/office/drawing/2014/main" id="{058EB9E4-EE80-29B7-9DED-73B08712CF2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1498616"/>
            <a:ext cx="4139533" cy="295681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2306673"/>
      </p:ext>
    </p:extLst>
  </p:cSld>
  <p:clrMapOvr>
    <a:masterClrMapping/>
  </p:clrMapOvr>
  <p:transition spd="med">
    <p:pull/>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CD853A5-479D-2AA4-6E9C-ECF408396F18}"/>
              </a:ext>
            </a:extLst>
          </p:cNvPr>
          <p:cNvSpPr>
            <a:spLocks noGrp="1"/>
          </p:cNvSpPr>
          <p:nvPr>
            <p:ph type="body" sz="quarter" idx="11"/>
          </p:nvPr>
        </p:nvSpPr>
        <p:spPr>
          <a:xfrm>
            <a:off x="514351" y="2337230"/>
            <a:ext cx="6656849" cy="571500"/>
          </a:xfrm>
        </p:spPr>
        <p:txBody>
          <a:bodyPr/>
          <a:lstStyle/>
          <a:p>
            <a:pPr>
              <a:lnSpc>
                <a:spcPts val="5000"/>
              </a:lnSpc>
            </a:pPr>
            <a:r>
              <a:rPr lang="en-US" sz="4000" dirty="0">
                <a:solidFill>
                  <a:schemeClr val="tx1"/>
                </a:solidFill>
              </a:rPr>
              <a:t>ADDITIONAL</a:t>
            </a:r>
          </a:p>
        </p:txBody>
      </p:sp>
      <p:sp>
        <p:nvSpPr>
          <p:cNvPr id="3" name="Slide Number Placeholder 2">
            <a:extLst>
              <a:ext uri="{FF2B5EF4-FFF2-40B4-BE49-F238E27FC236}">
                <a16:creationId xmlns:a16="http://schemas.microsoft.com/office/drawing/2014/main" id="{DD4C9D2D-06FA-2875-8BDE-2DA92FC50274}"/>
              </a:ext>
            </a:extLst>
          </p:cNvPr>
          <p:cNvSpPr>
            <a:spLocks noGrp="1"/>
          </p:cNvSpPr>
          <p:nvPr>
            <p:ph type="sldNum" sz="quarter" idx="10"/>
          </p:nvPr>
        </p:nvSpPr>
        <p:spPr/>
        <p:txBody>
          <a:bodyPr/>
          <a:lstStyle/>
          <a:p>
            <a:fld id="{7AD7BA39-CD1C-4FBC-AA7C-BA7CC4082953}" type="slidenum">
              <a:rPr lang="en-US" smtClean="0">
                <a:solidFill>
                  <a:schemeClr val="bg1"/>
                </a:solidFill>
              </a:rPr>
              <a:pPr/>
              <a:t>36</a:t>
            </a:fld>
            <a:endParaRPr lang="en-US" dirty="0">
              <a:solidFill>
                <a:schemeClr val="bg1"/>
              </a:solidFill>
            </a:endParaRPr>
          </a:p>
        </p:txBody>
      </p:sp>
    </p:spTree>
    <p:extLst>
      <p:ext uri="{BB962C8B-B14F-4D97-AF65-F5344CB8AC3E}">
        <p14:creationId xmlns:p14="http://schemas.microsoft.com/office/powerpoint/2010/main" val="2468365382"/>
      </p:ext>
    </p:extLst>
  </p:cSld>
  <p:clrMapOvr>
    <a:masterClrMapping/>
  </p:clrMapOvr>
  <p:transition spd="med">
    <p:pull/>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FA03B90-4931-FD7E-20F5-4F5E41A0ACFF}"/>
              </a:ext>
            </a:extLst>
          </p:cNvPr>
          <p:cNvSpPr>
            <a:spLocks noGrp="1"/>
          </p:cNvSpPr>
          <p:nvPr>
            <p:ph type="sldNum" sz="quarter" idx="10"/>
          </p:nvPr>
        </p:nvSpPr>
        <p:spPr/>
        <p:txBody>
          <a:bodyPr/>
          <a:lstStyle/>
          <a:p>
            <a:fld id="{7AD7BA39-CD1C-4FBC-AA7C-BA7CC4082953}" type="slidenum">
              <a:rPr lang="en-US" smtClean="0"/>
              <a:pPr/>
              <a:t>37</a:t>
            </a:fld>
            <a:endParaRPr lang="en-US" dirty="0"/>
          </a:p>
        </p:txBody>
      </p:sp>
      <p:sp>
        <p:nvSpPr>
          <p:cNvPr id="3" name="Title 2">
            <a:extLst>
              <a:ext uri="{FF2B5EF4-FFF2-40B4-BE49-F238E27FC236}">
                <a16:creationId xmlns:a16="http://schemas.microsoft.com/office/drawing/2014/main" id="{DC8AF0B5-3CD8-F93A-5DA8-747BD17A4907}"/>
              </a:ext>
            </a:extLst>
          </p:cNvPr>
          <p:cNvSpPr>
            <a:spLocks noGrp="1"/>
          </p:cNvSpPr>
          <p:nvPr>
            <p:ph type="title"/>
          </p:nvPr>
        </p:nvSpPr>
        <p:spPr/>
        <p:txBody>
          <a:bodyPr/>
          <a:lstStyle/>
          <a:p>
            <a:r>
              <a:rPr lang="en-US" dirty="0"/>
              <a:t>CareCloud’s Unique Strengths Provide a Competitive Advantage </a:t>
            </a:r>
          </a:p>
        </p:txBody>
      </p:sp>
      <p:sp>
        <p:nvSpPr>
          <p:cNvPr id="4" name="TextBox 29">
            <a:extLst>
              <a:ext uri="{FF2B5EF4-FFF2-40B4-BE49-F238E27FC236}">
                <a16:creationId xmlns:a16="http://schemas.microsoft.com/office/drawing/2014/main" id="{86A6C600-2637-C94F-6D2E-E06D7F2B4269}"/>
              </a:ext>
            </a:extLst>
          </p:cNvPr>
          <p:cNvSpPr txBox="1"/>
          <p:nvPr/>
        </p:nvSpPr>
        <p:spPr>
          <a:xfrm>
            <a:off x="674237" y="898931"/>
            <a:ext cx="7540582" cy="646331"/>
          </a:xfrm>
          <a:prstGeom prst="rect">
            <a:avLst/>
          </a:prstGeom>
        </p:spPr>
        <p:txBody>
          <a:bodyPr wrap="square" lIns="0" tIns="0" rIns="0" bIns="0" rtlCol="0" anchor="t">
            <a:spAutoFit/>
          </a:bodyPr>
          <a:lstStyle/>
          <a:p>
            <a:pPr algn="ctr"/>
            <a:r>
              <a:rPr lang="en-US" sz="1350" dirty="0">
                <a:solidFill>
                  <a:srgbClr val="444445"/>
                </a:solidFill>
                <a:latin typeface="Metropolis" panose="00000500000000000000" pitchFamily="50" charset="0"/>
                <a:cs typeface="Metropolis" panose="020B0604020202020204" charset="0"/>
              </a:rPr>
              <a:t>The combination of CareCloud’s leading healthcare technology platform, low-cost global team, and proven track record of integrating acquired businesses and turning them profitable gives CareCloud a competitive advantage.</a:t>
            </a:r>
          </a:p>
        </p:txBody>
      </p:sp>
      <p:pic>
        <p:nvPicPr>
          <p:cNvPr id="5" name="Graphic 4" descr="Add with solid fill">
            <a:extLst>
              <a:ext uri="{FF2B5EF4-FFF2-40B4-BE49-F238E27FC236}">
                <a16:creationId xmlns:a16="http://schemas.microsoft.com/office/drawing/2014/main" id="{6FE59059-DCDC-42E6-CACC-92B25A08D914}"/>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899359" y="2829232"/>
            <a:ext cx="313700" cy="313700"/>
          </a:xfrm>
          <a:prstGeom prst="rect">
            <a:avLst/>
          </a:prstGeom>
        </p:spPr>
      </p:pic>
      <p:pic>
        <p:nvPicPr>
          <p:cNvPr id="6" name="Graphic 5" descr="Add with solid fill">
            <a:extLst>
              <a:ext uri="{FF2B5EF4-FFF2-40B4-BE49-F238E27FC236}">
                <a16:creationId xmlns:a16="http://schemas.microsoft.com/office/drawing/2014/main" id="{1D8807EA-1479-3632-6653-B6041AFEDDA4}"/>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784039" y="2829791"/>
            <a:ext cx="313700" cy="313700"/>
          </a:xfrm>
          <a:prstGeom prst="rect">
            <a:avLst/>
          </a:prstGeom>
        </p:spPr>
      </p:pic>
      <p:grpSp>
        <p:nvGrpSpPr>
          <p:cNvPr id="7" name="Group 6">
            <a:extLst>
              <a:ext uri="{FF2B5EF4-FFF2-40B4-BE49-F238E27FC236}">
                <a16:creationId xmlns:a16="http://schemas.microsoft.com/office/drawing/2014/main" id="{E6F914D5-56EE-95F3-D217-21E6851CC6F0}"/>
              </a:ext>
            </a:extLst>
          </p:cNvPr>
          <p:cNvGrpSpPr/>
          <p:nvPr/>
        </p:nvGrpSpPr>
        <p:grpSpPr>
          <a:xfrm>
            <a:off x="429865" y="1759104"/>
            <a:ext cx="2414155" cy="2464134"/>
            <a:chOff x="462144" y="1916484"/>
            <a:chExt cx="2414155" cy="2464134"/>
          </a:xfrm>
        </p:grpSpPr>
        <p:sp>
          <p:nvSpPr>
            <p:cNvPr id="8" name="Rectangle: Rounded Corners 7">
              <a:extLst>
                <a:ext uri="{FF2B5EF4-FFF2-40B4-BE49-F238E27FC236}">
                  <a16:creationId xmlns:a16="http://schemas.microsoft.com/office/drawing/2014/main" id="{D9C58D0E-79A9-868B-B004-EB659840A56D}"/>
                </a:ext>
              </a:extLst>
            </p:cNvPr>
            <p:cNvSpPr/>
            <p:nvPr/>
          </p:nvSpPr>
          <p:spPr>
            <a:xfrm>
              <a:off x="462144" y="1916484"/>
              <a:ext cx="2403831" cy="2464134"/>
            </a:xfrm>
            <a:prstGeom prst="roundRect">
              <a:avLst/>
            </a:prstGeom>
            <a:solidFill>
              <a:srgbClr val="009BDE"/>
            </a:solidFill>
            <a:ln w="3175">
              <a:solidFill>
                <a:srgbClr val="239BD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etropolis" panose="00000500000000000000" pitchFamily="50" charset="0"/>
              </a:endParaRPr>
            </a:p>
          </p:txBody>
        </p:sp>
        <p:pic>
          <p:nvPicPr>
            <p:cNvPr id="9" name="Graphic 8" descr="Cloud outline">
              <a:extLst>
                <a:ext uri="{FF2B5EF4-FFF2-40B4-BE49-F238E27FC236}">
                  <a16:creationId xmlns:a16="http://schemas.microsoft.com/office/drawing/2014/main" id="{2B4FC6E2-0F47-8379-CD31-E477D52B3827}"/>
                </a:ext>
              </a:extLst>
            </p:cNvPr>
            <p:cNvPicPr>
              <a:picLocks noChangeAspect="1"/>
            </p:cNvPicPr>
            <p:nvPr/>
          </p:nvPicPr>
          <p:blipFill rotWithShape="1">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t="17629" b="20659"/>
            <a:stretch/>
          </p:blipFill>
          <p:spPr>
            <a:xfrm>
              <a:off x="974877" y="2055628"/>
              <a:ext cx="1378366" cy="850606"/>
            </a:xfrm>
            <a:prstGeom prst="rect">
              <a:avLst/>
            </a:prstGeom>
          </p:spPr>
        </p:pic>
        <p:sp>
          <p:nvSpPr>
            <p:cNvPr id="10" name="Rectangle 9">
              <a:extLst>
                <a:ext uri="{FF2B5EF4-FFF2-40B4-BE49-F238E27FC236}">
                  <a16:creationId xmlns:a16="http://schemas.microsoft.com/office/drawing/2014/main" id="{3EAE49C1-2E49-3C04-E6C1-032CE2A04539}"/>
                </a:ext>
              </a:extLst>
            </p:cNvPr>
            <p:cNvSpPr/>
            <p:nvPr/>
          </p:nvSpPr>
          <p:spPr>
            <a:xfrm>
              <a:off x="462144" y="3152979"/>
              <a:ext cx="2414155" cy="1038746"/>
            </a:xfrm>
            <a:prstGeom prst="rect">
              <a:avLst/>
            </a:prstGeom>
          </p:spPr>
          <p:txBody>
            <a:bodyPr wrap="square" anchor="t">
              <a:spAutoFit/>
            </a:bodyPr>
            <a:lstStyle/>
            <a:p>
              <a:pPr algn="ctr">
                <a:spcAft>
                  <a:spcPts val="675"/>
                </a:spcAft>
                <a:buClr>
                  <a:srgbClr val="2D74B6"/>
                </a:buClr>
              </a:pPr>
              <a:r>
                <a:rPr lang="en-US" altLang="en-US" sz="1250" dirty="0">
                  <a:solidFill>
                    <a:schemeClr val="bg1"/>
                  </a:solidFill>
                  <a:latin typeface="Metropolis Extra Bold" panose="00000900000000000000" pitchFamily="50" charset="0"/>
                  <a:cs typeface="Arial" panose="020B0604020202020204" pitchFamily="34" charset="0"/>
                </a:rPr>
                <a:t>Technology Platform</a:t>
              </a:r>
            </a:p>
            <a:p>
              <a:pPr algn="ctr">
                <a:spcAft>
                  <a:spcPts val="675"/>
                </a:spcAft>
                <a:buClr>
                  <a:srgbClr val="2D74B6"/>
                </a:buClr>
              </a:pPr>
              <a:r>
                <a:rPr lang="en-US" altLang="en-US" sz="1000" dirty="0">
                  <a:solidFill>
                    <a:schemeClr val="bg1"/>
                  </a:solidFill>
                  <a:latin typeface="Metropolis" panose="00000500000000000000" pitchFamily="50" charset="0"/>
                  <a:cs typeface="Arial" panose="020B0604020202020204" pitchFamily="34" charset="0"/>
                </a:rPr>
                <a:t>Streamlines workflow</a:t>
              </a:r>
            </a:p>
            <a:p>
              <a:pPr algn="ctr">
                <a:spcAft>
                  <a:spcPts val="675"/>
                </a:spcAft>
                <a:buClr>
                  <a:srgbClr val="2D74B6"/>
                </a:buClr>
              </a:pPr>
              <a:r>
                <a:rPr lang="en-US" altLang="en-US" sz="1000" dirty="0">
                  <a:solidFill>
                    <a:schemeClr val="bg1"/>
                  </a:solidFill>
                  <a:latin typeface="Metropolis" panose="00000500000000000000" pitchFamily="50" charset="0"/>
                  <a:cs typeface="Arial" panose="020B0604020202020204" pitchFamily="34" charset="0"/>
                </a:rPr>
                <a:t>Increases revenue</a:t>
              </a:r>
            </a:p>
            <a:p>
              <a:pPr algn="ctr">
                <a:spcAft>
                  <a:spcPts val="675"/>
                </a:spcAft>
                <a:buClr>
                  <a:srgbClr val="2D74B6"/>
                </a:buClr>
              </a:pPr>
              <a:r>
                <a:rPr lang="en-US" altLang="en-US" sz="1000" dirty="0">
                  <a:solidFill>
                    <a:schemeClr val="bg1"/>
                  </a:solidFill>
                  <a:latin typeface="Metropolis" panose="00000500000000000000" pitchFamily="50" charset="0"/>
                  <a:cs typeface="Arial" panose="020B0604020202020204" pitchFamily="34" charset="0"/>
                </a:rPr>
                <a:t>Decreases expenses for customers</a:t>
              </a:r>
            </a:p>
          </p:txBody>
        </p:sp>
      </p:grpSp>
      <p:grpSp>
        <p:nvGrpSpPr>
          <p:cNvPr id="11" name="Group 10">
            <a:extLst>
              <a:ext uri="{FF2B5EF4-FFF2-40B4-BE49-F238E27FC236}">
                <a16:creationId xmlns:a16="http://schemas.microsoft.com/office/drawing/2014/main" id="{49BA44BA-1580-777C-E853-9EB937397924}"/>
              </a:ext>
            </a:extLst>
          </p:cNvPr>
          <p:cNvGrpSpPr/>
          <p:nvPr/>
        </p:nvGrpSpPr>
        <p:grpSpPr>
          <a:xfrm>
            <a:off x="3309637" y="1759104"/>
            <a:ext cx="2419063" cy="2464134"/>
            <a:chOff x="3358723" y="1916484"/>
            <a:chExt cx="2419063" cy="2464134"/>
          </a:xfrm>
        </p:grpSpPr>
        <p:sp>
          <p:nvSpPr>
            <p:cNvPr id="12" name="Rectangle: Rounded Corners 11">
              <a:extLst>
                <a:ext uri="{FF2B5EF4-FFF2-40B4-BE49-F238E27FC236}">
                  <a16:creationId xmlns:a16="http://schemas.microsoft.com/office/drawing/2014/main" id="{5704C410-1125-6118-7235-3B4531110A5B}"/>
                </a:ext>
              </a:extLst>
            </p:cNvPr>
            <p:cNvSpPr/>
            <p:nvPr/>
          </p:nvSpPr>
          <p:spPr>
            <a:xfrm>
              <a:off x="3358723" y="1916484"/>
              <a:ext cx="2403831" cy="2464134"/>
            </a:xfrm>
            <a:prstGeom prst="roundRect">
              <a:avLst/>
            </a:prstGeom>
            <a:solidFill>
              <a:srgbClr val="009BDE"/>
            </a:solidFill>
            <a:ln w="3175">
              <a:solidFill>
                <a:srgbClr val="239BD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etropolis" panose="00000500000000000000" pitchFamily="50" charset="0"/>
              </a:endParaRPr>
            </a:p>
          </p:txBody>
        </p:sp>
        <p:sp>
          <p:nvSpPr>
            <p:cNvPr id="13" name="Rectangle 12">
              <a:extLst>
                <a:ext uri="{FF2B5EF4-FFF2-40B4-BE49-F238E27FC236}">
                  <a16:creationId xmlns:a16="http://schemas.microsoft.com/office/drawing/2014/main" id="{5977DA98-BD58-1E4F-5B75-BC5DBB8EA6F6}"/>
                </a:ext>
              </a:extLst>
            </p:cNvPr>
            <p:cNvSpPr/>
            <p:nvPr/>
          </p:nvSpPr>
          <p:spPr>
            <a:xfrm>
              <a:off x="3369047" y="3152979"/>
              <a:ext cx="2408739" cy="795089"/>
            </a:xfrm>
            <a:prstGeom prst="rect">
              <a:avLst/>
            </a:prstGeom>
          </p:spPr>
          <p:txBody>
            <a:bodyPr wrap="square" anchor="t">
              <a:spAutoFit/>
            </a:bodyPr>
            <a:lstStyle/>
            <a:p>
              <a:pPr algn="ctr">
                <a:spcAft>
                  <a:spcPts val="675"/>
                </a:spcAft>
                <a:buClr>
                  <a:srgbClr val="2D74B6"/>
                </a:buClr>
              </a:pPr>
              <a:r>
                <a:rPr lang="en-US" altLang="en-US" sz="1250" dirty="0">
                  <a:solidFill>
                    <a:schemeClr val="bg1"/>
                  </a:solidFill>
                  <a:latin typeface="Metropolis Extra Bold" panose="00000900000000000000" pitchFamily="50" charset="0"/>
                  <a:cs typeface="Arial" panose="020B0604020202020204" pitchFamily="34" charset="0"/>
                </a:rPr>
                <a:t>Global Team</a:t>
              </a:r>
            </a:p>
            <a:p>
              <a:pPr algn="ctr">
                <a:spcAft>
                  <a:spcPts val="675"/>
                </a:spcAft>
                <a:buClr>
                  <a:srgbClr val="2D74B6"/>
                </a:buClr>
              </a:pPr>
              <a:r>
                <a:rPr lang="en-US" altLang="en-US" sz="1000" dirty="0">
                  <a:solidFill>
                    <a:schemeClr val="bg1"/>
                  </a:solidFill>
                  <a:latin typeface="Metropolis" panose="00000500000000000000" pitchFamily="50" charset="0"/>
                  <a:cs typeface="Arial" panose="020B0604020202020204" pitchFamily="34" charset="0"/>
                </a:rPr>
                <a:t>Unparalleled cost structure</a:t>
              </a:r>
            </a:p>
            <a:p>
              <a:pPr algn="ctr">
                <a:spcAft>
                  <a:spcPts val="675"/>
                </a:spcAft>
                <a:buClr>
                  <a:srgbClr val="2D74B6"/>
                </a:buClr>
              </a:pPr>
              <a:r>
                <a:rPr lang="en-US" altLang="en-US" sz="1000" dirty="0">
                  <a:solidFill>
                    <a:schemeClr val="bg1"/>
                  </a:solidFill>
                  <a:latin typeface="Metropolis" panose="00000500000000000000" pitchFamily="50" charset="0"/>
                  <a:cs typeface="Arial" panose="020B0604020202020204" pitchFamily="34" charset="0"/>
                </a:rPr>
                <a:t>Globally distributed workforce</a:t>
              </a:r>
            </a:p>
          </p:txBody>
        </p:sp>
        <p:pic>
          <p:nvPicPr>
            <p:cNvPr id="14" name="Graphic 13" descr="Earth globe: Americas with solid fill">
              <a:extLst>
                <a:ext uri="{FF2B5EF4-FFF2-40B4-BE49-F238E27FC236}">
                  <a16:creationId xmlns:a16="http://schemas.microsoft.com/office/drawing/2014/main" id="{CDF334EC-B60C-4E89-5C62-23E7DC56870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007501" y="1964387"/>
              <a:ext cx="1075120" cy="1075120"/>
            </a:xfrm>
            <a:prstGeom prst="rect">
              <a:avLst/>
            </a:prstGeom>
          </p:spPr>
        </p:pic>
      </p:grpSp>
      <p:grpSp>
        <p:nvGrpSpPr>
          <p:cNvPr id="15" name="Group 14">
            <a:extLst>
              <a:ext uri="{FF2B5EF4-FFF2-40B4-BE49-F238E27FC236}">
                <a16:creationId xmlns:a16="http://schemas.microsoft.com/office/drawing/2014/main" id="{C867261C-63A0-24A5-8F26-BDED2534FCE1}"/>
              </a:ext>
            </a:extLst>
          </p:cNvPr>
          <p:cNvGrpSpPr/>
          <p:nvPr/>
        </p:nvGrpSpPr>
        <p:grpSpPr>
          <a:xfrm>
            <a:off x="6165253" y="1759104"/>
            <a:ext cx="2403831" cy="2464134"/>
            <a:chOff x="6179995" y="1916484"/>
            <a:chExt cx="2403831" cy="2464134"/>
          </a:xfrm>
        </p:grpSpPr>
        <p:sp>
          <p:nvSpPr>
            <p:cNvPr id="16" name="Rectangle: Rounded Corners 15">
              <a:extLst>
                <a:ext uri="{FF2B5EF4-FFF2-40B4-BE49-F238E27FC236}">
                  <a16:creationId xmlns:a16="http://schemas.microsoft.com/office/drawing/2014/main" id="{F1BF361F-D094-0739-F213-BE44944FE758}"/>
                </a:ext>
              </a:extLst>
            </p:cNvPr>
            <p:cNvSpPr/>
            <p:nvPr/>
          </p:nvSpPr>
          <p:spPr>
            <a:xfrm>
              <a:off x="6179995" y="1916484"/>
              <a:ext cx="2403831" cy="2464134"/>
            </a:xfrm>
            <a:prstGeom prst="roundRect">
              <a:avLst/>
            </a:prstGeom>
            <a:solidFill>
              <a:srgbClr val="009BDE"/>
            </a:solidFill>
            <a:ln w="3175">
              <a:solidFill>
                <a:srgbClr val="239BD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etropolis" panose="00000500000000000000" pitchFamily="50" charset="0"/>
              </a:endParaRPr>
            </a:p>
          </p:txBody>
        </p:sp>
        <p:sp>
          <p:nvSpPr>
            <p:cNvPr id="17" name="Rectangle 16">
              <a:extLst>
                <a:ext uri="{FF2B5EF4-FFF2-40B4-BE49-F238E27FC236}">
                  <a16:creationId xmlns:a16="http://schemas.microsoft.com/office/drawing/2014/main" id="{5586426E-4AE7-D4AF-A8CF-401031B66E8A}"/>
                </a:ext>
              </a:extLst>
            </p:cNvPr>
            <p:cNvSpPr/>
            <p:nvPr/>
          </p:nvSpPr>
          <p:spPr>
            <a:xfrm>
              <a:off x="6193827" y="3152980"/>
              <a:ext cx="2389999" cy="1015663"/>
            </a:xfrm>
            <a:prstGeom prst="rect">
              <a:avLst/>
            </a:prstGeom>
          </p:spPr>
          <p:txBody>
            <a:bodyPr wrap="square" lIns="45720" rIns="45720" anchor="t">
              <a:spAutoFit/>
            </a:bodyPr>
            <a:lstStyle/>
            <a:p>
              <a:pPr algn="ctr">
                <a:spcAft>
                  <a:spcPts val="675"/>
                </a:spcAft>
                <a:buClr>
                  <a:srgbClr val="2D74B6"/>
                </a:buClr>
              </a:pPr>
              <a:r>
                <a:rPr lang="en-US" altLang="en-US" sz="1250" dirty="0">
                  <a:solidFill>
                    <a:schemeClr val="bg1"/>
                  </a:solidFill>
                  <a:latin typeface="Metropolis Extra Bold" panose="00000900000000000000" pitchFamily="50" charset="0"/>
                  <a:cs typeface="Arial" panose="020B0604020202020204" pitchFamily="34" charset="0"/>
                </a:rPr>
                <a:t>Proven Market Consolidator</a:t>
              </a:r>
            </a:p>
            <a:p>
              <a:pPr algn="ctr">
                <a:spcAft>
                  <a:spcPts val="675"/>
                </a:spcAft>
                <a:buClr>
                  <a:srgbClr val="2D74B6"/>
                </a:buClr>
              </a:pPr>
              <a:r>
                <a:rPr lang="en-US" altLang="en-US" sz="1000" dirty="0">
                  <a:solidFill>
                    <a:schemeClr val="bg1"/>
                  </a:solidFill>
                  <a:latin typeface="Metropolis" panose="00000500000000000000" pitchFamily="50" charset="0"/>
                  <a:cs typeface="Arial" panose="020B0604020202020204" pitchFamily="34" charset="0"/>
                </a:rPr>
                <a:t>Repeatable M&amp;A framework</a:t>
              </a:r>
            </a:p>
            <a:p>
              <a:pPr algn="ctr">
                <a:spcAft>
                  <a:spcPts val="675"/>
                </a:spcAft>
                <a:buClr>
                  <a:srgbClr val="2D74B6"/>
                </a:buClr>
              </a:pPr>
              <a:r>
                <a:rPr lang="en-US" altLang="en-US" sz="1000" dirty="0">
                  <a:solidFill>
                    <a:schemeClr val="bg1"/>
                  </a:solidFill>
                  <a:latin typeface="Metropolis" panose="00000500000000000000" pitchFamily="50" charset="0"/>
                  <a:cs typeface="Arial" panose="020B0604020202020204" pitchFamily="34" charset="0"/>
                </a:rPr>
                <a:t>Rapid integration methodology</a:t>
              </a:r>
            </a:p>
            <a:p>
              <a:pPr algn="ctr">
                <a:spcAft>
                  <a:spcPts val="675"/>
                </a:spcAft>
                <a:buClr>
                  <a:srgbClr val="2D74B6"/>
                </a:buClr>
              </a:pPr>
              <a:r>
                <a:rPr lang="en-US" altLang="en-US" sz="1000" dirty="0">
                  <a:solidFill>
                    <a:schemeClr val="bg1"/>
                  </a:solidFill>
                  <a:latin typeface="Metropolis" panose="00000500000000000000" pitchFamily="50" charset="0"/>
                  <a:cs typeface="Arial" panose="020B0604020202020204" pitchFamily="34" charset="0"/>
                </a:rPr>
                <a:t>Highly fragmented market opportunity</a:t>
              </a:r>
            </a:p>
          </p:txBody>
        </p:sp>
        <p:pic>
          <p:nvPicPr>
            <p:cNvPr id="18" name="Graphic 17" descr="Puzzle pieces outline">
              <a:extLst>
                <a:ext uri="{FF2B5EF4-FFF2-40B4-BE49-F238E27FC236}">
                  <a16:creationId xmlns:a16="http://schemas.microsoft.com/office/drawing/2014/main" id="{6C6D97E6-3919-9A38-E156-CC760ADEC0A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844351" y="1916484"/>
              <a:ext cx="1075120" cy="1075120"/>
            </a:xfrm>
            <a:prstGeom prst="rect">
              <a:avLst/>
            </a:prstGeom>
          </p:spPr>
        </p:pic>
      </p:grpSp>
    </p:spTree>
    <p:extLst>
      <p:ext uri="{BB962C8B-B14F-4D97-AF65-F5344CB8AC3E}">
        <p14:creationId xmlns:p14="http://schemas.microsoft.com/office/powerpoint/2010/main" val="3870323622"/>
      </p:ext>
    </p:extLst>
  </p:cSld>
  <p:clrMapOvr>
    <a:masterClrMapping/>
  </p:clrMapOvr>
  <p:transition spd="med">
    <p:pull/>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F61DEC6-6BB4-D56B-EE57-2C3BC590B8CF}"/>
              </a:ext>
            </a:extLst>
          </p:cNvPr>
          <p:cNvSpPr>
            <a:spLocks noGrp="1"/>
          </p:cNvSpPr>
          <p:nvPr>
            <p:ph type="sldNum" sz="quarter" idx="10"/>
          </p:nvPr>
        </p:nvSpPr>
        <p:spPr/>
        <p:txBody>
          <a:bodyPr/>
          <a:lstStyle/>
          <a:p>
            <a:fld id="{7AD7BA39-CD1C-4FBC-AA7C-BA7CC4082953}" type="slidenum">
              <a:rPr lang="en-US" smtClean="0"/>
              <a:pPr/>
              <a:t>38</a:t>
            </a:fld>
            <a:endParaRPr lang="en-US" dirty="0"/>
          </a:p>
        </p:txBody>
      </p:sp>
      <p:sp>
        <p:nvSpPr>
          <p:cNvPr id="3" name="Title 2">
            <a:extLst>
              <a:ext uri="{FF2B5EF4-FFF2-40B4-BE49-F238E27FC236}">
                <a16:creationId xmlns:a16="http://schemas.microsoft.com/office/drawing/2014/main" id="{6373C2CB-B202-4D5E-F080-0501BE6B955D}"/>
              </a:ext>
            </a:extLst>
          </p:cNvPr>
          <p:cNvSpPr>
            <a:spLocks noGrp="1"/>
          </p:cNvSpPr>
          <p:nvPr>
            <p:ph type="title"/>
          </p:nvPr>
        </p:nvSpPr>
        <p:spPr/>
        <p:txBody>
          <a:bodyPr/>
          <a:lstStyle/>
          <a:p>
            <a:r>
              <a:rPr lang="en-US" dirty="0"/>
              <a:t>The CareCloud Difference</a:t>
            </a:r>
          </a:p>
        </p:txBody>
      </p:sp>
      <p:grpSp>
        <p:nvGrpSpPr>
          <p:cNvPr id="4" name="Group 3">
            <a:extLst>
              <a:ext uri="{FF2B5EF4-FFF2-40B4-BE49-F238E27FC236}">
                <a16:creationId xmlns:a16="http://schemas.microsoft.com/office/drawing/2014/main" id="{AB35A3E5-4F99-EDD7-27BD-A4473A308E4A}"/>
              </a:ext>
            </a:extLst>
          </p:cNvPr>
          <p:cNvGrpSpPr/>
          <p:nvPr/>
        </p:nvGrpSpPr>
        <p:grpSpPr>
          <a:xfrm>
            <a:off x="5469918" y="2752347"/>
            <a:ext cx="1432561" cy="1453900"/>
            <a:chOff x="2852363" y="2161112"/>
            <a:chExt cx="2865121" cy="2907800"/>
          </a:xfrm>
        </p:grpSpPr>
        <p:grpSp>
          <p:nvGrpSpPr>
            <p:cNvPr id="5" name="Group 9">
              <a:extLst>
                <a:ext uri="{FF2B5EF4-FFF2-40B4-BE49-F238E27FC236}">
                  <a16:creationId xmlns:a16="http://schemas.microsoft.com/office/drawing/2014/main" id="{991EAE0F-DD69-CAB8-E736-D2E91765A2BD}"/>
                </a:ext>
              </a:extLst>
            </p:cNvPr>
            <p:cNvGrpSpPr/>
            <p:nvPr/>
          </p:nvGrpSpPr>
          <p:grpSpPr>
            <a:xfrm>
              <a:off x="2852363" y="2161112"/>
              <a:ext cx="2865121" cy="2907800"/>
              <a:chOff x="0" y="0"/>
              <a:chExt cx="968337" cy="1071648"/>
            </a:xfrm>
          </p:grpSpPr>
          <p:sp>
            <p:nvSpPr>
              <p:cNvPr id="7" name="Freeform 10">
                <a:extLst>
                  <a:ext uri="{FF2B5EF4-FFF2-40B4-BE49-F238E27FC236}">
                    <a16:creationId xmlns:a16="http://schemas.microsoft.com/office/drawing/2014/main" id="{084E3B1C-473A-7797-320B-972C3283F5E0}"/>
                  </a:ext>
                </a:extLst>
              </p:cNvPr>
              <p:cNvSpPr/>
              <p:nvPr/>
            </p:nvSpPr>
            <p:spPr>
              <a:xfrm>
                <a:off x="0" y="0"/>
                <a:ext cx="968337" cy="1062439"/>
              </a:xfrm>
              <a:custGeom>
                <a:avLst/>
                <a:gdLst/>
                <a:ahLst/>
                <a:cxnLst/>
                <a:rect l="l" t="t" r="r" b="b"/>
                <a:pathLst>
                  <a:path w="968337" h="1062439">
                    <a:moveTo>
                      <a:pt x="107391" y="0"/>
                    </a:moveTo>
                    <a:lnTo>
                      <a:pt x="860946" y="0"/>
                    </a:lnTo>
                    <a:cubicBezTo>
                      <a:pt x="889428" y="0"/>
                      <a:pt x="916743" y="11314"/>
                      <a:pt x="936883" y="31454"/>
                    </a:cubicBezTo>
                    <a:cubicBezTo>
                      <a:pt x="957022" y="51594"/>
                      <a:pt x="968337" y="78909"/>
                      <a:pt x="968337" y="107391"/>
                    </a:cubicBezTo>
                    <a:lnTo>
                      <a:pt x="968337" y="955048"/>
                    </a:lnTo>
                    <a:cubicBezTo>
                      <a:pt x="968337" y="983530"/>
                      <a:pt x="957022" y="1010845"/>
                      <a:pt x="936883" y="1030985"/>
                    </a:cubicBezTo>
                    <a:cubicBezTo>
                      <a:pt x="916743" y="1051124"/>
                      <a:pt x="889428" y="1062439"/>
                      <a:pt x="860946" y="1062439"/>
                    </a:cubicBezTo>
                    <a:lnTo>
                      <a:pt x="107391" y="1062439"/>
                    </a:lnTo>
                    <a:cubicBezTo>
                      <a:pt x="78909" y="1062439"/>
                      <a:pt x="51594" y="1051124"/>
                      <a:pt x="31454" y="1030985"/>
                    </a:cubicBezTo>
                    <a:cubicBezTo>
                      <a:pt x="11314" y="1010845"/>
                      <a:pt x="0" y="983530"/>
                      <a:pt x="0" y="955048"/>
                    </a:cubicBezTo>
                    <a:lnTo>
                      <a:pt x="0" y="107391"/>
                    </a:lnTo>
                    <a:cubicBezTo>
                      <a:pt x="0" y="78909"/>
                      <a:pt x="11314" y="51594"/>
                      <a:pt x="31454" y="31454"/>
                    </a:cubicBezTo>
                    <a:cubicBezTo>
                      <a:pt x="51594" y="11314"/>
                      <a:pt x="78909" y="0"/>
                      <a:pt x="107391" y="0"/>
                    </a:cubicBezTo>
                    <a:close/>
                  </a:path>
                </a:pathLst>
              </a:custGeom>
              <a:solidFill>
                <a:schemeClr val="tx1"/>
              </a:solidFill>
              <a:ln w="6350">
                <a:solidFill>
                  <a:srgbClr val="444445"/>
                </a:solidFill>
              </a:ln>
              <a:effectLst>
                <a:outerShdw blurRad="50800" dist="38100" dir="5400000" algn="t" rotWithShape="0">
                  <a:prstClr val="black">
                    <a:alpha val="40000"/>
                  </a:prstClr>
                </a:outerShdw>
              </a:effectLst>
            </p:spPr>
          </p:sp>
          <p:sp>
            <p:nvSpPr>
              <p:cNvPr id="8" name="TextBox 11">
                <a:extLst>
                  <a:ext uri="{FF2B5EF4-FFF2-40B4-BE49-F238E27FC236}">
                    <a16:creationId xmlns:a16="http://schemas.microsoft.com/office/drawing/2014/main" id="{51C774F4-9D7F-FEC0-5456-49F26F36BFF5}"/>
                  </a:ext>
                </a:extLst>
              </p:cNvPr>
              <p:cNvSpPr txBox="1"/>
              <p:nvPr/>
            </p:nvSpPr>
            <p:spPr>
              <a:xfrm>
                <a:off x="11839" y="427430"/>
                <a:ext cx="956498" cy="644218"/>
              </a:xfrm>
              <a:prstGeom prst="rect">
                <a:avLst/>
              </a:prstGeom>
            </p:spPr>
            <p:txBody>
              <a:bodyPr lIns="25400" tIns="25400" rIns="25400" bIns="25400" rtlCol="0" anchor="t" anchorCtr="0"/>
              <a:lstStyle/>
              <a:p>
                <a:pPr algn="ctr"/>
                <a:r>
                  <a:rPr lang="en-US" sz="2300" dirty="0">
                    <a:solidFill>
                      <a:schemeClr val="tx2"/>
                    </a:solidFill>
                    <a:latin typeface="Metropolis Extra Bold" panose="00000900000000000000" pitchFamily="50" charset="0"/>
                    <a:cs typeface="Metropolis" panose="020B0604020202020204" charset="0"/>
                  </a:rPr>
                  <a:t>19M</a:t>
                </a:r>
              </a:p>
              <a:p>
                <a:pPr algn="ctr"/>
                <a:r>
                  <a:rPr lang="en-US" sz="950" dirty="0">
                    <a:solidFill>
                      <a:schemeClr val="bg1"/>
                    </a:solidFill>
                    <a:latin typeface="Metropolis" panose="00000500000000000000" pitchFamily="50" charset="0"/>
                    <a:cs typeface="Metropolis" panose="020B0604020202020204" charset="0"/>
                  </a:rPr>
                  <a:t>Unique patient records</a:t>
                </a:r>
              </a:p>
            </p:txBody>
          </p:sp>
        </p:grpSp>
        <p:pic>
          <p:nvPicPr>
            <p:cNvPr id="6" name="Graphic 5" descr="Contract with solid fill">
              <a:extLst>
                <a:ext uri="{FF2B5EF4-FFF2-40B4-BE49-F238E27FC236}">
                  <a16:creationId xmlns:a16="http://schemas.microsoft.com/office/drawing/2014/main" id="{2D4BA855-8597-4F87-7ABA-3B016F5567D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34545" y="2236732"/>
              <a:ext cx="1005840" cy="1005840"/>
            </a:xfrm>
            <a:prstGeom prst="rect">
              <a:avLst/>
            </a:prstGeom>
          </p:spPr>
        </p:pic>
      </p:grpSp>
      <p:grpSp>
        <p:nvGrpSpPr>
          <p:cNvPr id="9" name="Group 8">
            <a:extLst>
              <a:ext uri="{FF2B5EF4-FFF2-40B4-BE49-F238E27FC236}">
                <a16:creationId xmlns:a16="http://schemas.microsoft.com/office/drawing/2014/main" id="{4B641021-63A9-D6EE-5F1A-80EBF14BFA51}"/>
              </a:ext>
            </a:extLst>
          </p:cNvPr>
          <p:cNvGrpSpPr/>
          <p:nvPr/>
        </p:nvGrpSpPr>
        <p:grpSpPr>
          <a:xfrm>
            <a:off x="7090202" y="2751122"/>
            <a:ext cx="1432561" cy="1453900"/>
            <a:chOff x="14020799" y="5283700"/>
            <a:chExt cx="2865121" cy="2907800"/>
          </a:xfrm>
        </p:grpSpPr>
        <p:grpSp>
          <p:nvGrpSpPr>
            <p:cNvPr id="10" name="Group 9">
              <a:extLst>
                <a:ext uri="{FF2B5EF4-FFF2-40B4-BE49-F238E27FC236}">
                  <a16:creationId xmlns:a16="http://schemas.microsoft.com/office/drawing/2014/main" id="{C67524DE-6B05-1010-25CE-258C8755115A}"/>
                </a:ext>
              </a:extLst>
            </p:cNvPr>
            <p:cNvGrpSpPr/>
            <p:nvPr/>
          </p:nvGrpSpPr>
          <p:grpSpPr>
            <a:xfrm>
              <a:off x="14020799" y="5283700"/>
              <a:ext cx="2865121" cy="2907800"/>
              <a:chOff x="0" y="0"/>
              <a:chExt cx="968337" cy="1071648"/>
            </a:xfrm>
          </p:grpSpPr>
          <p:sp>
            <p:nvSpPr>
              <p:cNvPr id="12" name="Freeform 10">
                <a:extLst>
                  <a:ext uri="{FF2B5EF4-FFF2-40B4-BE49-F238E27FC236}">
                    <a16:creationId xmlns:a16="http://schemas.microsoft.com/office/drawing/2014/main" id="{86167E3B-26CE-B061-C82D-20A36E923CDA}"/>
                  </a:ext>
                </a:extLst>
              </p:cNvPr>
              <p:cNvSpPr/>
              <p:nvPr/>
            </p:nvSpPr>
            <p:spPr>
              <a:xfrm>
                <a:off x="0" y="0"/>
                <a:ext cx="968337" cy="1062439"/>
              </a:xfrm>
              <a:custGeom>
                <a:avLst/>
                <a:gdLst/>
                <a:ahLst/>
                <a:cxnLst/>
                <a:rect l="l" t="t" r="r" b="b"/>
                <a:pathLst>
                  <a:path w="968337" h="1062439">
                    <a:moveTo>
                      <a:pt x="107391" y="0"/>
                    </a:moveTo>
                    <a:lnTo>
                      <a:pt x="860946" y="0"/>
                    </a:lnTo>
                    <a:cubicBezTo>
                      <a:pt x="889428" y="0"/>
                      <a:pt x="916743" y="11314"/>
                      <a:pt x="936883" y="31454"/>
                    </a:cubicBezTo>
                    <a:cubicBezTo>
                      <a:pt x="957022" y="51594"/>
                      <a:pt x="968337" y="78909"/>
                      <a:pt x="968337" y="107391"/>
                    </a:cubicBezTo>
                    <a:lnTo>
                      <a:pt x="968337" y="955048"/>
                    </a:lnTo>
                    <a:cubicBezTo>
                      <a:pt x="968337" y="983530"/>
                      <a:pt x="957022" y="1010845"/>
                      <a:pt x="936883" y="1030985"/>
                    </a:cubicBezTo>
                    <a:cubicBezTo>
                      <a:pt x="916743" y="1051124"/>
                      <a:pt x="889428" y="1062439"/>
                      <a:pt x="860946" y="1062439"/>
                    </a:cubicBezTo>
                    <a:lnTo>
                      <a:pt x="107391" y="1062439"/>
                    </a:lnTo>
                    <a:cubicBezTo>
                      <a:pt x="78909" y="1062439"/>
                      <a:pt x="51594" y="1051124"/>
                      <a:pt x="31454" y="1030985"/>
                    </a:cubicBezTo>
                    <a:cubicBezTo>
                      <a:pt x="11314" y="1010845"/>
                      <a:pt x="0" y="983530"/>
                      <a:pt x="0" y="955048"/>
                    </a:cubicBezTo>
                    <a:lnTo>
                      <a:pt x="0" y="107391"/>
                    </a:lnTo>
                    <a:cubicBezTo>
                      <a:pt x="0" y="78909"/>
                      <a:pt x="11314" y="51594"/>
                      <a:pt x="31454" y="31454"/>
                    </a:cubicBezTo>
                    <a:cubicBezTo>
                      <a:pt x="51594" y="11314"/>
                      <a:pt x="78909" y="0"/>
                      <a:pt x="107391" y="0"/>
                    </a:cubicBezTo>
                    <a:close/>
                  </a:path>
                </a:pathLst>
              </a:custGeom>
              <a:solidFill>
                <a:schemeClr val="tx1"/>
              </a:solidFill>
              <a:ln w="6350">
                <a:solidFill>
                  <a:srgbClr val="444445"/>
                </a:solidFill>
              </a:ln>
              <a:effectLst>
                <a:outerShdw blurRad="50800" dist="38100" dir="5400000" algn="t" rotWithShape="0">
                  <a:prstClr val="black">
                    <a:alpha val="40000"/>
                  </a:prstClr>
                </a:outerShdw>
              </a:effectLst>
            </p:spPr>
          </p:sp>
          <p:sp>
            <p:nvSpPr>
              <p:cNvPr id="13" name="TextBox 11">
                <a:extLst>
                  <a:ext uri="{FF2B5EF4-FFF2-40B4-BE49-F238E27FC236}">
                    <a16:creationId xmlns:a16="http://schemas.microsoft.com/office/drawing/2014/main" id="{FBB6FC6F-D52B-6E87-1CF0-2617AE5F56C0}"/>
                  </a:ext>
                </a:extLst>
              </p:cNvPr>
              <p:cNvSpPr txBox="1"/>
              <p:nvPr/>
            </p:nvSpPr>
            <p:spPr>
              <a:xfrm>
                <a:off x="11839" y="427430"/>
                <a:ext cx="956498" cy="644218"/>
              </a:xfrm>
              <a:prstGeom prst="rect">
                <a:avLst/>
              </a:prstGeom>
            </p:spPr>
            <p:txBody>
              <a:bodyPr lIns="25400" tIns="25400" rIns="25400" bIns="25400" rtlCol="0" anchor="t" anchorCtr="0"/>
              <a:lstStyle/>
              <a:p>
                <a:pPr algn="ctr"/>
                <a:r>
                  <a:rPr lang="en-US" sz="2300" dirty="0">
                    <a:solidFill>
                      <a:schemeClr val="tx2"/>
                    </a:solidFill>
                    <a:latin typeface="Metropolis Extra Bold" panose="00000900000000000000" pitchFamily="50" charset="0"/>
                    <a:cs typeface="Metropolis" panose="020B0604020202020204" charset="0"/>
                  </a:rPr>
                  <a:t>6B</a:t>
                </a:r>
              </a:p>
              <a:p>
                <a:pPr algn="ctr"/>
                <a:r>
                  <a:rPr lang="en-US" sz="950" dirty="0">
                    <a:solidFill>
                      <a:schemeClr val="bg1"/>
                    </a:solidFill>
                    <a:latin typeface="Metropolis" panose="00000500000000000000" pitchFamily="50" charset="0"/>
                    <a:cs typeface="Metropolis" panose="020B0604020202020204" charset="0"/>
                  </a:rPr>
                  <a:t>Annualized collections</a:t>
                </a:r>
              </a:p>
              <a:p>
                <a:pPr algn="ctr">
                  <a:lnSpc>
                    <a:spcPts val="1045"/>
                  </a:lnSpc>
                </a:pPr>
                <a:endParaRPr lang="en-US" sz="1550" dirty="0">
                  <a:solidFill>
                    <a:schemeClr val="bg1"/>
                  </a:solidFill>
                  <a:latin typeface="Metropolis" panose="00000500000000000000" pitchFamily="50" charset="0"/>
                  <a:cs typeface="Metropolis" panose="020B0604020202020204" charset="0"/>
                </a:endParaRPr>
              </a:p>
            </p:txBody>
          </p:sp>
        </p:grpSp>
        <p:pic>
          <p:nvPicPr>
            <p:cNvPr id="11" name="Picture 21">
              <a:extLst>
                <a:ext uri="{FF2B5EF4-FFF2-40B4-BE49-F238E27FC236}">
                  <a16:creationId xmlns:a16="http://schemas.microsoft.com/office/drawing/2014/main" id="{9CA9353B-E58F-4DA4-296B-C279C650B69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967953" y="5546175"/>
              <a:ext cx="1005840" cy="763180"/>
            </a:xfrm>
            <a:prstGeom prst="rect">
              <a:avLst/>
            </a:prstGeom>
          </p:spPr>
        </p:pic>
      </p:grpSp>
      <p:grpSp>
        <p:nvGrpSpPr>
          <p:cNvPr id="14" name="Group 13">
            <a:extLst>
              <a:ext uri="{FF2B5EF4-FFF2-40B4-BE49-F238E27FC236}">
                <a16:creationId xmlns:a16="http://schemas.microsoft.com/office/drawing/2014/main" id="{CFE4E42B-4E5A-E9D8-3DC4-9AF16172D4CA}"/>
              </a:ext>
            </a:extLst>
          </p:cNvPr>
          <p:cNvGrpSpPr/>
          <p:nvPr/>
        </p:nvGrpSpPr>
        <p:grpSpPr>
          <a:xfrm>
            <a:off x="2264380" y="2751122"/>
            <a:ext cx="1432561" cy="1453900"/>
            <a:chOff x="4302436" y="5283700"/>
            <a:chExt cx="2865121" cy="2907800"/>
          </a:xfrm>
        </p:grpSpPr>
        <p:grpSp>
          <p:nvGrpSpPr>
            <p:cNvPr id="15" name="Group 9">
              <a:extLst>
                <a:ext uri="{FF2B5EF4-FFF2-40B4-BE49-F238E27FC236}">
                  <a16:creationId xmlns:a16="http://schemas.microsoft.com/office/drawing/2014/main" id="{13B7D8BC-E29E-DA3B-8F56-379CDEF1DC2F}"/>
                </a:ext>
              </a:extLst>
            </p:cNvPr>
            <p:cNvGrpSpPr/>
            <p:nvPr/>
          </p:nvGrpSpPr>
          <p:grpSpPr>
            <a:xfrm>
              <a:off x="4302436" y="5283700"/>
              <a:ext cx="2865121" cy="2907800"/>
              <a:chOff x="0" y="0"/>
              <a:chExt cx="968337" cy="1071648"/>
            </a:xfrm>
          </p:grpSpPr>
          <p:sp>
            <p:nvSpPr>
              <p:cNvPr id="17" name="Freeform 10">
                <a:extLst>
                  <a:ext uri="{FF2B5EF4-FFF2-40B4-BE49-F238E27FC236}">
                    <a16:creationId xmlns:a16="http://schemas.microsoft.com/office/drawing/2014/main" id="{72766B3A-83C6-B859-0621-832A5234E62D}"/>
                  </a:ext>
                </a:extLst>
              </p:cNvPr>
              <p:cNvSpPr/>
              <p:nvPr/>
            </p:nvSpPr>
            <p:spPr>
              <a:xfrm>
                <a:off x="0" y="0"/>
                <a:ext cx="968337" cy="1062439"/>
              </a:xfrm>
              <a:custGeom>
                <a:avLst/>
                <a:gdLst/>
                <a:ahLst/>
                <a:cxnLst/>
                <a:rect l="l" t="t" r="r" b="b"/>
                <a:pathLst>
                  <a:path w="968337" h="1062439">
                    <a:moveTo>
                      <a:pt x="107391" y="0"/>
                    </a:moveTo>
                    <a:lnTo>
                      <a:pt x="860946" y="0"/>
                    </a:lnTo>
                    <a:cubicBezTo>
                      <a:pt x="889428" y="0"/>
                      <a:pt x="916743" y="11314"/>
                      <a:pt x="936883" y="31454"/>
                    </a:cubicBezTo>
                    <a:cubicBezTo>
                      <a:pt x="957022" y="51594"/>
                      <a:pt x="968337" y="78909"/>
                      <a:pt x="968337" y="107391"/>
                    </a:cubicBezTo>
                    <a:lnTo>
                      <a:pt x="968337" y="955048"/>
                    </a:lnTo>
                    <a:cubicBezTo>
                      <a:pt x="968337" y="983530"/>
                      <a:pt x="957022" y="1010845"/>
                      <a:pt x="936883" y="1030985"/>
                    </a:cubicBezTo>
                    <a:cubicBezTo>
                      <a:pt x="916743" y="1051124"/>
                      <a:pt x="889428" y="1062439"/>
                      <a:pt x="860946" y="1062439"/>
                    </a:cubicBezTo>
                    <a:lnTo>
                      <a:pt x="107391" y="1062439"/>
                    </a:lnTo>
                    <a:cubicBezTo>
                      <a:pt x="78909" y="1062439"/>
                      <a:pt x="51594" y="1051124"/>
                      <a:pt x="31454" y="1030985"/>
                    </a:cubicBezTo>
                    <a:cubicBezTo>
                      <a:pt x="11314" y="1010845"/>
                      <a:pt x="0" y="983530"/>
                      <a:pt x="0" y="955048"/>
                    </a:cubicBezTo>
                    <a:lnTo>
                      <a:pt x="0" y="107391"/>
                    </a:lnTo>
                    <a:cubicBezTo>
                      <a:pt x="0" y="78909"/>
                      <a:pt x="11314" y="51594"/>
                      <a:pt x="31454" y="31454"/>
                    </a:cubicBezTo>
                    <a:cubicBezTo>
                      <a:pt x="51594" y="11314"/>
                      <a:pt x="78909" y="0"/>
                      <a:pt x="107391" y="0"/>
                    </a:cubicBezTo>
                    <a:close/>
                  </a:path>
                </a:pathLst>
              </a:custGeom>
              <a:solidFill>
                <a:schemeClr val="tx1"/>
              </a:solidFill>
              <a:ln w="6350">
                <a:solidFill>
                  <a:srgbClr val="444445"/>
                </a:solidFill>
              </a:ln>
              <a:effectLst>
                <a:outerShdw blurRad="50800" dist="38100" dir="5400000" algn="t" rotWithShape="0">
                  <a:prstClr val="black">
                    <a:alpha val="40000"/>
                  </a:prstClr>
                </a:outerShdw>
              </a:effectLst>
            </p:spPr>
          </p:sp>
          <p:sp>
            <p:nvSpPr>
              <p:cNvPr id="18" name="TextBox 11">
                <a:extLst>
                  <a:ext uri="{FF2B5EF4-FFF2-40B4-BE49-F238E27FC236}">
                    <a16:creationId xmlns:a16="http://schemas.microsoft.com/office/drawing/2014/main" id="{CA0906F2-EE5D-B927-0A12-E8E04666ED91}"/>
                  </a:ext>
                </a:extLst>
              </p:cNvPr>
              <p:cNvSpPr txBox="1"/>
              <p:nvPr/>
            </p:nvSpPr>
            <p:spPr>
              <a:xfrm>
                <a:off x="11839" y="427430"/>
                <a:ext cx="956498" cy="644218"/>
              </a:xfrm>
              <a:prstGeom prst="rect">
                <a:avLst/>
              </a:prstGeom>
            </p:spPr>
            <p:txBody>
              <a:bodyPr lIns="25400" tIns="25400" rIns="25400" bIns="25400" rtlCol="0" anchor="t" anchorCtr="0"/>
              <a:lstStyle/>
              <a:p>
                <a:pPr algn="ctr"/>
                <a:r>
                  <a:rPr lang="en-US" sz="2300" dirty="0">
                    <a:solidFill>
                      <a:schemeClr val="tx2"/>
                    </a:solidFill>
                    <a:latin typeface="Metropolis Extra Bold" panose="00000900000000000000" pitchFamily="50" charset="0"/>
                    <a:cs typeface="Metropolis" panose="020B0604020202020204" charset="0"/>
                  </a:rPr>
                  <a:t>50</a:t>
                </a:r>
              </a:p>
              <a:p>
                <a:pPr algn="ctr"/>
                <a:r>
                  <a:rPr lang="en-US" sz="950" dirty="0">
                    <a:solidFill>
                      <a:schemeClr val="bg1"/>
                    </a:solidFill>
                    <a:latin typeface="Metropolis" panose="00000500000000000000" pitchFamily="50" charset="0"/>
                    <a:cs typeface="Metropolis" panose="020B0604020202020204" charset="0"/>
                  </a:rPr>
                  <a:t>U.S. states</a:t>
                </a:r>
              </a:p>
              <a:p>
                <a:pPr algn="ctr">
                  <a:lnSpc>
                    <a:spcPts val="1045"/>
                  </a:lnSpc>
                </a:pPr>
                <a:endParaRPr lang="en-US" sz="1550" dirty="0">
                  <a:solidFill>
                    <a:schemeClr val="bg1"/>
                  </a:solidFill>
                  <a:latin typeface="Metropolis" panose="00000500000000000000" pitchFamily="50" charset="0"/>
                  <a:cs typeface="Metropolis" panose="020B0604020202020204" charset="0"/>
                </a:endParaRPr>
              </a:p>
            </p:txBody>
          </p:sp>
        </p:grpSp>
        <p:pic>
          <p:nvPicPr>
            <p:cNvPr id="16" name="Graphic 15" descr="Map with pin with solid fill">
              <a:extLst>
                <a:ext uri="{FF2B5EF4-FFF2-40B4-BE49-F238E27FC236}">
                  <a16:creationId xmlns:a16="http://schemas.microsoft.com/office/drawing/2014/main" id="{2E20914B-834A-F2BB-6A52-C23B379361B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214564" y="5399957"/>
              <a:ext cx="1005840" cy="1005840"/>
            </a:xfrm>
            <a:prstGeom prst="rect">
              <a:avLst/>
            </a:prstGeom>
          </p:spPr>
        </p:pic>
      </p:grpSp>
      <p:grpSp>
        <p:nvGrpSpPr>
          <p:cNvPr id="19" name="Group 18">
            <a:extLst>
              <a:ext uri="{FF2B5EF4-FFF2-40B4-BE49-F238E27FC236}">
                <a16:creationId xmlns:a16="http://schemas.microsoft.com/office/drawing/2014/main" id="{189A3237-0FAD-336C-D572-5954BCD8224B}"/>
              </a:ext>
            </a:extLst>
          </p:cNvPr>
          <p:cNvGrpSpPr/>
          <p:nvPr/>
        </p:nvGrpSpPr>
        <p:grpSpPr>
          <a:xfrm>
            <a:off x="3867149" y="2751122"/>
            <a:ext cx="1432561" cy="1453900"/>
            <a:chOff x="10785163" y="5283700"/>
            <a:chExt cx="2865121" cy="2907800"/>
          </a:xfrm>
        </p:grpSpPr>
        <p:grpSp>
          <p:nvGrpSpPr>
            <p:cNvPr id="20" name="Group 9">
              <a:extLst>
                <a:ext uri="{FF2B5EF4-FFF2-40B4-BE49-F238E27FC236}">
                  <a16:creationId xmlns:a16="http://schemas.microsoft.com/office/drawing/2014/main" id="{C2653D1C-E382-6748-93CB-0F060EE4FED7}"/>
                </a:ext>
              </a:extLst>
            </p:cNvPr>
            <p:cNvGrpSpPr/>
            <p:nvPr/>
          </p:nvGrpSpPr>
          <p:grpSpPr>
            <a:xfrm>
              <a:off x="10785163" y="5283700"/>
              <a:ext cx="2865121" cy="2907800"/>
              <a:chOff x="0" y="0"/>
              <a:chExt cx="968337" cy="1071648"/>
            </a:xfrm>
          </p:grpSpPr>
          <p:sp>
            <p:nvSpPr>
              <p:cNvPr id="22" name="Freeform 10">
                <a:extLst>
                  <a:ext uri="{FF2B5EF4-FFF2-40B4-BE49-F238E27FC236}">
                    <a16:creationId xmlns:a16="http://schemas.microsoft.com/office/drawing/2014/main" id="{827094D7-5973-3043-531B-6796DD4845D9}"/>
                  </a:ext>
                </a:extLst>
              </p:cNvPr>
              <p:cNvSpPr/>
              <p:nvPr/>
            </p:nvSpPr>
            <p:spPr>
              <a:xfrm>
                <a:off x="0" y="0"/>
                <a:ext cx="968337" cy="1062439"/>
              </a:xfrm>
              <a:custGeom>
                <a:avLst/>
                <a:gdLst/>
                <a:ahLst/>
                <a:cxnLst/>
                <a:rect l="l" t="t" r="r" b="b"/>
                <a:pathLst>
                  <a:path w="968337" h="1062439">
                    <a:moveTo>
                      <a:pt x="107391" y="0"/>
                    </a:moveTo>
                    <a:lnTo>
                      <a:pt x="860946" y="0"/>
                    </a:lnTo>
                    <a:cubicBezTo>
                      <a:pt x="889428" y="0"/>
                      <a:pt x="916743" y="11314"/>
                      <a:pt x="936883" y="31454"/>
                    </a:cubicBezTo>
                    <a:cubicBezTo>
                      <a:pt x="957022" y="51594"/>
                      <a:pt x="968337" y="78909"/>
                      <a:pt x="968337" y="107391"/>
                    </a:cubicBezTo>
                    <a:lnTo>
                      <a:pt x="968337" y="955048"/>
                    </a:lnTo>
                    <a:cubicBezTo>
                      <a:pt x="968337" y="983530"/>
                      <a:pt x="957022" y="1010845"/>
                      <a:pt x="936883" y="1030985"/>
                    </a:cubicBezTo>
                    <a:cubicBezTo>
                      <a:pt x="916743" y="1051124"/>
                      <a:pt x="889428" y="1062439"/>
                      <a:pt x="860946" y="1062439"/>
                    </a:cubicBezTo>
                    <a:lnTo>
                      <a:pt x="107391" y="1062439"/>
                    </a:lnTo>
                    <a:cubicBezTo>
                      <a:pt x="78909" y="1062439"/>
                      <a:pt x="51594" y="1051124"/>
                      <a:pt x="31454" y="1030985"/>
                    </a:cubicBezTo>
                    <a:cubicBezTo>
                      <a:pt x="11314" y="1010845"/>
                      <a:pt x="0" y="983530"/>
                      <a:pt x="0" y="955048"/>
                    </a:cubicBezTo>
                    <a:lnTo>
                      <a:pt x="0" y="107391"/>
                    </a:lnTo>
                    <a:cubicBezTo>
                      <a:pt x="0" y="78909"/>
                      <a:pt x="11314" y="51594"/>
                      <a:pt x="31454" y="31454"/>
                    </a:cubicBezTo>
                    <a:cubicBezTo>
                      <a:pt x="51594" y="11314"/>
                      <a:pt x="78909" y="0"/>
                      <a:pt x="107391" y="0"/>
                    </a:cubicBezTo>
                    <a:close/>
                  </a:path>
                </a:pathLst>
              </a:custGeom>
              <a:solidFill>
                <a:schemeClr val="tx1"/>
              </a:solidFill>
              <a:ln w="6350">
                <a:solidFill>
                  <a:srgbClr val="444445"/>
                </a:solidFill>
              </a:ln>
              <a:effectLst>
                <a:outerShdw blurRad="50800" dist="38100" dir="5400000" algn="t" rotWithShape="0">
                  <a:prstClr val="black">
                    <a:alpha val="40000"/>
                  </a:prstClr>
                </a:outerShdw>
              </a:effectLst>
            </p:spPr>
          </p:sp>
          <p:sp>
            <p:nvSpPr>
              <p:cNvPr id="23" name="TextBox 11">
                <a:extLst>
                  <a:ext uri="{FF2B5EF4-FFF2-40B4-BE49-F238E27FC236}">
                    <a16:creationId xmlns:a16="http://schemas.microsoft.com/office/drawing/2014/main" id="{992E4759-2B84-5BA4-B012-7A397F00589F}"/>
                  </a:ext>
                </a:extLst>
              </p:cNvPr>
              <p:cNvSpPr txBox="1"/>
              <p:nvPr/>
            </p:nvSpPr>
            <p:spPr>
              <a:xfrm>
                <a:off x="11839" y="427430"/>
                <a:ext cx="956498" cy="644218"/>
              </a:xfrm>
              <a:prstGeom prst="rect">
                <a:avLst/>
              </a:prstGeom>
            </p:spPr>
            <p:txBody>
              <a:bodyPr lIns="25400" tIns="25400" rIns="25400" bIns="25400" rtlCol="0" anchor="t" anchorCtr="0"/>
              <a:lstStyle/>
              <a:p>
                <a:pPr algn="ctr"/>
                <a:r>
                  <a:rPr lang="en-US" sz="2300" dirty="0">
                    <a:solidFill>
                      <a:schemeClr val="tx2"/>
                    </a:solidFill>
                    <a:latin typeface="Metropolis Extra Bold" panose="00000900000000000000" pitchFamily="50" charset="0"/>
                    <a:cs typeface="Metropolis" panose="020B0604020202020204" charset="0"/>
                  </a:rPr>
                  <a:t>80+</a:t>
                </a:r>
              </a:p>
              <a:p>
                <a:pPr algn="ctr"/>
                <a:r>
                  <a:rPr lang="en-US" sz="950" dirty="0">
                    <a:solidFill>
                      <a:schemeClr val="bg1"/>
                    </a:solidFill>
                    <a:latin typeface="Metropolis" panose="00000500000000000000" pitchFamily="50" charset="0"/>
                    <a:cs typeface="Metropolis" panose="020B0604020202020204" charset="0"/>
                  </a:rPr>
                  <a:t>Clinical specialties</a:t>
                </a:r>
              </a:p>
              <a:p>
                <a:pPr algn="ctr">
                  <a:lnSpc>
                    <a:spcPts val="1045"/>
                  </a:lnSpc>
                </a:pPr>
                <a:endParaRPr lang="en-US" sz="1550" dirty="0">
                  <a:solidFill>
                    <a:schemeClr val="bg1"/>
                  </a:solidFill>
                  <a:latin typeface="Metropolis" panose="00000500000000000000" pitchFamily="50" charset="0"/>
                  <a:cs typeface="Metropolis" panose="020B0604020202020204" charset="0"/>
                </a:endParaRPr>
              </a:p>
            </p:txBody>
          </p:sp>
        </p:grpSp>
        <p:pic>
          <p:nvPicPr>
            <p:cNvPr id="21" name="Picture 27">
              <a:extLst>
                <a:ext uri="{FF2B5EF4-FFF2-40B4-BE49-F238E27FC236}">
                  <a16:creationId xmlns:a16="http://schemas.microsoft.com/office/drawing/2014/main" id="{218C830D-A384-C3D6-396D-649FBEB92A2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1792334" y="5477077"/>
              <a:ext cx="885806" cy="802057"/>
            </a:xfrm>
            <a:prstGeom prst="rect">
              <a:avLst/>
            </a:prstGeom>
          </p:spPr>
        </p:pic>
      </p:grpSp>
      <p:grpSp>
        <p:nvGrpSpPr>
          <p:cNvPr id="24" name="Group 23">
            <a:extLst>
              <a:ext uri="{FF2B5EF4-FFF2-40B4-BE49-F238E27FC236}">
                <a16:creationId xmlns:a16="http://schemas.microsoft.com/office/drawing/2014/main" id="{67B63039-2045-C474-AD80-08A44CA1F1DD}"/>
              </a:ext>
            </a:extLst>
          </p:cNvPr>
          <p:cNvGrpSpPr/>
          <p:nvPr/>
        </p:nvGrpSpPr>
        <p:grpSpPr>
          <a:xfrm>
            <a:off x="7072688" y="1102916"/>
            <a:ext cx="1432561" cy="1453900"/>
            <a:chOff x="1066800" y="5283700"/>
            <a:chExt cx="2865121" cy="2907800"/>
          </a:xfrm>
        </p:grpSpPr>
        <p:grpSp>
          <p:nvGrpSpPr>
            <p:cNvPr id="25" name="Group 9">
              <a:extLst>
                <a:ext uri="{FF2B5EF4-FFF2-40B4-BE49-F238E27FC236}">
                  <a16:creationId xmlns:a16="http://schemas.microsoft.com/office/drawing/2014/main" id="{F549E3A6-AC75-3368-324D-6A682DEA9DA3}"/>
                </a:ext>
              </a:extLst>
            </p:cNvPr>
            <p:cNvGrpSpPr/>
            <p:nvPr/>
          </p:nvGrpSpPr>
          <p:grpSpPr>
            <a:xfrm>
              <a:off x="1066800" y="5283700"/>
              <a:ext cx="2865121" cy="2907800"/>
              <a:chOff x="0" y="0"/>
              <a:chExt cx="968337" cy="1071648"/>
            </a:xfrm>
          </p:grpSpPr>
          <p:sp>
            <p:nvSpPr>
              <p:cNvPr id="27" name="Freeform 10">
                <a:extLst>
                  <a:ext uri="{FF2B5EF4-FFF2-40B4-BE49-F238E27FC236}">
                    <a16:creationId xmlns:a16="http://schemas.microsoft.com/office/drawing/2014/main" id="{76AF0068-7EE4-2020-98D4-42D555EF1453}"/>
                  </a:ext>
                </a:extLst>
              </p:cNvPr>
              <p:cNvSpPr/>
              <p:nvPr/>
            </p:nvSpPr>
            <p:spPr>
              <a:xfrm>
                <a:off x="0" y="0"/>
                <a:ext cx="968337" cy="1062439"/>
              </a:xfrm>
              <a:custGeom>
                <a:avLst/>
                <a:gdLst/>
                <a:ahLst/>
                <a:cxnLst/>
                <a:rect l="l" t="t" r="r" b="b"/>
                <a:pathLst>
                  <a:path w="968337" h="1062439">
                    <a:moveTo>
                      <a:pt x="107391" y="0"/>
                    </a:moveTo>
                    <a:lnTo>
                      <a:pt x="860946" y="0"/>
                    </a:lnTo>
                    <a:cubicBezTo>
                      <a:pt x="889428" y="0"/>
                      <a:pt x="916743" y="11314"/>
                      <a:pt x="936883" y="31454"/>
                    </a:cubicBezTo>
                    <a:cubicBezTo>
                      <a:pt x="957022" y="51594"/>
                      <a:pt x="968337" y="78909"/>
                      <a:pt x="968337" y="107391"/>
                    </a:cubicBezTo>
                    <a:lnTo>
                      <a:pt x="968337" y="955048"/>
                    </a:lnTo>
                    <a:cubicBezTo>
                      <a:pt x="968337" y="983530"/>
                      <a:pt x="957022" y="1010845"/>
                      <a:pt x="936883" y="1030985"/>
                    </a:cubicBezTo>
                    <a:cubicBezTo>
                      <a:pt x="916743" y="1051124"/>
                      <a:pt x="889428" y="1062439"/>
                      <a:pt x="860946" y="1062439"/>
                    </a:cubicBezTo>
                    <a:lnTo>
                      <a:pt x="107391" y="1062439"/>
                    </a:lnTo>
                    <a:cubicBezTo>
                      <a:pt x="78909" y="1062439"/>
                      <a:pt x="51594" y="1051124"/>
                      <a:pt x="31454" y="1030985"/>
                    </a:cubicBezTo>
                    <a:cubicBezTo>
                      <a:pt x="11314" y="1010845"/>
                      <a:pt x="0" y="983530"/>
                      <a:pt x="0" y="955048"/>
                    </a:cubicBezTo>
                    <a:lnTo>
                      <a:pt x="0" y="107391"/>
                    </a:lnTo>
                    <a:cubicBezTo>
                      <a:pt x="0" y="78909"/>
                      <a:pt x="11314" y="51594"/>
                      <a:pt x="31454" y="31454"/>
                    </a:cubicBezTo>
                    <a:cubicBezTo>
                      <a:pt x="51594" y="11314"/>
                      <a:pt x="78909" y="0"/>
                      <a:pt x="107391" y="0"/>
                    </a:cubicBezTo>
                    <a:close/>
                  </a:path>
                </a:pathLst>
              </a:custGeom>
              <a:solidFill>
                <a:schemeClr val="tx1"/>
              </a:solidFill>
              <a:ln w="6350">
                <a:solidFill>
                  <a:srgbClr val="444445"/>
                </a:solidFill>
              </a:ln>
              <a:effectLst>
                <a:outerShdw blurRad="50800" dist="38100" dir="5400000" algn="t" rotWithShape="0">
                  <a:prstClr val="black">
                    <a:alpha val="40000"/>
                  </a:prstClr>
                </a:outerShdw>
              </a:effectLst>
            </p:spPr>
          </p:sp>
          <p:sp>
            <p:nvSpPr>
              <p:cNvPr id="28" name="TextBox 11">
                <a:extLst>
                  <a:ext uri="{FF2B5EF4-FFF2-40B4-BE49-F238E27FC236}">
                    <a16:creationId xmlns:a16="http://schemas.microsoft.com/office/drawing/2014/main" id="{F2C0F30F-8F7D-ADCF-CA57-FD31C0F6CEF2}"/>
                  </a:ext>
                </a:extLst>
              </p:cNvPr>
              <p:cNvSpPr txBox="1"/>
              <p:nvPr/>
            </p:nvSpPr>
            <p:spPr>
              <a:xfrm>
                <a:off x="11839" y="427430"/>
                <a:ext cx="956498" cy="644218"/>
              </a:xfrm>
              <a:prstGeom prst="rect">
                <a:avLst/>
              </a:prstGeom>
            </p:spPr>
            <p:txBody>
              <a:bodyPr lIns="25400" tIns="25400" rIns="25400" bIns="25400" rtlCol="0" anchor="t" anchorCtr="0"/>
              <a:lstStyle/>
              <a:p>
                <a:pPr algn="ctr"/>
                <a:r>
                  <a:rPr lang="en-US" sz="2300" dirty="0">
                    <a:solidFill>
                      <a:schemeClr val="tx2"/>
                    </a:solidFill>
                    <a:latin typeface="Metropolis Extra Bold" panose="00000900000000000000" pitchFamily="50" charset="0"/>
                    <a:cs typeface="Metropolis" panose="020B0604020202020204" charset="0"/>
                  </a:rPr>
                  <a:t>3,800</a:t>
                </a:r>
              </a:p>
              <a:p>
                <a:pPr algn="ctr"/>
                <a:r>
                  <a:rPr lang="en-US" sz="950" dirty="0">
                    <a:solidFill>
                      <a:schemeClr val="bg1"/>
                    </a:solidFill>
                    <a:latin typeface="Metropolis" panose="00000500000000000000" pitchFamily="50" charset="0"/>
                    <a:cs typeface="Metropolis" panose="020B0604020202020204" charset="0"/>
                  </a:rPr>
                  <a:t>Global delivery </a:t>
                </a:r>
              </a:p>
              <a:p>
                <a:pPr algn="ctr"/>
                <a:r>
                  <a:rPr lang="en-US" sz="950" dirty="0">
                    <a:solidFill>
                      <a:schemeClr val="bg1"/>
                    </a:solidFill>
                    <a:latin typeface="Metropolis" panose="00000500000000000000" pitchFamily="50" charset="0"/>
                    <a:cs typeface="Metropolis" panose="020B0604020202020204" charset="0"/>
                  </a:rPr>
                  <a:t>team members</a:t>
                </a:r>
              </a:p>
              <a:p>
                <a:pPr algn="ctr">
                  <a:lnSpc>
                    <a:spcPts val="1045"/>
                  </a:lnSpc>
                </a:pPr>
                <a:endParaRPr lang="en-US" sz="1550" dirty="0">
                  <a:solidFill>
                    <a:schemeClr val="bg1"/>
                  </a:solidFill>
                  <a:latin typeface="Metropolis" panose="00000500000000000000" pitchFamily="50" charset="0"/>
                  <a:cs typeface="Metropolis" panose="020B0604020202020204" charset="0"/>
                </a:endParaRPr>
              </a:p>
            </p:txBody>
          </p:sp>
        </p:grpSp>
        <p:pic>
          <p:nvPicPr>
            <p:cNvPr id="26" name="Picture 22">
              <a:extLst>
                <a:ext uri="{FF2B5EF4-FFF2-40B4-BE49-F238E27FC236}">
                  <a16:creationId xmlns:a16="http://schemas.microsoft.com/office/drawing/2014/main" id="{DE58981B-C67A-9FCF-1DC4-50BF030A2FF2}"/>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996440" y="5566241"/>
              <a:ext cx="1005840" cy="594703"/>
            </a:xfrm>
            <a:prstGeom prst="rect">
              <a:avLst/>
            </a:prstGeom>
          </p:spPr>
        </p:pic>
      </p:grpSp>
      <p:grpSp>
        <p:nvGrpSpPr>
          <p:cNvPr id="29" name="Group 28">
            <a:extLst>
              <a:ext uri="{FF2B5EF4-FFF2-40B4-BE49-F238E27FC236}">
                <a16:creationId xmlns:a16="http://schemas.microsoft.com/office/drawing/2014/main" id="{9F1D69B0-E60A-F945-1174-6CF416AEBDD7}"/>
              </a:ext>
            </a:extLst>
          </p:cNvPr>
          <p:cNvGrpSpPr/>
          <p:nvPr/>
        </p:nvGrpSpPr>
        <p:grpSpPr>
          <a:xfrm>
            <a:off x="5469919" y="1102916"/>
            <a:ext cx="1432561" cy="1453900"/>
            <a:chOff x="12235237" y="2159212"/>
            <a:chExt cx="2865121" cy="2907800"/>
          </a:xfrm>
        </p:grpSpPr>
        <p:grpSp>
          <p:nvGrpSpPr>
            <p:cNvPr id="30" name="Group 9">
              <a:extLst>
                <a:ext uri="{FF2B5EF4-FFF2-40B4-BE49-F238E27FC236}">
                  <a16:creationId xmlns:a16="http://schemas.microsoft.com/office/drawing/2014/main" id="{DD5F3683-6904-1E9D-19D1-04202E799D7A}"/>
                </a:ext>
              </a:extLst>
            </p:cNvPr>
            <p:cNvGrpSpPr/>
            <p:nvPr/>
          </p:nvGrpSpPr>
          <p:grpSpPr>
            <a:xfrm>
              <a:off x="12235237" y="2159212"/>
              <a:ext cx="2865121" cy="2907800"/>
              <a:chOff x="0" y="0"/>
              <a:chExt cx="968337" cy="1071648"/>
            </a:xfrm>
          </p:grpSpPr>
          <p:sp>
            <p:nvSpPr>
              <p:cNvPr id="32" name="Freeform 10">
                <a:extLst>
                  <a:ext uri="{FF2B5EF4-FFF2-40B4-BE49-F238E27FC236}">
                    <a16:creationId xmlns:a16="http://schemas.microsoft.com/office/drawing/2014/main" id="{A570D9DF-139F-1F3E-298C-8DA07C46E0FF}"/>
                  </a:ext>
                </a:extLst>
              </p:cNvPr>
              <p:cNvSpPr/>
              <p:nvPr/>
            </p:nvSpPr>
            <p:spPr>
              <a:xfrm>
                <a:off x="0" y="0"/>
                <a:ext cx="968337" cy="1062439"/>
              </a:xfrm>
              <a:custGeom>
                <a:avLst/>
                <a:gdLst/>
                <a:ahLst/>
                <a:cxnLst/>
                <a:rect l="l" t="t" r="r" b="b"/>
                <a:pathLst>
                  <a:path w="968337" h="1062439">
                    <a:moveTo>
                      <a:pt x="107391" y="0"/>
                    </a:moveTo>
                    <a:lnTo>
                      <a:pt x="860946" y="0"/>
                    </a:lnTo>
                    <a:cubicBezTo>
                      <a:pt x="889428" y="0"/>
                      <a:pt x="916743" y="11314"/>
                      <a:pt x="936883" y="31454"/>
                    </a:cubicBezTo>
                    <a:cubicBezTo>
                      <a:pt x="957022" y="51594"/>
                      <a:pt x="968337" y="78909"/>
                      <a:pt x="968337" y="107391"/>
                    </a:cubicBezTo>
                    <a:lnTo>
                      <a:pt x="968337" y="955048"/>
                    </a:lnTo>
                    <a:cubicBezTo>
                      <a:pt x="968337" y="983530"/>
                      <a:pt x="957022" y="1010845"/>
                      <a:pt x="936883" y="1030985"/>
                    </a:cubicBezTo>
                    <a:cubicBezTo>
                      <a:pt x="916743" y="1051124"/>
                      <a:pt x="889428" y="1062439"/>
                      <a:pt x="860946" y="1062439"/>
                    </a:cubicBezTo>
                    <a:lnTo>
                      <a:pt x="107391" y="1062439"/>
                    </a:lnTo>
                    <a:cubicBezTo>
                      <a:pt x="78909" y="1062439"/>
                      <a:pt x="51594" y="1051124"/>
                      <a:pt x="31454" y="1030985"/>
                    </a:cubicBezTo>
                    <a:cubicBezTo>
                      <a:pt x="11314" y="1010845"/>
                      <a:pt x="0" y="983530"/>
                      <a:pt x="0" y="955048"/>
                    </a:cubicBezTo>
                    <a:lnTo>
                      <a:pt x="0" y="107391"/>
                    </a:lnTo>
                    <a:cubicBezTo>
                      <a:pt x="0" y="78909"/>
                      <a:pt x="11314" y="51594"/>
                      <a:pt x="31454" y="31454"/>
                    </a:cubicBezTo>
                    <a:cubicBezTo>
                      <a:pt x="51594" y="11314"/>
                      <a:pt x="78909" y="0"/>
                      <a:pt x="107391" y="0"/>
                    </a:cubicBezTo>
                    <a:close/>
                  </a:path>
                </a:pathLst>
              </a:custGeom>
              <a:solidFill>
                <a:schemeClr val="tx1"/>
              </a:solidFill>
              <a:ln w="6350">
                <a:solidFill>
                  <a:srgbClr val="444445"/>
                </a:solidFill>
              </a:ln>
              <a:effectLst>
                <a:outerShdw blurRad="50800" dist="38100" dir="5400000" algn="t" rotWithShape="0">
                  <a:prstClr val="black">
                    <a:alpha val="40000"/>
                  </a:prstClr>
                </a:outerShdw>
              </a:effectLst>
            </p:spPr>
          </p:sp>
          <p:sp>
            <p:nvSpPr>
              <p:cNvPr id="33" name="TextBox 11">
                <a:extLst>
                  <a:ext uri="{FF2B5EF4-FFF2-40B4-BE49-F238E27FC236}">
                    <a16:creationId xmlns:a16="http://schemas.microsoft.com/office/drawing/2014/main" id="{440D34AD-E25E-66B9-694A-EF3B76D69BD8}"/>
                  </a:ext>
                </a:extLst>
              </p:cNvPr>
              <p:cNvSpPr txBox="1"/>
              <p:nvPr/>
            </p:nvSpPr>
            <p:spPr>
              <a:xfrm>
                <a:off x="11839" y="427430"/>
                <a:ext cx="956498" cy="644218"/>
              </a:xfrm>
              <a:prstGeom prst="rect">
                <a:avLst/>
              </a:prstGeom>
            </p:spPr>
            <p:txBody>
              <a:bodyPr lIns="25400" tIns="25400" rIns="25400" bIns="25400" rtlCol="0" anchor="t" anchorCtr="0"/>
              <a:lstStyle/>
              <a:p>
                <a:pPr algn="ctr"/>
                <a:r>
                  <a:rPr lang="en-US" sz="2300" dirty="0">
                    <a:solidFill>
                      <a:schemeClr val="tx2"/>
                    </a:solidFill>
                    <a:latin typeface="Metropolis Extra Bold" panose="00000900000000000000" pitchFamily="50" charset="0"/>
                    <a:cs typeface="Metropolis" panose="020B0604020202020204" charset="0"/>
                  </a:rPr>
                  <a:t>40,000</a:t>
                </a:r>
              </a:p>
              <a:p>
                <a:pPr algn="ctr"/>
                <a:r>
                  <a:rPr lang="en-US" sz="950" dirty="0">
                    <a:solidFill>
                      <a:schemeClr val="bg1"/>
                    </a:solidFill>
                    <a:latin typeface="Metropolis" panose="00000500000000000000" pitchFamily="50" charset="0"/>
                    <a:cs typeface="Metropolis" panose="020B0604020202020204" charset="0"/>
                  </a:rPr>
                  <a:t>Medical professionals leveraging our solutions</a:t>
                </a:r>
              </a:p>
              <a:p>
                <a:pPr algn="ctr">
                  <a:lnSpc>
                    <a:spcPts val="1045"/>
                  </a:lnSpc>
                </a:pPr>
                <a:endParaRPr lang="en-US" sz="1550" dirty="0">
                  <a:solidFill>
                    <a:schemeClr val="bg1"/>
                  </a:solidFill>
                  <a:latin typeface="Metropolis" panose="00000500000000000000" pitchFamily="50" charset="0"/>
                  <a:cs typeface="Metropolis" panose="020B0604020202020204" charset="0"/>
                </a:endParaRPr>
              </a:p>
            </p:txBody>
          </p:sp>
        </p:grpSp>
        <p:pic>
          <p:nvPicPr>
            <p:cNvPr id="31" name="Picture 23">
              <a:extLst>
                <a:ext uri="{FF2B5EF4-FFF2-40B4-BE49-F238E27FC236}">
                  <a16:creationId xmlns:a16="http://schemas.microsoft.com/office/drawing/2014/main" id="{DB2E3341-760A-5D14-304F-87C087B10764}"/>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273831" y="2415540"/>
              <a:ext cx="822960" cy="822960"/>
            </a:xfrm>
            <a:prstGeom prst="rect">
              <a:avLst/>
            </a:prstGeom>
          </p:spPr>
        </p:pic>
      </p:grpSp>
      <p:pic>
        <p:nvPicPr>
          <p:cNvPr id="39" name="Picture 26">
            <a:extLst>
              <a:ext uri="{FF2B5EF4-FFF2-40B4-BE49-F238E27FC236}">
                <a16:creationId xmlns:a16="http://schemas.microsoft.com/office/drawing/2014/main" id="{2E0A86BE-B3F6-EE0B-FC60-BDE2FF04C4F1}"/>
              </a:ext>
            </a:extLst>
          </p:cNvPr>
          <p:cNvPicPr>
            <a:picLocks noChangeAspect="1"/>
          </p:cNvPicPr>
          <p:nvPr/>
        </p:nvPicPr>
        <p:blipFill>
          <a:blip r:embed="rId15"/>
          <a:srcRect/>
          <a:stretch>
            <a:fillRect/>
          </a:stretch>
        </p:blipFill>
        <p:spPr>
          <a:xfrm>
            <a:off x="531593" y="933048"/>
            <a:ext cx="2578609" cy="822960"/>
          </a:xfrm>
          <a:prstGeom prst="rect">
            <a:avLst/>
          </a:prstGeom>
        </p:spPr>
      </p:pic>
      <p:pic>
        <p:nvPicPr>
          <p:cNvPr id="40" name="Picture 39">
            <a:extLst>
              <a:ext uri="{FF2B5EF4-FFF2-40B4-BE49-F238E27FC236}">
                <a16:creationId xmlns:a16="http://schemas.microsoft.com/office/drawing/2014/main" id="{F6D2E629-5DB5-56E7-CF10-00AB7D810CC4}"/>
              </a:ext>
            </a:extLst>
          </p:cNvPr>
          <p:cNvPicPr>
            <a:picLocks noChangeAspect="1"/>
          </p:cNvPicPr>
          <p:nvPr/>
        </p:nvPicPr>
        <p:blipFill>
          <a:blip r:embed="rId16"/>
          <a:stretch>
            <a:fillRect/>
          </a:stretch>
        </p:blipFill>
        <p:spPr>
          <a:xfrm>
            <a:off x="531593" y="1874553"/>
            <a:ext cx="2922124" cy="565003"/>
          </a:xfrm>
          <a:prstGeom prst="rect">
            <a:avLst/>
          </a:prstGeom>
        </p:spPr>
      </p:pic>
      <p:grpSp>
        <p:nvGrpSpPr>
          <p:cNvPr id="41" name="Group 40">
            <a:extLst>
              <a:ext uri="{FF2B5EF4-FFF2-40B4-BE49-F238E27FC236}">
                <a16:creationId xmlns:a16="http://schemas.microsoft.com/office/drawing/2014/main" id="{8B3E1CFD-FF98-3D83-19A8-55733307D321}"/>
              </a:ext>
            </a:extLst>
          </p:cNvPr>
          <p:cNvGrpSpPr/>
          <p:nvPr/>
        </p:nvGrpSpPr>
        <p:grpSpPr>
          <a:xfrm>
            <a:off x="679126" y="2751122"/>
            <a:ext cx="1432561" cy="1453900"/>
            <a:chOff x="506937" y="4229100"/>
            <a:chExt cx="2865121" cy="2907800"/>
          </a:xfrm>
        </p:grpSpPr>
        <p:grpSp>
          <p:nvGrpSpPr>
            <p:cNvPr id="42" name="Group 9">
              <a:extLst>
                <a:ext uri="{FF2B5EF4-FFF2-40B4-BE49-F238E27FC236}">
                  <a16:creationId xmlns:a16="http://schemas.microsoft.com/office/drawing/2014/main" id="{661678FE-AC13-95E2-F1C9-B9CA2773CA73}"/>
                </a:ext>
              </a:extLst>
            </p:cNvPr>
            <p:cNvGrpSpPr/>
            <p:nvPr/>
          </p:nvGrpSpPr>
          <p:grpSpPr>
            <a:xfrm>
              <a:off x="506937" y="4229100"/>
              <a:ext cx="2865121" cy="2907800"/>
              <a:chOff x="0" y="0"/>
              <a:chExt cx="968337" cy="1071648"/>
            </a:xfrm>
          </p:grpSpPr>
          <p:sp>
            <p:nvSpPr>
              <p:cNvPr id="44" name="Freeform 10">
                <a:extLst>
                  <a:ext uri="{FF2B5EF4-FFF2-40B4-BE49-F238E27FC236}">
                    <a16:creationId xmlns:a16="http://schemas.microsoft.com/office/drawing/2014/main" id="{4C06DD06-2B21-1FE9-BD57-9132C5282D75}"/>
                  </a:ext>
                </a:extLst>
              </p:cNvPr>
              <p:cNvSpPr/>
              <p:nvPr/>
            </p:nvSpPr>
            <p:spPr>
              <a:xfrm>
                <a:off x="0" y="0"/>
                <a:ext cx="968337" cy="1062439"/>
              </a:xfrm>
              <a:custGeom>
                <a:avLst/>
                <a:gdLst/>
                <a:ahLst/>
                <a:cxnLst/>
                <a:rect l="l" t="t" r="r" b="b"/>
                <a:pathLst>
                  <a:path w="968337" h="1062439">
                    <a:moveTo>
                      <a:pt x="107391" y="0"/>
                    </a:moveTo>
                    <a:lnTo>
                      <a:pt x="860946" y="0"/>
                    </a:lnTo>
                    <a:cubicBezTo>
                      <a:pt x="889428" y="0"/>
                      <a:pt x="916743" y="11314"/>
                      <a:pt x="936883" y="31454"/>
                    </a:cubicBezTo>
                    <a:cubicBezTo>
                      <a:pt x="957022" y="51594"/>
                      <a:pt x="968337" y="78909"/>
                      <a:pt x="968337" y="107391"/>
                    </a:cubicBezTo>
                    <a:lnTo>
                      <a:pt x="968337" y="955048"/>
                    </a:lnTo>
                    <a:cubicBezTo>
                      <a:pt x="968337" y="983530"/>
                      <a:pt x="957022" y="1010845"/>
                      <a:pt x="936883" y="1030985"/>
                    </a:cubicBezTo>
                    <a:cubicBezTo>
                      <a:pt x="916743" y="1051124"/>
                      <a:pt x="889428" y="1062439"/>
                      <a:pt x="860946" y="1062439"/>
                    </a:cubicBezTo>
                    <a:lnTo>
                      <a:pt x="107391" y="1062439"/>
                    </a:lnTo>
                    <a:cubicBezTo>
                      <a:pt x="78909" y="1062439"/>
                      <a:pt x="51594" y="1051124"/>
                      <a:pt x="31454" y="1030985"/>
                    </a:cubicBezTo>
                    <a:cubicBezTo>
                      <a:pt x="11314" y="1010845"/>
                      <a:pt x="0" y="983530"/>
                      <a:pt x="0" y="955048"/>
                    </a:cubicBezTo>
                    <a:lnTo>
                      <a:pt x="0" y="107391"/>
                    </a:lnTo>
                    <a:cubicBezTo>
                      <a:pt x="0" y="78909"/>
                      <a:pt x="11314" y="51594"/>
                      <a:pt x="31454" y="31454"/>
                    </a:cubicBezTo>
                    <a:cubicBezTo>
                      <a:pt x="51594" y="11314"/>
                      <a:pt x="78909" y="0"/>
                      <a:pt x="107391" y="0"/>
                    </a:cubicBezTo>
                    <a:close/>
                  </a:path>
                </a:pathLst>
              </a:custGeom>
              <a:solidFill>
                <a:schemeClr val="tx1"/>
              </a:solidFill>
              <a:ln w="6350">
                <a:solidFill>
                  <a:srgbClr val="444445"/>
                </a:solidFill>
              </a:ln>
              <a:effectLst>
                <a:outerShdw blurRad="50800" dist="38100" dir="5400000" algn="t" rotWithShape="0">
                  <a:prstClr val="black">
                    <a:alpha val="40000"/>
                  </a:prstClr>
                </a:outerShdw>
              </a:effectLst>
            </p:spPr>
          </p:sp>
          <p:sp>
            <p:nvSpPr>
              <p:cNvPr id="45" name="TextBox 11">
                <a:extLst>
                  <a:ext uri="{FF2B5EF4-FFF2-40B4-BE49-F238E27FC236}">
                    <a16:creationId xmlns:a16="http://schemas.microsoft.com/office/drawing/2014/main" id="{CC02C273-F7AD-FDEC-4C43-9E74A4C9BD3D}"/>
                  </a:ext>
                </a:extLst>
              </p:cNvPr>
              <p:cNvSpPr txBox="1"/>
              <p:nvPr/>
            </p:nvSpPr>
            <p:spPr>
              <a:xfrm>
                <a:off x="11839" y="427430"/>
                <a:ext cx="956498" cy="644218"/>
              </a:xfrm>
              <a:prstGeom prst="rect">
                <a:avLst/>
              </a:prstGeom>
            </p:spPr>
            <p:txBody>
              <a:bodyPr lIns="25400" tIns="25400" rIns="25400" bIns="25400" rtlCol="0" anchor="t" anchorCtr="0"/>
              <a:lstStyle/>
              <a:p>
                <a:pPr algn="ctr"/>
                <a:r>
                  <a:rPr lang="en-US" sz="2300" dirty="0">
                    <a:solidFill>
                      <a:schemeClr val="tx2"/>
                    </a:solidFill>
                    <a:latin typeface="Metropolis Extra Bold" panose="00000900000000000000" pitchFamily="50" charset="0"/>
                    <a:cs typeface="Metropolis" panose="020B0604020202020204" charset="0"/>
                  </a:rPr>
                  <a:t>20+</a:t>
                </a:r>
              </a:p>
              <a:p>
                <a:pPr algn="ctr"/>
                <a:r>
                  <a:rPr lang="en-US" sz="950" dirty="0">
                    <a:solidFill>
                      <a:schemeClr val="bg1"/>
                    </a:solidFill>
                    <a:latin typeface="Metropolis" panose="00000500000000000000" pitchFamily="50" charset="0"/>
                    <a:cs typeface="Metropolis" panose="020B0604020202020204" charset="0"/>
                  </a:rPr>
                  <a:t>Years of experience</a:t>
                </a:r>
              </a:p>
              <a:p>
                <a:pPr algn="ctr">
                  <a:lnSpc>
                    <a:spcPts val="1045"/>
                  </a:lnSpc>
                </a:pPr>
                <a:endParaRPr lang="en-US" sz="1550" dirty="0">
                  <a:solidFill>
                    <a:schemeClr val="bg1"/>
                  </a:solidFill>
                  <a:latin typeface="Metropolis" panose="00000500000000000000" pitchFamily="50" charset="0"/>
                  <a:cs typeface="Metropolis" panose="020B0604020202020204" charset="0"/>
                </a:endParaRPr>
              </a:p>
            </p:txBody>
          </p:sp>
        </p:grpSp>
        <p:pic>
          <p:nvPicPr>
            <p:cNvPr id="43" name="Graphic 42" descr="Lightbulb and gear with solid fill">
              <a:extLst>
                <a:ext uri="{FF2B5EF4-FFF2-40B4-BE49-F238E27FC236}">
                  <a16:creationId xmlns:a16="http://schemas.microsoft.com/office/drawing/2014/main" id="{44B0774A-70EF-F1B4-12DD-DE519E4CED93}"/>
                </a:ext>
              </a:extLst>
            </p:cNvPr>
            <p:cNvPicPr>
              <a:picLocks noChangeAspect="1"/>
            </p:cNvPicPr>
            <p:nvPr/>
          </p:nvPicPr>
          <p:blipFill>
            <a:blip r:embed="rId17">
              <a:biLevel thresh="25000"/>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454091" y="4306073"/>
              <a:ext cx="1005840" cy="1005840"/>
            </a:xfrm>
            <a:prstGeom prst="rect">
              <a:avLst/>
            </a:prstGeom>
          </p:spPr>
        </p:pic>
      </p:grpSp>
      <p:grpSp>
        <p:nvGrpSpPr>
          <p:cNvPr id="47" name="Group 46">
            <a:extLst>
              <a:ext uri="{FF2B5EF4-FFF2-40B4-BE49-F238E27FC236}">
                <a16:creationId xmlns:a16="http://schemas.microsoft.com/office/drawing/2014/main" id="{A69C7F99-4C25-0169-8428-F2A3E739BB58}"/>
              </a:ext>
            </a:extLst>
          </p:cNvPr>
          <p:cNvGrpSpPr/>
          <p:nvPr/>
        </p:nvGrpSpPr>
        <p:grpSpPr>
          <a:xfrm>
            <a:off x="3867150" y="1102916"/>
            <a:ext cx="1432561" cy="1453900"/>
            <a:chOff x="3867150" y="1102916"/>
            <a:chExt cx="1432561" cy="1453900"/>
          </a:xfrm>
        </p:grpSpPr>
        <p:grpSp>
          <p:nvGrpSpPr>
            <p:cNvPr id="35" name="Group 9">
              <a:extLst>
                <a:ext uri="{FF2B5EF4-FFF2-40B4-BE49-F238E27FC236}">
                  <a16:creationId xmlns:a16="http://schemas.microsoft.com/office/drawing/2014/main" id="{5D1167D4-F33A-5F67-F67B-2DB453DD7C80}"/>
                </a:ext>
              </a:extLst>
            </p:cNvPr>
            <p:cNvGrpSpPr/>
            <p:nvPr/>
          </p:nvGrpSpPr>
          <p:grpSpPr>
            <a:xfrm>
              <a:off x="3867150" y="1102916"/>
              <a:ext cx="1432561" cy="1453900"/>
              <a:chOff x="0" y="0"/>
              <a:chExt cx="968337" cy="1071648"/>
            </a:xfrm>
          </p:grpSpPr>
          <p:sp>
            <p:nvSpPr>
              <p:cNvPr id="37" name="Freeform 10">
                <a:extLst>
                  <a:ext uri="{FF2B5EF4-FFF2-40B4-BE49-F238E27FC236}">
                    <a16:creationId xmlns:a16="http://schemas.microsoft.com/office/drawing/2014/main" id="{83FC6788-0102-A0B6-D4F8-EFED6F41A0BE}"/>
                  </a:ext>
                </a:extLst>
              </p:cNvPr>
              <p:cNvSpPr/>
              <p:nvPr/>
            </p:nvSpPr>
            <p:spPr>
              <a:xfrm>
                <a:off x="0" y="0"/>
                <a:ext cx="968337" cy="1062439"/>
              </a:xfrm>
              <a:custGeom>
                <a:avLst/>
                <a:gdLst/>
                <a:ahLst/>
                <a:cxnLst/>
                <a:rect l="l" t="t" r="r" b="b"/>
                <a:pathLst>
                  <a:path w="968337" h="1062439">
                    <a:moveTo>
                      <a:pt x="107391" y="0"/>
                    </a:moveTo>
                    <a:lnTo>
                      <a:pt x="860946" y="0"/>
                    </a:lnTo>
                    <a:cubicBezTo>
                      <a:pt x="889428" y="0"/>
                      <a:pt x="916743" y="11314"/>
                      <a:pt x="936883" y="31454"/>
                    </a:cubicBezTo>
                    <a:cubicBezTo>
                      <a:pt x="957022" y="51594"/>
                      <a:pt x="968337" y="78909"/>
                      <a:pt x="968337" y="107391"/>
                    </a:cubicBezTo>
                    <a:lnTo>
                      <a:pt x="968337" y="955048"/>
                    </a:lnTo>
                    <a:cubicBezTo>
                      <a:pt x="968337" y="983530"/>
                      <a:pt x="957022" y="1010845"/>
                      <a:pt x="936883" y="1030985"/>
                    </a:cubicBezTo>
                    <a:cubicBezTo>
                      <a:pt x="916743" y="1051124"/>
                      <a:pt x="889428" y="1062439"/>
                      <a:pt x="860946" y="1062439"/>
                    </a:cubicBezTo>
                    <a:lnTo>
                      <a:pt x="107391" y="1062439"/>
                    </a:lnTo>
                    <a:cubicBezTo>
                      <a:pt x="78909" y="1062439"/>
                      <a:pt x="51594" y="1051124"/>
                      <a:pt x="31454" y="1030985"/>
                    </a:cubicBezTo>
                    <a:cubicBezTo>
                      <a:pt x="11314" y="1010845"/>
                      <a:pt x="0" y="983530"/>
                      <a:pt x="0" y="955048"/>
                    </a:cubicBezTo>
                    <a:lnTo>
                      <a:pt x="0" y="107391"/>
                    </a:lnTo>
                    <a:cubicBezTo>
                      <a:pt x="0" y="78909"/>
                      <a:pt x="11314" y="51594"/>
                      <a:pt x="31454" y="31454"/>
                    </a:cubicBezTo>
                    <a:cubicBezTo>
                      <a:pt x="51594" y="11314"/>
                      <a:pt x="78909" y="0"/>
                      <a:pt x="107391" y="0"/>
                    </a:cubicBezTo>
                    <a:close/>
                  </a:path>
                </a:pathLst>
              </a:custGeom>
              <a:solidFill>
                <a:schemeClr val="tx1"/>
              </a:solidFill>
              <a:ln w="6350">
                <a:solidFill>
                  <a:srgbClr val="444445"/>
                </a:solidFill>
              </a:ln>
              <a:effectLst>
                <a:outerShdw blurRad="50800" dist="38100" dir="5400000" algn="t" rotWithShape="0">
                  <a:prstClr val="black">
                    <a:alpha val="40000"/>
                  </a:prstClr>
                </a:outerShdw>
              </a:effectLst>
            </p:spPr>
          </p:sp>
          <p:sp>
            <p:nvSpPr>
              <p:cNvPr id="38" name="TextBox 11">
                <a:extLst>
                  <a:ext uri="{FF2B5EF4-FFF2-40B4-BE49-F238E27FC236}">
                    <a16:creationId xmlns:a16="http://schemas.microsoft.com/office/drawing/2014/main" id="{CF08EF22-30A7-1A3B-04BB-65D7CA2F1F19}"/>
                  </a:ext>
                </a:extLst>
              </p:cNvPr>
              <p:cNvSpPr txBox="1"/>
              <p:nvPr/>
            </p:nvSpPr>
            <p:spPr>
              <a:xfrm>
                <a:off x="11839" y="427430"/>
                <a:ext cx="956498" cy="644218"/>
              </a:xfrm>
              <a:prstGeom prst="rect">
                <a:avLst/>
              </a:prstGeom>
            </p:spPr>
            <p:txBody>
              <a:bodyPr lIns="25400" tIns="25400" rIns="25400" bIns="25400" rtlCol="0" anchor="t" anchorCtr="0"/>
              <a:lstStyle/>
              <a:p>
                <a:pPr algn="ctr"/>
                <a:r>
                  <a:rPr lang="en-US" sz="2300" dirty="0">
                    <a:solidFill>
                      <a:schemeClr val="tx2"/>
                    </a:solidFill>
                    <a:latin typeface="Metropolis Extra Bold" panose="00000900000000000000" pitchFamily="50" charset="0"/>
                    <a:cs typeface="Metropolis" panose="020B0604020202020204" charset="0"/>
                  </a:rPr>
                  <a:t>19M</a:t>
                </a:r>
              </a:p>
              <a:p>
                <a:pPr algn="ctr"/>
                <a:r>
                  <a:rPr lang="en-US" sz="950" dirty="0">
                    <a:solidFill>
                      <a:schemeClr val="bg1"/>
                    </a:solidFill>
                    <a:latin typeface="Metropolis" panose="00000500000000000000" pitchFamily="50" charset="0"/>
                    <a:cs typeface="Metropolis" panose="020B0604020202020204" charset="0"/>
                  </a:rPr>
                  <a:t>Unique patient records</a:t>
                </a:r>
              </a:p>
              <a:p>
                <a:pPr algn="ctr">
                  <a:lnSpc>
                    <a:spcPts val="1045"/>
                  </a:lnSpc>
                </a:pPr>
                <a:endParaRPr lang="en-US" sz="1550" dirty="0">
                  <a:solidFill>
                    <a:schemeClr val="bg1"/>
                  </a:solidFill>
                  <a:latin typeface="Metropolis" panose="00000500000000000000" pitchFamily="50" charset="0"/>
                  <a:cs typeface="Metropolis" panose="020B0604020202020204" charset="0"/>
                </a:endParaRPr>
              </a:p>
            </p:txBody>
          </p:sp>
        </p:grpSp>
        <p:pic>
          <p:nvPicPr>
            <p:cNvPr id="46" name="Graphic 45" descr="Contract with solid fill">
              <a:extLst>
                <a:ext uri="{FF2B5EF4-FFF2-40B4-BE49-F238E27FC236}">
                  <a16:creationId xmlns:a16="http://schemas.microsoft.com/office/drawing/2014/main" id="{F3BC672A-5EEC-1D88-581F-09E09B81105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40726" y="1190045"/>
              <a:ext cx="502920" cy="502920"/>
            </a:xfrm>
            <a:prstGeom prst="rect">
              <a:avLst/>
            </a:prstGeom>
          </p:spPr>
        </p:pic>
      </p:grpSp>
    </p:spTree>
    <p:extLst>
      <p:ext uri="{BB962C8B-B14F-4D97-AF65-F5344CB8AC3E}">
        <p14:creationId xmlns:p14="http://schemas.microsoft.com/office/powerpoint/2010/main" val="380167490"/>
      </p:ext>
    </p:extLst>
  </p:cSld>
  <p:clrMapOvr>
    <a:masterClrMapping/>
  </p:clrMapOvr>
  <p:transition spd="med">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396AAF5-F769-2E3B-029E-ABA40F0214A8}"/>
              </a:ext>
            </a:extLst>
          </p:cNvPr>
          <p:cNvSpPr>
            <a:spLocks noGrp="1"/>
          </p:cNvSpPr>
          <p:nvPr>
            <p:ph type="sldNum" sz="quarter" idx="10"/>
          </p:nvPr>
        </p:nvSpPr>
        <p:spPr/>
        <p:txBody>
          <a:bodyPr/>
          <a:lstStyle/>
          <a:p>
            <a:fld id="{7AD7BA39-CD1C-4FBC-AA7C-BA7CC4082953}" type="slidenum">
              <a:rPr lang="en-US" smtClean="0"/>
              <a:pPr/>
              <a:t>3</a:t>
            </a:fld>
            <a:endParaRPr lang="en-US" dirty="0"/>
          </a:p>
        </p:txBody>
      </p:sp>
      <p:sp>
        <p:nvSpPr>
          <p:cNvPr id="4" name="Text Placeholder 3">
            <a:extLst>
              <a:ext uri="{FF2B5EF4-FFF2-40B4-BE49-F238E27FC236}">
                <a16:creationId xmlns:a16="http://schemas.microsoft.com/office/drawing/2014/main" id="{BFFD3950-0C6F-B246-48BB-1423449F1869}"/>
              </a:ext>
            </a:extLst>
          </p:cNvPr>
          <p:cNvSpPr>
            <a:spLocks noGrp="1"/>
          </p:cNvSpPr>
          <p:nvPr>
            <p:ph type="body" sz="quarter" idx="11"/>
          </p:nvPr>
        </p:nvSpPr>
        <p:spPr>
          <a:xfrm>
            <a:off x="4242216" y="2948691"/>
            <a:ext cx="4265540" cy="731520"/>
          </a:xfrm>
        </p:spPr>
        <p:txBody>
          <a:bodyPr/>
          <a:lstStyle/>
          <a:p>
            <a:endParaRPr lang="en-US" dirty="0"/>
          </a:p>
        </p:txBody>
      </p:sp>
      <p:sp>
        <p:nvSpPr>
          <p:cNvPr id="3" name="Title 2">
            <a:extLst>
              <a:ext uri="{FF2B5EF4-FFF2-40B4-BE49-F238E27FC236}">
                <a16:creationId xmlns:a16="http://schemas.microsoft.com/office/drawing/2014/main" id="{3214CD57-1ADF-1304-B4D1-9C40E951F719}"/>
              </a:ext>
            </a:extLst>
          </p:cNvPr>
          <p:cNvSpPr>
            <a:spLocks noGrp="1"/>
          </p:cNvSpPr>
          <p:nvPr>
            <p:ph type="title"/>
          </p:nvPr>
        </p:nvSpPr>
        <p:spPr>
          <a:xfrm>
            <a:off x="4242216" y="1529474"/>
            <a:ext cx="4211833" cy="960120"/>
          </a:xfrm>
        </p:spPr>
        <p:txBody>
          <a:bodyPr/>
          <a:lstStyle/>
          <a:p>
            <a:endParaRPr lang="en-US" dirty="0"/>
          </a:p>
        </p:txBody>
      </p:sp>
    </p:spTree>
    <p:extLst>
      <p:ext uri="{BB962C8B-B14F-4D97-AF65-F5344CB8AC3E}">
        <p14:creationId xmlns:p14="http://schemas.microsoft.com/office/powerpoint/2010/main" val="2271217802"/>
      </p:ext>
    </p:extLst>
  </p:cSld>
  <p:clrMapOvr>
    <a:masterClrMapping/>
  </p:clrMapOvr>
  <p:transition spd="med">
    <p:pull/>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1DD4D168-2EDE-7181-9177-B762AB25EE8B}"/>
              </a:ext>
            </a:extLst>
          </p:cNvPr>
          <p:cNvGrpSpPr/>
          <p:nvPr/>
        </p:nvGrpSpPr>
        <p:grpSpPr>
          <a:xfrm>
            <a:off x="5202705" y="2571750"/>
            <a:ext cx="2976804" cy="1592925"/>
            <a:chOff x="5202705" y="2571750"/>
            <a:chExt cx="2976804" cy="1592925"/>
          </a:xfrm>
        </p:grpSpPr>
        <p:sp>
          <p:nvSpPr>
            <p:cNvPr id="103" name="TextBox 102">
              <a:extLst>
                <a:ext uri="{FF2B5EF4-FFF2-40B4-BE49-F238E27FC236}">
                  <a16:creationId xmlns:a16="http://schemas.microsoft.com/office/drawing/2014/main" id="{331BD778-EBC6-04B9-CCCF-7B482A60DEF3}"/>
                </a:ext>
              </a:extLst>
            </p:cNvPr>
            <p:cNvSpPr txBox="1"/>
            <p:nvPr/>
          </p:nvSpPr>
          <p:spPr>
            <a:xfrm>
              <a:off x="5334634" y="2595015"/>
              <a:ext cx="2844875" cy="1569660"/>
            </a:xfrm>
            <a:prstGeom prst="rect">
              <a:avLst/>
            </a:prstGeom>
            <a:noFill/>
          </p:spPr>
          <p:txBody>
            <a:bodyPr wrap="square">
              <a:spAutoFit/>
            </a:bodyPr>
            <a:lstStyle/>
            <a:p>
              <a:r>
                <a:rPr lang="en-US" sz="1200" dirty="0">
                  <a:solidFill>
                    <a:schemeClr val="tx1"/>
                  </a:solidFill>
                  <a:latin typeface="Metropolis" panose="020B0502040204020203" pitchFamily="34" charset="0"/>
                  <a:cs typeface="Metropolis" panose="020B0502040204020203" pitchFamily="34" charset="0"/>
                </a:rPr>
                <a:t>CareCloud’s RPM has made a big impact for our patients by removing the barriers to physically access care, which allows us to monitor their information daily without them having to come into the clinic.</a:t>
              </a:r>
            </a:p>
            <a:p>
              <a:endParaRPr lang="en-US" sz="1200" dirty="0">
                <a:solidFill>
                  <a:schemeClr val="tx1"/>
                </a:solidFill>
                <a:latin typeface="Metropolis" panose="020B0502040204020203" pitchFamily="34" charset="0"/>
                <a:cs typeface="Metropolis" panose="020B0502040204020203" pitchFamily="34" charset="0"/>
              </a:endParaRPr>
            </a:p>
            <a:p>
              <a:r>
                <a:rPr lang="en-US" sz="1200" i="1" dirty="0">
                  <a:solidFill>
                    <a:schemeClr val="tx1"/>
                  </a:solidFill>
                  <a:latin typeface="Metropolis" panose="020B0502040204020203" pitchFamily="34" charset="0"/>
                  <a:cs typeface="Metropolis" panose="020B0502040204020203" pitchFamily="34" charset="0"/>
                </a:rPr>
                <a:t>– RMIM</a:t>
              </a:r>
            </a:p>
          </p:txBody>
        </p:sp>
        <p:grpSp>
          <p:nvGrpSpPr>
            <p:cNvPr id="8" name="Group 4">
              <a:extLst>
                <a:ext uri="{FF2B5EF4-FFF2-40B4-BE49-F238E27FC236}">
                  <a16:creationId xmlns:a16="http://schemas.microsoft.com/office/drawing/2014/main" id="{B0235553-B186-756A-EDEB-124841C44C8A}"/>
                </a:ext>
              </a:extLst>
            </p:cNvPr>
            <p:cNvGrpSpPr>
              <a:grpSpLocks noChangeAspect="1"/>
            </p:cNvGrpSpPr>
            <p:nvPr/>
          </p:nvGrpSpPr>
          <p:grpSpPr>
            <a:xfrm>
              <a:off x="5202705" y="2571750"/>
              <a:ext cx="304139" cy="228600"/>
              <a:chOff x="-705481" y="0"/>
              <a:chExt cx="4525637" cy="3401603"/>
            </a:xfrm>
          </p:grpSpPr>
          <p:pic>
            <p:nvPicPr>
              <p:cNvPr id="9" name="Picture 5">
                <a:extLst>
                  <a:ext uri="{FF2B5EF4-FFF2-40B4-BE49-F238E27FC236}">
                    <a16:creationId xmlns:a16="http://schemas.microsoft.com/office/drawing/2014/main" id="{DA6644B0-344B-6BC0-7EFF-CCDE1A13E6BF}"/>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r="51361"/>
              <a:stretch>
                <a:fillRect/>
              </a:stretch>
            </p:blipFill>
            <p:spPr>
              <a:xfrm>
                <a:off x="-705481" y="0"/>
                <a:ext cx="2397804" cy="3401603"/>
              </a:xfrm>
              <a:prstGeom prst="rect">
                <a:avLst/>
              </a:prstGeom>
            </p:spPr>
          </p:pic>
          <p:pic>
            <p:nvPicPr>
              <p:cNvPr id="10" name="Picture 6">
                <a:extLst>
                  <a:ext uri="{FF2B5EF4-FFF2-40B4-BE49-F238E27FC236}">
                    <a16:creationId xmlns:a16="http://schemas.microsoft.com/office/drawing/2014/main" id="{31B73965-BDEF-4D6D-0BA1-726717580D30}"/>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l="51361"/>
              <a:stretch>
                <a:fillRect/>
              </a:stretch>
            </p:blipFill>
            <p:spPr>
              <a:xfrm>
                <a:off x="1422352" y="0"/>
                <a:ext cx="2397804" cy="3401603"/>
              </a:xfrm>
              <a:prstGeom prst="rect">
                <a:avLst/>
              </a:prstGeom>
            </p:spPr>
          </p:pic>
        </p:grpSp>
        <p:grpSp>
          <p:nvGrpSpPr>
            <p:cNvPr id="15" name="Group 4">
              <a:extLst>
                <a:ext uri="{FF2B5EF4-FFF2-40B4-BE49-F238E27FC236}">
                  <a16:creationId xmlns:a16="http://schemas.microsoft.com/office/drawing/2014/main" id="{CD00CF40-88E8-113A-A05C-C3F43824203B}"/>
                </a:ext>
              </a:extLst>
            </p:cNvPr>
            <p:cNvGrpSpPr>
              <a:grpSpLocks noChangeAspect="1"/>
            </p:cNvGrpSpPr>
            <p:nvPr/>
          </p:nvGrpSpPr>
          <p:grpSpPr>
            <a:xfrm rot="10800000">
              <a:off x="6845120" y="3597147"/>
              <a:ext cx="304139" cy="228600"/>
              <a:chOff x="-1310179" y="0"/>
              <a:chExt cx="4525637" cy="3401603"/>
            </a:xfrm>
            <a:solidFill>
              <a:srgbClr val="289AD6"/>
            </a:solidFill>
          </p:grpSpPr>
          <p:pic>
            <p:nvPicPr>
              <p:cNvPr id="16" name="Picture 5">
                <a:extLst>
                  <a:ext uri="{FF2B5EF4-FFF2-40B4-BE49-F238E27FC236}">
                    <a16:creationId xmlns:a16="http://schemas.microsoft.com/office/drawing/2014/main" id="{06770C74-EFA3-F106-50A6-FE09F45893C0}"/>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r="51361"/>
              <a:stretch>
                <a:fillRect/>
              </a:stretch>
            </p:blipFill>
            <p:spPr>
              <a:xfrm>
                <a:off x="-1310179" y="0"/>
                <a:ext cx="2397804" cy="3401603"/>
              </a:xfrm>
              <a:prstGeom prst="rect">
                <a:avLst/>
              </a:prstGeom>
            </p:spPr>
          </p:pic>
          <p:pic>
            <p:nvPicPr>
              <p:cNvPr id="17" name="Picture 6">
                <a:extLst>
                  <a:ext uri="{FF2B5EF4-FFF2-40B4-BE49-F238E27FC236}">
                    <a16:creationId xmlns:a16="http://schemas.microsoft.com/office/drawing/2014/main" id="{9906DE00-934B-BD86-FC8D-1B51C0982823}"/>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l="51361"/>
              <a:stretch>
                <a:fillRect/>
              </a:stretch>
            </p:blipFill>
            <p:spPr>
              <a:xfrm>
                <a:off x="817654" y="0"/>
                <a:ext cx="2397804" cy="3401603"/>
              </a:xfrm>
              <a:prstGeom prst="rect">
                <a:avLst/>
              </a:prstGeom>
            </p:spPr>
          </p:pic>
        </p:grpSp>
      </p:grpSp>
      <p:sp>
        <p:nvSpPr>
          <p:cNvPr id="7" name="Slide Number Placeholder 1">
            <a:extLst>
              <a:ext uri="{FF2B5EF4-FFF2-40B4-BE49-F238E27FC236}">
                <a16:creationId xmlns:a16="http://schemas.microsoft.com/office/drawing/2014/main" id="{40ED6EB8-6AB0-6263-4760-D6A2FACE4C99}"/>
              </a:ext>
            </a:extLst>
          </p:cNvPr>
          <p:cNvSpPr>
            <a:spLocks noGrp="1"/>
          </p:cNvSpPr>
          <p:nvPr>
            <p:ph type="sldNum" sz="quarter" idx="10"/>
          </p:nvPr>
        </p:nvSpPr>
        <p:spPr/>
        <p:txBody>
          <a:bodyPr/>
          <a:lstStyle/>
          <a:p>
            <a:fld id="{B6F15528-21DE-4FAA-801E-634DDDAF4B2B}" type="slidenum">
              <a:rPr lang="en-US" smtClean="0"/>
              <a:pPr/>
              <a:t>39</a:t>
            </a:fld>
            <a:endParaRPr lang="en-US" dirty="0"/>
          </a:p>
        </p:txBody>
      </p:sp>
      <p:sp>
        <p:nvSpPr>
          <p:cNvPr id="4" name="Title 3">
            <a:extLst>
              <a:ext uri="{FF2B5EF4-FFF2-40B4-BE49-F238E27FC236}">
                <a16:creationId xmlns:a16="http://schemas.microsoft.com/office/drawing/2014/main" id="{14586781-70B4-F3A2-CBAC-394149C07002}"/>
              </a:ext>
            </a:extLst>
          </p:cNvPr>
          <p:cNvSpPr>
            <a:spLocks noGrp="1"/>
          </p:cNvSpPr>
          <p:nvPr>
            <p:ph type="title"/>
          </p:nvPr>
        </p:nvSpPr>
        <p:spPr/>
        <p:txBody>
          <a:bodyPr/>
          <a:lstStyle/>
          <a:p>
            <a:r>
              <a:rPr lang="en-US" dirty="0"/>
              <a:t>Case Study: Rocky Mountain Internal Medicine (RMIM)</a:t>
            </a:r>
          </a:p>
        </p:txBody>
      </p:sp>
      <p:cxnSp>
        <p:nvCxnSpPr>
          <p:cNvPr id="3" name="Straight Connector 2">
            <a:extLst>
              <a:ext uri="{FF2B5EF4-FFF2-40B4-BE49-F238E27FC236}">
                <a16:creationId xmlns:a16="http://schemas.microsoft.com/office/drawing/2014/main" id="{45F08BC8-D277-CE28-7358-8D3B4DC2CDDA}"/>
              </a:ext>
            </a:extLst>
          </p:cNvPr>
          <p:cNvCxnSpPr/>
          <p:nvPr/>
        </p:nvCxnSpPr>
        <p:spPr>
          <a:xfrm>
            <a:off x="0" y="0"/>
            <a:ext cx="4572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42" name="object 14">
            <a:extLst>
              <a:ext uri="{FF2B5EF4-FFF2-40B4-BE49-F238E27FC236}">
                <a16:creationId xmlns:a16="http://schemas.microsoft.com/office/drawing/2014/main" id="{09458F61-4E86-97A5-26A3-58B7A711A786}"/>
              </a:ext>
            </a:extLst>
          </p:cNvPr>
          <p:cNvSpPr/>
          <p:nvPr/>
        </p:nvSpPr>
        <p:spPr>
          <a:xfrm>
            <a:off x="4939217" y="3712469"/>
            <a:ext cx="66993" cy="67628"/>
          </a:xfrm>
          <a:custGeom>
            <a:avLst/>
            <a:gdLst/>
            <a:ahLst/>
            <a:cxnLst/>
            <a:rect l="l" t="t" r="r" b="b"/>
            <a:pathLst>
              <a:path w="133984" h="135254">
                <a:moveTo>
                  <a:pt x="73800" y="134766"/>
                </a:moveTo>
                <a:lnTo>
                  <a:pt x="30208" y="123500"/>
                </a:lnTo>
                <a:lnTo>
                  <a:pt x="4015" y="93736"/>
                </a:lnTo>
                <a:lnTo>
                  <a:pt x="0" y="81003"/>
                </a:lnTo>
                <a:lnTo>
                  <a:pt x="820" y="63684"/>
                </a:lnTo>
                <a:lnTo>
                  <a:pt x="16962" y="23265"/>
                </a:lnTo>
                <a:lnTo>
                  <a:pt x="61077" y="0"/>
                </a:lnTo>
                <a:lnTo>
                  <a:pt x="76671" y="1376"/>
                </a:lnTo>
                <a:lnTo>
                  <a:pt x="114063" y="20517"/>
                </a:lnTo>
                <a:lnTo>
                  <a:pt x="132597" y="56009"/>
                </a:lnTo>
                <a:lnTo>
                  <a:pt x="133572" y="67507"/>
                </a:lnTo>
                <a:lnTo>
                  <a:pt x="132026" y="81983"/>
                </a:lnTo>
                <a:lnTo>
                  <a:pt x="111448" y="117637"/>
                </a:lnTo>
                <a:lnTo>
                  <a:pt x="73800" y="134766"/>
                </a:lnTo>
                <a:close/>
              </a:path>
            </a:pathLst>
          </a:custGeom>
          <a:solidFill>
            <a:srgbClr val="FFFFFF"/>
          </a:solidFill>
        </p:spPr>
        <p:txBody>
          <a:bodyPr wrap="square" lIns="0" tIns="0" rIns="0" bIns="0" rtlCol="0"/>
          <a:lstStyle/>
          <a:p>
            <a:pPr defTabSz="457200">
              <a:buClrTx/>
              <a:defRPr/>
            </a:pPr>
            <a:endParaRPr sz="900" kern="1200" dirty="0">
              <a:solidFill>
                <a:srgbClr val="444445"/>
              </a:solidFill>
              <a:latin typeface="Metropolis" panose="02000506030000020004" pitchFamily="2" charset="0"/>
              <a:cs typeface="Metropolis" panose="020B0604020202020204" charset="0"/>
            </a:endParaRPr>
          </a:p>
        </p:txBody>
      </p:sp>
      <p:grpSp>
        <p:nvGrpSpPr>
          <p:cNvPr id="67" name="Group 66">
            <a:extLst>
              <a:ext uri="{FF2B5EF4-FFF2-40B4-BE49-F238E27FC236}">
                <a16:creationId xmlns:a16="http://schemas.microsoft.com/office/drawing/2014/main" id="{6D9AC603-D536-51C9-7136-FF41493EDCAF}"/>
              </a:ext>
            </a:extLst>
          </p:cNvPr>
          <p:cNvGrpSpPr/>
          <p:nvPr/>
        </p:nvGrpSpPr>
        <p:grpSpPr>
          <a:xfrm>
            <a:off x="2393072" y="829386"/>
            <a:ext cx="5322722" cy="756042"/>
            <a:chOff x="663677" y="7014454"/>
            <a:chExt cx="10645444" cy="1512084"/>
          </a:xfrm>
        </p:grpSpPr>
        <p:sp>
          <p:nvSpPr>
            <p:cNvPr id="52" name="object 16">
              <a:extLst>
                <a:ext uri="{FF2B5EF4-FFF2-40B4-BE49-F238E27FC236}">
                  <a16:creationId xmlns:a16="http://schemas.microsoft.com/office/drawing/2014/main" id="{28A65D3A-15EA-529C-5982-F2210FB9EDAB}"/>
                </a:ext>
              </a:extLst>
            </p:cNvPr>
            <p:cNvSpPr/>
            <p:nvPr/>
          </p:nvSpPr>
          <p:spPr>
            <a:xfrm>
              <a:off x="663677" y="7014454"/>
              <a:ext cx="10645444" cy="1512084"/>
            </a:xfrm>
            <a:custGeom>
              <a:avLst/>
              <a:gdLst/>
              <a:ahLst/>
              <a:cxnLst/>
              <a:rect l="l" t="t" r="r" b="b"/>
              <a:pathLst>
                <a:path w="11019790" h="1905000">
                  <a:moveTo>
                    <a:pt x="10533739" y="1904999"/>
                  </a:moveTo>
                  <a:lnTo>
                    <a:pt x="485544" y="1904999"/>
                  </a:lnTo>
                  <a:lnTo>
                    <a:pt x="466256" y="1904618"/>
                  </a:lnTo>
                  <a:lnTo>
                    <a:pt x="427998" y="1901590"/>
                  </a:lnTo>
                  <a:lnTo>
                    <a:pt x="390302" y="1895598"/>
                  </a:lnTo>
                  <a:lnTo>
                    <a:pt x="335167" y="1881201"/>
                  </a:lnTo>
                  <a:lnTo>
                    <a:pt x="282213" y="1860516"/>
                  </a:lnTo>
                  <a:lnTo>
                    <a:pt x="231990" y="1833769"/>
                  </a:lnTo>
                  <a:lnTo>
                    <a:pt x="185050" y="1801188"/>
                  </a:lnTo>
                  <a:lnTo>
                    <a:pt x="155851" y="1776340"/>
                  </a:lnTo>
                  <a:lnTo>
                    <a:pt x="128573" y="1749124"/>
                  </a:lnTo>
                  <a:lnTo>
                    <a:pt x="103667" y="1719993"/>
                  </a:lnTo>
                  <a:lnTo>
                    <a:pt x="81258" y="1689162"/>
                  </a:lnTo>
                  <a:lnTo>
                    <a:pt x="52476" y="1640086"/>
                  </a:lnTo>
                  <a:lnTo>
                    <a:pt x="29692" y="1588101"/>
                  </a:lnTo>
                  <a:lnTo>
                    <a:pt x="13136" y="1533757"/>
                  </a:lnTo>
                  <a:lnTo>
                    <a:pt x="3035" y="1477603"/>
                  </a:lnTo>
                  <a:lnTo>
                    <a:pt x="0" y="1439433"/>
                  </a:lnTo>
                  <a:lnTo>
                    <a:pt x="0" y="465565"/>
                  </a:lnTo>
                  <a:lnTo>
                    <a:pt x="3035" y="427396"/>
                  </a:lnTo>
                  <a:lnTo>
                    <a:pt x="13136" y="371242"/>
                  </a:lnTo>
                  <a:lnTo>
                    <a:pt x="29692" y="316898"/>
                  </a:lnTo>
                  <a:lnTo>
                    <a:pt x="52476" y="264913"/>
                  </a:lnTo>
                  <a:lnTo>
                    <a:pt x="81258" y="215837"/>
                  </a:lnTo>
                  <a:lnTo>
                    <a:pt x="103667" y="185006"/>
                  </a:lnTo>
                  <a:lnTo>
                    <a:pt x="128573" y="155875"/>
                  </a:lnTo>
                  <a:lnTo>
                    <a:pt x="155851" y="128659"/>
                  </a:lnTo>
                  <a:lnTo>
                    <a:pt x="185050" y="103811"/>
                  </a:lnTo>
                  <a:lnTo>
                    <a:pt x="215952" y="81453"/>
                  </a:lnTo>
                  <a:lnTo>
                    <a:pt x="265141" y="52737"/>
                  </a:lnTo>
                  <a:lnTo>
                    <a:pt x="317246" y="30005"/>
                  </a:lnTo>
                  <a:lnTo>
                    <a:pt x="371715" y="13487"/>
                  </a:lnTo>
                  <a:lnTo>
                    <a:pt x="427998" y="3409"/>
                  </a:lnTo>
                  <a:lnTo>
                    <a:pt x="466256" y="381"/>
                  </a:lnTo>
                  <a:lnTo>
                    <a:pt x="485544" y="0"/>
                  </a:lnTo>
                  <a:lnTo>
                    <a:pt x="10533739" y="0"/>
                  </a:lnTo>
                  <a:lnTo>
                    <a:pt x="10572217" y="1521"/>
                  </a:lnTo>
                  <a:lnTo>
                    <a:pt x="10610214" y="6039"/>
                  </a:lnTo>
                  <a:lnTo>
                    <a:pt x="10665954" y="18289"/>
                  </a:lnTo>
                  <a:lnTo>
                    <a:pt x="10719696" y="36903"/>
                  </a:lnTo>
                  <a:lnTo>
                    <a:pt x="10770891" y="61655"/>
                  </a:lnTo>
                  <a:lnTo>
                    <a:pt x="10818986" y="92316"/>
                  </a:lnTo>
                  <a:lnTo>
                    <a:pt x="10849057" y="115928"/>
                  </a:lnTo>
                  <a:lnTo>
                    <a:pt x="10877342" y="141997"/>
                  </a:lnTo>
                  <a:lnTo>
                    <a:pt x="10903472" y="170218"/>
                  </a:lnTo>
                  <a:lnTo>
                    <a:pt x="10927138" y="200219"/>
                  </a:lnTo>
                  <a:lnTo>
                    <a:pt x="10957869" y="248204"/>
                  </a:lnTo>
                  <a:lnTo>
                    <a:pt x="10982678" y="299281"/>
                  </a:lnTo>
                  <a:lnTo>
                    <a:pt x="11001336" y="352899"/>
                  </a:lnTo>
                  <a:lnTo>
                    <a:pt x="11013614" y="408511"/>
                  </a:lnTo>
                  <a:lnTo>
                    <a:pt x="11018143" y="446421"/>
                  </a:lnTo>
                  <a:lnTo>
                    <a:pt x="11019285" y="465565"/>
                  </a:lnTo>
                  <a:lnTo>
                    <a:pt x="11019285" y="1439433"/>
                  </a:lnTo>
                  <a:lnTo>
                    <a:pt x="11016250" y="1477603"/>
                  </a:lnTo>
                  <a:lnTo>
                    <a:pt x="11006148" y="1533757"/>
                  </a:lnTo>
                  <a:lnTo>
                    <a:pt x="10989592" y="1588101"/>
                  </a:lnTo>
                  <a:lnTo>
                    <a:pt x="10966808" y="1640086"/>
                  </a:lnTo>
                  <a:lnTo>
                    <a:pt x="10938026" y="1689162"/>
                  </a:lnTo>
                  <a:lnTo>
                    <a:pt x="10915617" y="1719993"/>
                  </a:lnTo>
                  <a:lnTo>
                    <a:pt x="10890711" y="1749124"/>
                  </a:lnTo>
                  <a:lnTo>
                    <a:pt x="10863433" y="1776340"/>
                  </a:lnTo>
                  <a:lnTo>
                    <a:pt x="10834234" y="1801188"/>
                  </a:lnTo>
                  <a:lnTo>
                    <a:pt x="10803333" y="1823546"/>
                  </a:lnTo>
                  <a:lnTo>
                    <a:pt x="10754143" y="1852262"/>
                  </a:lnTo>
                  <a:lnTo>
                    <a:pt x="10702038" y="1874993"/>
                  </a:lnTo>
                  <a:lnTo>
                    <a:pt x="10647569" y="1891512"/>
                  </a:lnTo>
                  <a:lnTo>
                    <a:pt x="10591286" y="1901590"/>
                  </a:lnTo>
                  <a:lnTo>
                    <a:pt x="10553028" y="1904618"/>
                  </a:lnTo>
                  <a:lnTo>
                    <a:pt x="10533739" y="1904999"/>
                  </a:lnTo>
                  <a:close/>
                </a:path>
              </a:pathLst>
            </a:custGeom>
            <a:solidFill>
              <a:schemeClr val="tx1"/>
            </a:solidFill>
          </p:spPr>
          <p:txBody>
            <a:bodyPr wrap="square" lIns="0" tIns="0" rIns="0" bIns="0" rtlCol="0"/>
            <a:lstStyle/>
            <a:p>
              <a:pPr defTabSz="457200">
                <a:buClrTx/>
                <a:defRPr/>
              </a:pPr>
              <a:endParaRPr sz="900" kern="1200" dirty="0">
                <a:solidFill>
                  <a:schemeClr val="bg1"/>
                </a:solidFill>
                <a:latin typeface="Metropolis" panose="020B0502040204020203" pitchFamily="34" charset="0"/>
                <a:cs typeface="Metropolis" panose="020B0502040204020203" pitchFamily="34" charset="0"/>
              </a:endParaRPr>
            </a:p>
          </p:txBody>
        </p:sp>
        <p:sp>
          <p:nvSpPr>
            <p:cNvPr id="53" name="object 17">
              <a:extLst>
                <a:ext uri="{FF2B5EF4-FFF2-40B4-BE49-F238E27FC236}">
                  <a16:creationId xmlns:a16="http://schemas.microsoft.com/office/drawing/2014/main" id="{6B82DB84-C402-E0C4-09A0-B66D75C2B7C9}"/>
                </a:ext>
              </a:extLst>
            </p:cNvPr>
            <p:cNvSpPr/>
            <p:nvPr/>
          </p:nvSpPr>
          <p:spPr>
            <a:xfrm>
              <a:off x="3161781" y="7176366"/>
              <a:ext cx="0" cy="1134110"/>
            </a:xfrm>
            <a:custGeom>
              <a:avLst/>
              <a:gdLst/>
              <a:ahLst/>
              <a:cxnLst/>
              <a:rect l="l" t="t" r="r" b="b"/>
              <a:pathLst>
                <a:path h="1134109">
                  <a:moveTo>
                    <a:pt x="0" y="0"/>
                  </a:moveTo>
                  <a:lnTo>
                    <a:pt x="0" y="1133578"/>
                  </a:lnTo>
                </a:path>
              </a:pathLst>
            </a:custGeom>
            <a:ln w="22225">
              <a:solidFill>
                <a:schemeClr val="bg1"/>
              </a:solidFill>
            </a:ln>
          </p:spPr>
          <p:txBody>
            <a:bodyPr wrap="square" lIns="0" tIns="0" rIns="0" bIns="0" rtlCol="0"/>
            <a:lstStyle/>
            <a:p>
              <a:pPr defTabSz="457200">
                <a:buClrTx/>
                <a:defRPr/>
              </a:pPr>
              <a:endParaRPr sz="900" kern="1200" dirty="0">
                <a:solidFill>
                  <a:schemeClr val="bg1"/>
                </a:solidFill>
                <a:latin typeface="Metropolis" panose="020B0502040204020203" pitchFamily="34" charset="0"/>
                <a:cs typeface="Metropolis" panose="020B0502040204020203" pitchFamily="34" charset="0"/>
              </a:endParaRPr>
            </a:p>
          </p:txBody>
        </p:sp>
        <p:sp>
          <p:nvSpPr>
            <p:cNvPr id="54" name="object 18">
              <a:extLst>
                <a:ext uri="{FF2B5EF4-FFF2-40B4-BE49-F238E27FC236}">
                  <a16:creationId xmlns:a16="http://schemas.microsoft.com/office/drawing/2014/main" id="{0A657B0B-EDA8-6472-BB37-98860355E94D}"/>
                </a:ext>
              </a:extLst>
            </p:cNvPr>
            <p:cNvSpPr/>
            <p:nvPr/>
          </p:nvSpPr>
          <p:spPr>
            <a:xfrm>
              <a:off x="5724400" y="7176365"/>
              <a:ext cx="0" cy="1134110"/>
            </a:xfrm>
            <a:custGeom>
              <a:avLst/>
              <a:gdLst/>
              <a:ahLst/>
              <a:cxnLst/>
              <a:rect l="l" t="t" r="r" b="b"/>
              <a:pathLst>
                <a:path h="1134109">
                  <a:moveTo>
                    <a:pt x="0" y="0"/>
                  </a:moveTo>
                  <a:lnTo>
                    <a:pt x="0" y="1133578"/>
                  </a:lnTo>
                </a:path>
              </a:pathLst>
            </a:custGeom>
            <a:ln w="22225">
              <a:solidFill>
                <a:schemeClr val="bg1"/>
              </a:solidFill>
            </a:ln>
          </p:spPr>
          <p:txBody>
            <a:bodyPr wrap="square" lIns="0" tIns="0" rIns="0" bIns="0" rtlCol="0"/>
            <a:lstStyle/>
            <a:p>
              <a:pPr defTabSz="457200">
                <a:buClrTx/>
                <a:defRPr/>
              </a:pPr>
              <a:endParaRPr sz="900" kern="1200" dirty="0">
                <a:solidFill>
                  <a:schemeClr val="bg1"/>
                </a:solidFill>
                <a:latin typeface="Metropolis" panose="020B0502040204020203" pitchFamily="34" charset="0"/>
                <a:cs typeface="Metropolis" panose="020B0502040204020203" pitchFamily="34" charset="0"/>
              </a:endParaRPr>
            </a:p>
          </p:txBody>
        </p:sp>
        <p:sp>
          <p:nvSpPr>
            <p:cNvPr id="55" name="object 19">
              <a:extLst>
                <a:ext uri="{FF2B5EF4-FFF2-40B4-BE49-F238E27FC236}">
                  <a16:creationId xmlns:a16="http://schemas.microsoft.com/office/drawing/2014/main" id="{B2B0BE9E-CDFA-A82B-3EB7-65D1D23A35E1}"/>
                </a:ext>
              </a:extLst>
            </p:cNvPr>
            <p:cNvSpPr/>
            <p:nvPr/>
          </p:nvSpPr>
          <p:spPr>
            <a:xfrm>
              <a:off x="8016117" y="7176365"/>
              <a:ext cx="0" cy="1134110"/>
            </a:xfrm>
            <a:custGeom>
              <a:avLst/>
              <a:gdLst/>
              <a:ahLst/>
              <a:cxnLst/>
              <a:rect l="l" t="t" r="r" b="b"/>
              <a:pathLst>
                <a:path h="1134109">
                  <a:moveTo>
                    <a:pt x="0" y="0"/>
                  </a:moveTo>
                  <a:lnTo>
                    <a:pt x="0" y="1133578"/>
                  </a:lnTo>
                </a:path>
              </a:pathLst>
            </a:custGeom>
            <a:ln w="22225">
              <a:solidFill>
                <a:schemeClr val="bg1"/>
              </a:solidFill>
            </a:ln>
          </p:spPr>
          <p:txBody>
            <a:bodyPr wrap="square" lIns="0" tIns="0" rIns="0" bIns="0" rtlCol="0"/>
            <a:lstStyle/>
            <a:p>
              <a:pPr defTabSz="457200">
                <a:buClrTx/>
                <a:defRPr/>
              </a:pPr>
              <a:endParaRPr sz="900" kern="1200" dirty="0">
                <a:solidFill>
                  <a:schemeClr val="bg1"/>
                </a:solidFill>
                <a:latin typeface="Metropolis" panose="020B0502040204020203" pitchFamily="34" charset="0"/>
                <a:cs typeface="Metropolis" panose="020B0502040204020203" pitchFamily="34" charset="0"/>
              </a:endParaRPr>
            </a:p>
          </p:txBody>
        </p:sp>
        <p:sp>
          <p:nvSpPr>
            <p:cNvPr id="56" name="object 20">
              <a:extLst>
                <a:ext uri="{FF2B5EF4-FFF2-40B4-BE49-F238E27FC236}">
                  <a16:creationId xmlns:a16="http://schemas.microsoft.com/office/drawing/2014/main" id="{E037500A-F460-244F-7954-CAB2F8261A06}"/>
                </a:ext>
              </a:extLst>
            </p:cNvPr>
            <p:cNvSpPr/>
            <p:nvPr/>
          </p:nvSpPr>
          <p:spPr>
            <a:xfrm>
              <a:off x="1000542" y="7471620"/>
              <a:ext cx="698500" cy="604520"/>
            </a:xfrm>
            <a:custGeom>
              <a:avLst/>
              <a:gdLst/>
              <a:ahLst/>
              <a:cxnLst/>
              <a:rect l="l" t="t" r="r" b="b"/>
              <a:pathLst>
                <a:path w="698500" h="604520">
                  <a:moveTo>
                    <a:pt x="502919" y="77129"/>
                  </a:moveTo>
                  <a:lnTo>
                    <a:pt x="458876" y="77129"/>
                  </a:lnTo>
                  <a:lnTo>
                    <a:pt x="465578" y="72308"/>
                  </a:lnTo>
                  <a:lnTo>
                    <a:pt x="473431" y="62667"/>
                  </a:lnTo>
                  <a:lnTo>
                    <a:pt x="505057" y="22496"/>
                  </a:lnTo>
                  <a:lnTo>
                    <a:pt x="533821" y="0"/>
                  </a:lnTo>
                  <a:lnTo>
                    <a:pt x="544430" y="8034"/>
                  </a:lnTo>
                  <a:lnTo>
                    <a:pt x="554866" y="16068"/>
                  </a:lnTo>
                  <a:lnTo>
                    <a:pt x="565139" y="25709"/>
                  </a:lnTo>
                  <a:lnTo>
                    <a:pt x="573237" y="32137"/>
                  </a:lnTo>
                  <a:lnTo>
                    <a:pt x="529716" y="32137"/>
                  </a:lnTo>
                  <a:lnTo>
                    <a:pt x="497165" y="70702"/>
                  </a:lnTo>
                  <a:lnTo>
                    <a:pt x="502919" y="77129"/>
                  </a:lnTo>
                  <a:close/>
                </a:path>
                <a:path w="698500" h="604520">
                  <a:moveTo>
                    <a:pt x="97233" y="416178"/>
                  </a:moveTo>
                  <a:lnTo>
                    <a:pt x="85572" y="414571"/>
                  </a:lnTo>
                  <a:lnTo>
                    <a:pt x="72437" y="406537"/>
                  </a:lnTo>
                  <a:lnTo>
                    <a:pt x="64630" y="396895"/>
                  </a:lnTo>
                  <a:lnTo>
                    <a:pt x="61661" y="385647"/>
                  </a:lnTo>
                  <a:lnTo>
                    <a:pt x="65810" y="369579"/>
                  </a:lnTo>
                  <a:lnTo>
                    <a:pt x="70262" y="359937"/>
                  </a:lnTo>
                  <a:lnTo>
                    <a:pt x="78821" y="348689"/>
                  </a:lnTo>
                  <a:lnTo>
                    <a:pt x="86906" y="339048"/>
                  </a:lnTo>
                  <a:lnTo>
                    <a:pt x="94516" y="331014"/>
                  </a:lnTo>
                  <a:lnTo>
                    <a:pt x="97691" y="326193"/>
                  </a:lnTo>
                  <a:lnTo>
                    <a:pt x="99135" y="322980"/>
                  </a:lnTo>
                  <a:lnTo>
                    <a:pt x="98654" y="319766"/>
                  </a:lnTo>
                  <a:lnTo>
                    <a:pt x="96063" y="306911"/>
                  </a:lnTo>
                  <a:lnTo>
                    <a:pt x="93022" y="294056"/>
                  </a:lnTo>
                  <a:lnTo>
                    <a:pt x="90790" y="286022"/>
                  </a:lnTo>
                  <a:lnTo>
                    <a:pt x="88864" y="282808"/>
                  </a:lnTo>
                  <a:lnTo>
                    <a:pt x="86938" y="282808"/>
                  </a:lnTo>
                  <a:lnTo>
                    <a:pt x="79717" y="279594"/>
                  </a:lnTo>
                  <a:lnTo>
                    <a:pt x="71692" y="277987"/>
                  </a:lnTo>
                  <a:lnTo>
                    <a:pt x="64952" y="274774"/>
                  </a:lnTo>
                  <a:lnTo>
                    <a:pt x="18572" y="247457"/>
                  </a:lnTo>
                  <a:lnTo>
                    <a:pt x="14560" y="244243"/>
                  </a:lnTo>
                  <a:lnTo>
                    <a:pt x="10227" y="242636"/>
                  </a:lnTo>
                  <a:lnTo>
                    <a:pt x="103" y="236209"/>
                  </a:lnTo>
                  <a:lnTo>
                    <a:pt x="0" y="224961"/>
                  </a:lnTo>
                  <a:lnTo>
                    <a:pt x="5151" y="212106"/>
                  </a:lnTo>
                  <a:lnTo>
                    <a:pt x="10310" y="200858"/>
                  </a:lnTo>
                  <a:lnTo>
                    <a:pt x="15549" y="189610"/>
                  </a:lnTo>
                  <a:lnTo>
                    <a:pt x="21484" y="178362"/>
                  </a:lnTo>
                  <a:lnTo>
                    <a:pt x="27456" y="165507"/>
                  </a:lnTo>
                  <a:lnTo>
                    <a:pt x="45658" y="131762"/>
                  </a:lnTo>
                  <a:lnTo>
                    <a:pt x="64438" y="99625"/>
                  </a:lnTo>
                  <a:lnTo>
                    <a:pt x="70859" y="88377"/>
                  </a:lnTo>
                  <a:lnTo>
                    <a:pt x="77371" y="77129"/>
                  </a:lnTo>
                  <a:lnTo>
                    <a:pt x="83983" y="67488"/>
                  </a:lnTo>
                  <a:lnTo>
                    <a:pt x="90700" y="56240"/>
                  </a:lnTo>
                  <a:lnTo>
                    <a:pt x="97529" y="46599"/>
                  </a:lnTo>
                  <a:lnTo>
                    <a:pt x="105030" y="36957"/>
                  </a:lnTo>
                  <a:lnTo>
                    <a:pt x="113391" y="27316"/>
                  </a:lnTo>
                  <a:lnTo>
                    <a:pt x="123824" y="17675"/>
                  </a:lnTo>
                  <a:lnTo>
                    <a:pt x="133747" y="17675"/>
                  </a:lnTo>
                  <a:lnTo>
                    <a:pt x="146786" y="25709"/>
                  </a:lnTo>
                  <a:lnTo>
                    <a:pt x="158054" y="33744"/>
                  </a:lnTo>
                  <a:lnTo>
                    <a:pt x="167910" y="41778"/>
                  </a:lnTo>
                  <a:lnTo>
                    <a:pt x="169670" y="43385"/>
                  </a:lnTo>
                  <a:lnTo>
                    <a:pt x="132356" y="43385"/>
                  </a:lnTo>
                  <a:lnTo>
                    <a:pt x="124673" y="53026"/>
                  </a:lnTo>
                  <a:lnTo>
                    <a:pt x="117229" y="64274"/>
                  </a:lnTo>
                  <a:lnTo>
                    <a:pt x="110010" y="73915"/>
                  </a:lnTo>
                  <a:lnTo>
                    <a:pt x="103002" y="85163"/>
                  </a:lnTo>
                  <a:lnTo>
                    <a:pt x="96189" y="96411"/>
                  </a:lnTo>
                  <a:lnTo>
                    <a:pt x="89557" y="107660"/>
                  </a:lnTo>
                  <a:lnTo>
                    <a:pt x="83092" y="117301"/>
                  </a:lnTo>
                  <a:lnTo>
                    <a:pt x="64548" y="151045"/>
                  </a:lnTo>
                  <a:lnTo>
                    <a:pt x="41265" y="196037"/>
                  </a:lnTo>
                  <a:lnTo>
                    <a:pt x="29979" y="218533"/>
                  </a:lnTo>
                  <a:lnTo>
                    <a:pt x="40014" y="226568"/>
                  </a:lnTo>
                  <a:lnTo>
                    <a:pt x="50259" y="234602"/>
                  </a:lnTo>
                  <a:lnTo>
                    <a:pt x="60700" y="242636"/>
                  </a:lnTo>
                  <a:lnTo>
                    <a:pt x="82109" y="255491"/>
                  </a:lnTo>
                  <a:lnTo>
                    <a:pt x="111894" y="255491"/>
                  </a:lnTo>
                  <a:lnTo>
                    <a:pt x="110851" y="257098"/>
                  </a:lnTo>
                  <a:lnTo>
                    <a:pt x="111332" y="260312"/>
                  </a:lnTo>
                  <a:lnTo>
                    <a:pt x="113622" y="273167"/>
                  </a:lnTo>
                  <a:lnTo>
                    <a:pt x="116229" y="284415"/>
                  </a:lnTo>
                  <a:lnTo>
                    <a:pt x="118994" y="297270"/>
                  </a:lnTo>
                  <a:lnTo>
                    <a:pt x="124492" y="300483"/>
                  </a:lnTo>
                  <a:lnTo>
                    <a:pt x="179448" y="300483"/>
                  </a:lnTo>
                  <a:lnTo>
                    <a:pt x="184014" y="308518"/>
                  </a:lnTo>
                  <a:lnTo>
                    <a:pt x="187026" y="319766"/>
                  </a:lnTo>
                  <a:lnTo>
                    <a:pt x="185454" y="329407"/>
                  </a:lnTo>
                  <a:lnTo>
                    <a:pt x="179922" y="339048"/>
                  </a:lnTo>
                  <a:lnTo>
                    <a:pt x="171283" y="348689"/>
                  </a:lnTo>
                  <a:lnTo>
                    <a:pt x="162648" y="356724"/>
                  </a:lnTo>
                  <a:lnTo>
                    <a:pt x="136729" y="385647"/>
                  </a:lnTo>
                  <a:lnTo>
                    <a:pt x="128073" y="393682"/>
                  </a:lnTo>
                  <a:lnTo>
                    <a:pt x="119404" y="403323"/>
                  </a:lnTo>
                  <a:lnTo>
                    <a:pt x="108827" y="411357"/>
                  </a:lnTo>
                  <a:lnTo>
                    <a:pt x="97233" y="416178"/>
                  </a:lnTo>
                  <a:close/>
                </a:path>
                <a:path w="698500" h="604520">
                  <a:moveTo>
                    <a:pt x="669244" y="183182"/>
                  </a:moveTo>
                  <a:lnTo>
                    <a:pt x="618321" y="183182"/>
                  </a:lnTo>
                  <a:lnTo>
                    <a:pt x="631120" y="178362"/>
                  </a:lnTo>
                  <a:lnTo>
                    <a:pt x="642105" y="171934"/>
                  </a:lnTo>
                  <a:lnTo>
                    <a:pt x="651758" y="163900"/>
                  </a:lnTo>
                  <a:lnTo>
                    <a:pt x="660560" y="154259"/>
                  </a:lnTo>
                  <a:lnTo>
                    <a:pt x="668375" y="146224"/>
                  </a:lnTo>
                  <a:lnTo>
                    <a:pt x="662919" y="141404"/>
                  </a:lnTo>
                  <a:lnTo>
                    <a:pt x="658104" y="138190"/>
                  </a:lnTo>
                  <a:lnTo>
                    <a:pt x="653611" y="133369"/>
                  </a:lnTo>
                  <a:lnTo>
                    <a:pt x="644187" y="125335"/>
                  </a:lnTo>
                  <a:lnTo>
                    <a:pt x="625378" y="107660"/>
                  </a:lnTo>
                  <a:lnTo>
                    <a:pt x="596859" y="83557"/>
                  </a:lnTo>
                  <a:lnTo>
                    <a:pt x="586415" y="73915"/>
                  </a:lnTo>
                  <a:lnTo>
                    <a:pt x="576292" y="65881"/>
                  </a:lnTo>
                  <a:lnTo>
                    <a:pt x="566437" y="57847"/>
                  </a:lnTo>
                  <a:lnTo>
                    <a:pt x="556796" y="49812"/>
                  </a:lnTo>
                  <a:lnTo>
                    <a:pt x="537948" y="33744"/>
                  </a:lnTo>
                  <a:lnTo>
                    <a:pt x="535333" y="32137"/>
                  </a:lnTo>
                  <a:lnTo>
                    <a:pt x="573237" y="32137"/>
                  </a:lnTo>
                  <a:lnTo>
                    <a:pt x="575262" y="33744"/>
                  </a:lnTo>
                  <a:lnTo>
                    <a:pt x="585244" y="41778"/>
                  </a:lnTo>
                  <a:lnTo>
                    <a:pt x="604833" y="57847"/>
                  </a:lnTo>
                  <a:lnTo>
                    <a:pt x="614462" y="67488"/>
                  </a:lnTo>
                  <a:lnTo>
                    <a:pt x="633446" y="83557"/>
                  </a:lnTo>
                  <a:lnTo>
                    <a:pt x="670627" y="115694"/>
                  </a:lnTo>
                  <a:lnTo>
                    <a:pt x="679823" y="122121"/>
                  </a:lnTo>
                  <a:lnTo>
                    <a:pt x="689003" y="130156"/>
                  </a:lnTo>
                  <a:lnTo>
                    <a:pt x="698166" y="141404"/>
                  </a:lnTo>
                  <a:lnTo>
                    <a:pt x="697425" y="151045"/>
                  </a:lnTo>
                  <a:lnTo>
                    <a:pt x="688107" y="162293"/>
                  </a:lnTo>
                  <a:lnTo>
                    <a:pt x="679306" y="171934"/>
                  </a:lnTo>
                  <a:lnTo>
                    <a:pt x="670881" y="181575"/>
                  </a:lnTo>
                  <a:lnTo>
                    <a:pt x="669244" y="183182"/>
                  </a:lnTo>
                  <a:close/>
                </a:path>
                <a:path w="698500" h="604520">
                  <a:moveTo>
                    <a:pt x="111894" y="255491"/>
                  </a:moveTo>
                  <a:lnTo>
                    <a:pt x="82109" y="255491"/>
                  </a:lnTo>
                  <a:lnTo>
                    <a:pt x="88486" y="244243"/>
                  </a:lnTo>
                  <a:lnTo>
                    <a:pt x="94820" y="232995"/>
                  </a:lnTo>
                  <a:lnTo>
                    <a:pt x="101115" y="221747"/>
                  </a:lnTo>
                  <a:lnTo>
                    <a:pt x="113596" y="199251"/>
                  </a:lnTo>
                  <a:lnTo>
                    <a:pt x="125954" y="176755"/>
                  </a:lnTo>
                  <a:lnTo>
                    <a:pt x="144310" y="143011"/>
                  </a:lnTo>
                  <a:lnTo>
                    <a:pt x="150391" y="133369"/>
                  </a:lnTo>
                  <a:lnTo>
                    <a:pt x="162518" y="110873"/>
                  </a:lnTo>
                  <a:lnTo>
                    <a:pt x="171337" y="96411"/>
                  </a:lnTo>
                  <a:lnTo>
                    <a:pt x="175538" y="86770"/>
                  </a:lnTo>
                  <a:lnTo>
                    <a:pt x="174563" y="80343"/>
                  </a:lnTo>
                  <a:lnTo>
                    <a:pt x="167341" y="75522"/>
                  </a:lnTo>
                  <a:lnTo>
                    <a:pt x="162687" y="72308"/>
                  </a:lnTo>
                  <a:lnTo>
                    <a:pt x="154019" y="62667"/>
                  </a:lnTo>
                  <a:lnTo>
                    <a:pt x="144920" y="54633"/>
                  </a:lnTo>
                  <a:lnTo>
                    <a:pt x="132356" y="43385"/>
                  </a:lnTo>
                  <a:lnTo>
                    <a:pt x="169670" y="43385"/>
                  </a:lnTo>
                  <a:lnTo>
                    <a:pt x="176711" y="49812"/>
                  </a:lnTo>
                  <a:lnTo>
                    <a:pt x="184816" y="56240"/>
                  </a:lnTo>
                  <a:lnTo>
                    <a:pt x="196539" y="65881"/>
                  </a:lnTo>
                  <a:lnTo>
                    <a:pt x="206692" y="69095"/>
                  </a:lnTo>
                  <a:lnTo>
                    <a:pt x="430168" y="69095"/>
                  </a:lnTo>
                  <a:lnTo>
                    <a:pt x="448865" y="77129"/>
                  </a:lnTo>
                  <a:lnTo>
                    <a:pt x="502919" y="77129"/>
                  </a:lnTo>
                  <a:lnTo>
                    <a:pt x="504357" y="78736"/>
                  </a:lnTo>
                  <a:lnTo>
                    <a:pt x="345840" y="78736"/>
                  </a:lnTo>
                  <a:lnTo>
                    <a:pt x="331777" y="80343"/>
                  </a:lnTo>
                  <a:lnTo>
                    <a:pt x="305136" y="80343"/>
                  </a:lnTo>
                  <a:lnTo>
                    <a:pt x="232976" y="89984"/>
                  </a:lnTo>
                  <a:lnTo>
                    <a:pt x="221477" y="93198"/>
                  </a:lnTo>
                  <a:lnTo>
                    <a:pt x="207083" y="96411"/>
                  </a:lnTo>
                  <a:lnTo>
                    <a:pt x="197246" y="102839"/>
                  </a:lnTo>
                  <a:lnTo>
                    <a:pt x="189955" y="114087"/>
                  </a:lnTo>
                  <a:lnTo>
                    <a:pt x="183934" y="125335"/>
                  </a:lnTo>
                  <a:lnTo>
                    <a:pt x="177868" y="136583"/>
                  </a:lnTo>
                  <a:lnTo>
                    <a:pt x="165628" y="159079"/>
                  </a:lnTo>
                  <a:lnTo>
                    <a:pt x="140910" y="204071"/>
                  </a:lnTo>
                  <a:lnTo>
                    <a:pt x="128541" y="224961"/>
                  </a:lnTo>
                  <a:lnTo>
                    <a:pt x="116237" y="247457"/>
                  </a:lnTo>
                  <a:lnTo>
                    <a:pt x="112937" y="253884"/>
                  </a:lnTo>
                  <a:lnTo>
                    <a:pt x="111894" y="255491"/>
                  </a:lnTo>
                  <a:close/>
                </a:path>
                <a:path w="698500" h="604520">
                  <a:moveTo>
                    <a:pt x="430168" y="69095"/>
                  </a:moveTo>
                  <a:lnTo>
                    <a:pt x="206692" y="69095"/>
                  </a:lnTo>
                  <a:lnTo>
                    <a:pt x="220215" y="67488"/>
                  </a:lnTo>
                  <a:lnTo>
                    <a:pt x="233456" y="64274"/>
                  </a:lnTo>
                  <a:lnTo>
                    <a:pt x="246447" y="62667"/>
                  </a:lnTo>
                  <a:lnTo>
                    <a:pt x="259220" y="59454"/>
                  </a:lnTo>
                  <a:lnTo>
                    <a:pt x="284240" y="56240"/>
                  </a:lnTo>
                  <a:lnTo>
                    <a:pt x="296551" y="56240"/>
                  </a:lnTo>
                  <a:lnTo>
                    <a:pt x="320934" y="53026"/>
                  </a:lnTo>
                  <a:lnTo>
                    <a:pt x="361161" y="53026"/>
                  </a:lnTo>
                  <a:lnTo>
                    <a:pt x="387152" y="56240"/>
                  </a:lnTo>
                  <a:lnTo>
                    <a:pt x="411301" y="62667"/>
                  </a:lnTo>
                  <a:lnTo>
                    <a:pt x="422767" y="65881"/>
                  </a:lnTo>
                  <a:lnTo>
                    <a:pt x="430168" y="69095"/>
                  </a:lnTo>
                  <a:close/>
                </a:path>
                <a:path w="698500" h="604520">
                  <a:moveTo>
                    <a:pt x="307618" y="189610"/>
                  </a:moveTo>
                  <a:lnTo>
                    <a:pt x="264765" y="175148"/>
                  </a:lnTo>
                  <a:lnTo>
                    <a:pt x="253980" y="155865"/>
                  </a:lnTo>
                  <a:lnTo>
                    <a:pt x="258438" y="146224"/>
                  </a:lnTo>
                  <a:lnTo>
                    <a:pt x="268857" y="136583"/>
                  </a:lnTo>
                  <a:lnTo>
                    <a:pt x="278815" y="128549"/>
                  </a:lnTo>
                  <a:lnTo>
                    <a:pt x="288177" y="120514"/>
                  </a:lnTo>
                  <a:lnTo>
                    <a:pt x="300839" y="109266"/>
                  </a:lnTo>
                  <a:lnTo>
                    <a:pt x="312615" y="102839"/>
                  </a:lnTo>
                  <a:lnTo>
                    <a:pt x="323823" y="96411"/>
                  </a:lnTo>
                  <a:lnTo>
                    <a:pt x="345817" y="93198"/>
                  </a:lnTo>
                  <a:lnTo>
                    <a:pt x="396305" y="86770"/>
                  </a:lnTo>
                  <a:lnTo>
                    <a:pt x="398440" y="85163"/>
                  </a:lnTo>
                  <a:lnTo>
                    <a:pt x="398440" y="83557"/>
                  </a:lnTo>
                  <a:lnTo>
                    <a:pt x="373141" y="80343"/>
                  </a:lnTo>
                  <a:lnTo>
                    <a:pt x="360476" y="80343"/>
                  </a:lnTo>
                  <a:lnTo>
                    <a:pt x="345840" y="78736"/>
                  </a:lnTo>
                  <a:lnTo>
                    <a:pt x="504357" y="78736"/>
                  </a:lnTo>
                  <a:lnTo>
                    <a:pt x="505795" y="80343"/>
                  </a:lnTo>
                  <a:lnTo>
                    <a:pt x="514581" y="89984"/>
                  </a:lnTo>
                  <a:lnTo>
                    <a:pt x="523510" y="99625"/>
                  </a:lnTo>
                  <a:lnTo>
                    <a:pt x="532571" y="107660"/>
                  </a:lnTo>
                  <a:lnTo>
                    <a:pt x="541755" y="117301"/>
                  </a:lnTo>
                  <a:lnTo>
                    <a:pt x="560446" y="133369"/>
                  </a:lnTo>
                  <a:lnTo>
                    <a:pt x="569931" y="143011"/>
                  </a:lnTo>
                  <a:lnTo>
                    <a:pt x="594940" y="163900"/>
                  </a:lnTo>
                  <a:lnTo>
                    <a:pt x="429253" y="163900"/>
                  </a:lnTo>
                  <a:lnTo>
                    <a:pt x="424759" y="165507"/>
                  </a:lnTo>
                  <a:lnTo>
                    <a:pt x="361888" y="173541"/>
                  </a:lnTo>
                  <a:lnTo>
                    <a:pt x="334685" y="181575"/>
                  </a:lnTo>
                  <a:lnTo>
                    <a:pt x="320521" y="186396"/>
                  </a:lnTo>
                  <a:lnTo>
                    <a:pt x="307618" y="189610"/>
                  </a:lnTo>
                  <a:close/>
                </a:path>
                <a:path w="698500" h="604520">
                  <a:moveTo>
                    <a:pt x="630907" y="374399"/>
                  </a:moveTo>
                  <a:lnTo>
                    <a:pt x="587954" y="374399"/>
                  </a:lnTo>
                  <a:lnTo>
                    <a:pt x="600774" y="367972"/>
                  </a:lnTo>
                  <a:lnTo>
                    <a:pt x="609750" y="359937"/>
                  </a:lnTo>
                  <a:lnTo>
                    <a:pt x="617303" y="348689"/>
                  </a:lnTo>
                  <a:lnTo>
                    <a:pt x="619469" y="337441"/>
                  </a:lnTo>
                  <a:lnTo>
                    <a:pt x="616599" y="327800"/>
                  </a:lnTo>
                  <a:lnTo>
                    <a:pt x="609048" y="318159"/>
                  </a:lnTo>
                  <a:lnTo>
                    <a:pt x="560963" y="276380"/>
                  </a:lnTo>
                  <a:lnTo>
                    <a:pt x="541840" y="258705"/>
                  </a:lnTo>
                  <a:lnTo>
                    <a:pt x="503714" y="226568"/>
                  </a:lnTo>
                  <a:lnTo>
                    <a:pt x="494199" y="216926"/>
                  </a:lnTo>
                  <a:lnTo>
                    <a:pt x="446637" y="176755"/>
                  </a:lnTo>
                  <a:lnTo>
                    <a:pt x="435191" y="165507"/>
                  </a:lnTo>
                  <a:lnTo>
                    <a:pt x="429253" y="163900"/>
                  </a:lnTo>
                  <a:lnTo>
                    <a:pt x="594940" y="163900"/>
                  </a:lnTo>
                  <a:lnTo>
                    <a:pt x="618321" y="183182"/>
                  </a:lnTo>
                  <a:lnTo>
                    <a:pt x="669244" y="183182"/>
                  </a:lnTo>
                  <a:lnTo>
                    <a:pt x="662695" y="189610"/>
                  </a:lnTo>
                  <a:lnTo>
                    <a:pt x="654610" y="197644"/>
                  </a:lnTo>
                  <a:lnTo>
                    <a:pt x="646470" y="207285"/>
                  </a:lnTo>
                  <a:lnTo>
                    <a:pt x="641524" y="220140"/>
                  </a:lnTo>
                  <a:lnTo>
                    <a:pt x="639249" y="232995"/>
                  </a:lnTo>
                  <a:lnTo>
                    <a:pt x="636271" y="245850"/>
                  </a:lnTo>
                  <a:lnTo>
                    <a:pt x="632409" y="257098"/>
                  </a:lnTo>
                  <a:lnTo>
                    <a:pt x="627479" y="268346"/>
                  </a:lnTo>
                  <a:lnTo>
                    <a:pt x="621300" y="279594"/>
                  </a:lnTo>
                  <a:lnTo>
                    <a:pt x="618625" y="294056"/>
                  </a:lnTo>
                  <a:lnTo>
                    <a:pt x="622316" y="298877"/>
                  </a:lnTo>
                  <a:lnTo>
                    <a:pt x="626810" y="300483"/>
                  </a:lnTo>
                  <a:lnTo>
                    <a:pt x="637290" y="310125"/>
                  </a:lnTo>
                  <a:lnTo>
                    <a:pt x="643207" y="321373"/>
                  </a:lnTo>
                  <a:lnTo>
                    <a:pt x="645223" y="332621"/>
                  </a:lnTo>
                  <a:lnTo>
                    <a:pt x="644002" y="345476"/>
                  </a:lnTo>
                  <a:lnTo>
                    <a:pt x="639491" y="359937"/>
                  </a:lnTo>
                  <a:lnTo>
                    <a:pt x="633207" y="371185"/>
                  </a:lnTo>
                  <a:lnTo>
                    <a:pt x="630907" y="374399"/>
                  </a:lnTo>
                  <a:close/>
                </a:path>
                <a:path w="698500" h="604520">
                  <a:moveTo>
                    <a:pt x="179448" y="300483"/>
                  </a:moveTo>
                  <a:lnTo>
                    <a:pt x="124492" y="300483"/>
                  </a:lnTo>
                  <a:lnTo>
                    <a:pt x="127702" y="297270"/>
                  </a:lnTo>
                  <a:lnTo>
                    <a:pt x="130911" y="295663"/>
                  </a:lnTo>
                  <a:lnTo>
                    <a:pt x="142517" y="289235"/>
                  </a:lnTo>
                  <a:lnTo>
                    <a:pt x="154416" y="287628"/>
                  </a:lnTo>
                  <a:lnTo>
                    <a:pt x="165784" y="289235"/>
                  </a:lnTo>
                  <a:lnTo>
                    <a:pt x="175796" y="294056"/>
                  </a:lnTo>
                  <a:lnTo>
                    <a:pt x="179448" y="300483"/>
                  </a:lnTo>
                  <a:close/>
                </a:path>
                <a:path w="698500" h="604520">
                  <a:moveTo>
                    <a:pt x="571443" y="449922"/>
                  </a:moveTo>
                  <a:lnTo>
                    <a:pt x="532744" y="449922"/>
                  </a:lnTo>
                  <a:lnTo>
                    <a:pt x="540415" y="446708"/>
                  </a:lnTo>
                  <a:lnTo>
                    <a:pt x="550461" y="433853"/>
                  </a:lnTo>
                  <a:lnTo>
                    <a:pt x="557309" y="422605"/>
                  </a:lnTo>
                  <a:lnTo>
                    <a:pt x="561179" y="412964"/>
                  </a:lnTo>
                  <a:lnTo>
                    <a:pt x="562295" y="398502"/>
                  </a:lnTo>
                  <a:lnTo>
                    <a:pt x="560208" y="393682"/>
                  </a:lnTo>
                  <a:lnTo>
                    <a:pt x="557320" y="392075"/>
                  </a:lnTo>
                  <a:lnTo>
                    <a:pt x="528258" y="367972"/>
                  </a:lnTo>
                  <a:lnTo>
                    <a:pt x="518545" y="358331"/>
                  </a:lnTo>
                  <a:lnTo>
                    <a:pt x="499147" y="342262"/>
                  </a:lnTo>
                  <a:lnTo>
                    <a:pt x="486006" y="331014"/>
                  </a:lnTo>
                  <a:lnTo>
                    <a:pt x="479449" y="322980"/>
                  </a:lnTo>
                  <a:lnTo>
                    <a:pt x="474670" y="316552"/>
                  </a:lnTo>
                  <a:lnTo>
                    <a:pt x="475472" y="310125"/>
                  </a:lnTo>
                  <a:lnTo>
                    <a:pt x="480126" y="306911"/>
                  </a:lnTo>
                  <a:lnTo>
                    <a:pt x="483657" y="305304"/>
                  </a:lnTo>
                  <a:lnTo>
                    <a:pt x="489595" y="303697"/>
                  </a:lnTo>
                  <a:lnTo>
                    <a:pt x="493447" y="305304"/>
                  </a:lnTo>
                  <a:lnTo>
                    <a:pt x="499064" y="306911"/>
                  </a:lnTo>
                  <a:lnTo>
                    <a:pt x="503878" y="311731"/>
                  </a:lnTo>
                  <a:lnTo>
                    <a:pt x="508532" y="316552"/>
                  </a:lnTo>
                  <a:lnTo>
                    <a:pt x="547044" y="348689"/>
                  </a:lnTo>
                  <a:lnTo>
                    <a:pt x="556588" y="358331"/>
                  </a:lnTo>
                  <a:lnTo>
                    <a:pt x="566077" y="366365"/>
                  </a:lnTo>
                  <a:lnTo>
                    <a:pt x="577907" y="374399"/>
                  </a:lnTo>
                  <a:lnTo>
                    <a:pt x="630907" y="374399"/>
                  </a:lnTo>
                  <a:lnTo>
                    <a:pt x="625159" y="382434"/>
                  </a:lnTo>
                  <a:lnTo>
                    <a:pt x="615356" y="388861"/>
                  </a:lnTo>
                  <a:lnTo>
                    <a:pt x="603809" y="395288"/>
                  </a:lnTo>
                  <a:lnTo>
                    <a:pt x="589417" y="400109"/>
                  </a:lnTo>
                  <a:lnTo>
                    <a:pt x="587812" y="401716"/>
                  </a:lnTo>
                  <a:lnTo>
                    <a:pt x="587009" y="406537"/>
                  </a:lnTo>
                  <a:lnTo>
                    <a:pt x="584401" y="420998"/>
                  </a:lnTo>
                  <a:lnTo>
                    <a:pt x="580482" y="433853"/>
                  </a:lnTo>
                  <a:lnTo>
                    <a:pt x="575036" y="445101"/>
                  </a:lnTo>
                  <a:lnTo>
                    <a:pt x="571443" y="449922"/>
                  </a:lnTo>
                  <a:close/>
                </a:path>
                <a:path w="698500" h="604520">
                  <a:moveTo>
                    <a:pt x="526861" y="520624"/>
                  </a:moveTo>
                  <a:lnTo>
                    <a:pt x="485155" y="520624"/>
                  </a:lnTo>
                  <a:lnTo>
                    <a:pt x="495601" y="517410"/>
                  </a:lnTo>
                  <a:lnTo>
                    <a:pt x="504093" y="509376"/>
                  </a:lnTo>
                  <a:lnTo>
                    <a:pt x="511707" y="480452"/>
                  </a:lnTo>
                  <a:lnTo>
                    <a:pt x="507442" y="469204"/>
                  </a:lnTo>
                  <a:lnTo>
                    <a:pt x="495902" y="459563"/>
                  </a:lnTo>
                  <a:lnTo>
                    <a:pt x="485008" y="451529"/>
                  </a:lnTo>
                  <a:lnTo>
                    <a:pt x="474667" y="443494"/>
                  </a:lnTo>
                  <a:lnTo>
                    <a:pt x="464790" y="435460"/>
                  </a:lnTo>
                  <a:lnTo>
                    <a:pt x="455286" y="427426"/>
                  </a:lnTo>
                  <a:lnTo>
                    <a:pt x="446064" y="419391"/>
                  </a:lnTo>
                  <a:lnTo>
                    <a:pt x="437033" y="412964"/>
                  </a:lnTo>
                  <a:lnTo>
                    <a:pt x="428103" y="404930"/>
                  </a:lnTo>
                  <a:lnTo>
                    <a:pt x="422191" y="400109"/>
                  </a:lnTo>
                  <a:lnTo>
                    <a:pt x="418179" y="396895"/>
                  </a:lnTo>
                  <a:lnTo>
                    <a:pt x="415933" y="388861"/>
                  </a:lnTo>
                  <a:lnTo>
                    <a:pt x="416574" y="382434"/>
                  </a:lnTo>
                  <a:lnTo>
                    <a:pt x="421870" y="377613"/>
                  </a:lnTo>
                  <a:lnTo>
                    <a:pt x="435191" y="377613"/>
                  </a:lnTo>
                  <a:lnTo>
                    <a:pt x="437758" y="379220"/>
                  </a:lnTo>
                  <a:lnTo>
                    <a:pt x="450068" y="390468"/>
                  </a:lnTo>
                  <a:lnTo>
                    <a:pt x="459970" y="398502"/>
                  </a:lnTo>
                  <a:lnTo>
                    <a:pt x="489676" y="420998"/>
                  </a:lnTo>
                  <a:lnTo>
                    <a:pt x="509480" y="437067"/>
                  </a:lnTo>
                  <a:lnTo>
                    <a:pt x="523200" y="446708"/>
                  </a:lnTo>
                  <a:lnTo>
                    <a:pt x="532744" y="449922"/>
                  </a:lnTo>
                  <a:lnTo>
                    <a:pt x="571443" y="449922"/>
                  </a:lnTo>
                  <a:lnTo>
                    <a:pt x="567850" y="454743"/>
                  </a:lnTo>
                  <a:lnTo>
                    <a:pt x="558710" y="464384"/>
                  </a:lnTo>
                  <a:lnTo>
                    <a:pt x="547400" y="472418"/>
                  </a:lnTo>
                  <a:lnTo>
                    <a:pt x="539345" y="475632"/>
                  </a:lnTo>
                  <a:lnTo>
                    <a:pt x="537580" y="480452"/>
                  </a:lnTo>
                  <a:lnTo>
                    <a:pt x="537259" y="483666"/>
                  </a:lnTo>
                  <a:lnTo>
                    <a:pt x="535598" y="496521"/>
                  </a:lnTo>
                  <a:lnTo>
                    <a:pt x="532331" y="509376"/>
                  </a:lnTo>
                  <a:lnTo>
                    <a:pt x="526861" y="520624"/>
                  </a:lnTo>
                  <a:close/>
                </a:path>
                <a:path w="698500" h="604520">
                  <a:moveTo>
                    <a:pt x="259021" y="557582"/>
                  </a:moveTo>
                  <a:lnTo>
                    <a:pt x="247828" y="557582"/>
                  </a:lnTo>
                  <a:lnTo>
                    <a:pt x="237604" y="552761"/>
                  </a:lnTo>
                  <a:lnTo>
                    <a:pt x="229345" y="543120"/>
                  </a:lnTo>
                  <a:lnTo>
                    <a:pt x="224462" y="530265"/>
                  </a:lnTo>
                  <a:lnTo>
                    <a:pt x="225118" y="519017"/>
                  </a:lnTo>
                  <a:lnTo>
                    <a:pt x="234415" y="507769"/>
                  </a:lnTo>
                  <a:lnTo>
                    <a:pt x="243276" y="496521"/>
                  </a:lnTo>
                  <a:lnTo>
                    <a:pt x="251748" y="486880"/>
                  </a:lnTo>
                  <a:lnTo>
                    <a:pt x="259874" y="477239"/>
                  </a:lnTo>
                  <a:lnTo>
                    <a:pt x="267701" y="467597"/>
                  </a:lnTo>
                  <a:lnTo>
                    <a:pt x="275274" y="457956"/>
                  </a:lnTo>
                  <a:lnTo>
                    <a:pt x="282638" y="449922"/>
                  </a:lnTo>
                  <a:lnTo>
                    <a:pt x="294702" y="438674"/>
                  </a:lnTo>
                  <a:lnTo>
                    <a:pt x="306621" y="432246"/>
                  </a:lnTo>
                  <a:lnTo>
                    <a:pt x="317647" y="430640"/>
                  </a:lnTo>
                  <a:lnTo>
                    <a:pt x="327035" y="433853"/>
                  </a:lnTo>
                  <a:lnTo>
                    <a:pt x="337110" y="443494"/>
                  </a:lnTo>
                  <a:lnTo>
                    <a:pt x="342961" y="454743"/>
                  </a:lnTo>
                  <a:lnTo>
                    <a:pt x="344600" y="465991"/>
                  </a:lnTo>
                  <a:lnTo>
                    <a:pt x="342036" y="475632"/>
                  </a:lnTo>
                  <a:lnTo>
                    <a:pt x="333533" y="486880"/>
                  </a:lnTo>
                  <a:lnTo>
                    <a:pt x="325583" y="496521"/>
                  </a:lnTo>
                  <a:lnTo>
                    <a:pt x="318679" y="504555"/>
                  </a:lnTo>
                  <a:lnTo>
                    <a:pt x="316592" y="506162"/>
                  </a:lnTo>
                  <a:lnTo>
                    <a:pt x="314025" y="509376"/>
                  </a:lnTo>
                  <a:lnTo>
                    <a:pt x="324119" y="517410"/>
                  </a:lnTo>
                  <a:lnTo>
                    <a:pt x="333935" y="525445"/>
                  </a:lnTo>
                  <a:lnTo>
                    <a:pt x="340671" y="530265"/>
                  </a:lnTo>
                  <a:lnTo>
                    <a:pt x="297334" y="530265"/>
                  </a:lnTo>
                  <a:lnTo>
                    <a:pt x="291717" y="535086"/>
                  </a:lnTo>
                  <a:lnTo>
                    <a:pt x="286261" y="541513"/>
                  </a:lnTo>
                  <a:lnTo>
                    <a:pt x="280323" y="547941"/>
                  </a:lnTo>
                  <a:lnTo>
                    <a:pt x="270185" y="555975"/>
                  </a:lnTo>
                  <a:lnTo>
                    <a:pt x="259021" y="557582"/>
                  </a:lnTo>
                  <a:close/>
                </a:path>
                <a:path w="698500" h="604520">
                  <a:moveTo>
                    <a:pt x="464680" y="576864"/>
                  </a:moveTo>
                  <a:lnTo>
                    <a:pt x="419633" y="576864"/>
                  </a:lnTo>
                  <a:lnTo>
                    <a:pt x="432746" y="572044"/>
                  </a:lnTo>
                  <a:lnTo>
                    <a:pt x="443132" y="564009"/>
                  </a:lnTo>
                  <a:lnTo>
                    <a:pt x="450508" y="554368"/>
                  </a:lnTo>
                  <a:lnTo>
                    <a:pt x="454449" y="543120"/>
                  </a:lnTo>
                  <a:lnTo>
                    <a:pt x="453807" y="539906"/>
                  </a:lnTo>
                  <a:lnTo>
                    <a:pt x="450276" y="536693"/>
                  </a:lnTo>
                  <a:lnTo>
                    <a:pt x="371140" y="472418"/>
                  </a:lnTo>
                  <a:lnTo>
                    <a:pt x="363454" y="465991"/>
                  </a:lnTo>
                  <a:lnTo>
                    <a:pt x="357516" y="462777"/>
                  </a:lnTo>
                  <a:lnTo>
                    <a:pt x="358800" y="446708"/>
                  </a:lnTo>
                  <a:lnTo>
                    <a:pt x="363614" y="441888"/>
                  </a:lnTo>
                  <a:lnTo>
                    <a:pt x="370676" y="443494"/>
                  </a:lnTo>
                  <a:lnTo>
                    <a:pt x="376935" y="446708"/>
                  </a:lnTo>
                  <a:lnTo>
                    <a:pt x="383354" y="448315"/>
                  </a:lnTo>
                  <a:lnTo>
                    <a:pt x="388490" y="453136"/>
                  </a:lnTo>
                  <a:lnTo>
                    <a:pt x="447458" y="501342"/>
                  </a:lnTo>
                  <a:lnTo>
                    <a:pt x="458782" y="510983"/>
                  </a:lnTo>
                  <a:lnTo>
                    <a:pt x="460708" y="512590"/>
                  </a:lnTo>
                  <a:lnTo>
                    <a:pt x="462955" y="514197"/>
                  </a:lnTo>
                  <a:lnTo>
                    <a:pt x="473893" y="520624"/>
                  </a:lnTo>
                  <a:lnTo>
                    <a:pt x="526861" y="520624"/>
                  </a:lnTo>
                  <a:lnTo>
                    <a:pt x="515929" y="533479"/>
                  </a:lnTo>
                  <a:lnTo>
                    <a:pt x="505436" y="541513"/>
                  </a:lnTo>
                  <a:lnTo>
                    <a:pt x="494849" y="544727"/>
                  </a:lnTo>
                  <a:lnTo>
                    <a:pt x="479645" y="546334"/>
                  </a:lnTo>
                  <a:lnTo>
                    <a:pt x="477559" y="549548"/>
                  </a:lnTo>
                  <a:lnTo>
                    <a:pt x="475954" y="555975"/>
                  </a:lnTo>
                  <a:lnTo>
                    <a:pt x="471127" y="567223"/>
                  </a:lnTo>
                  <a:lnTo>
                    <a:pt x="464680" y="576864"/>
                  </a:lnTo>
                  <a:close/>
                </a:path>
                <a:path w="698500" h="604520">
                  <a:moveTo>
                    <a:pt x="417544" y="604181"/>
                  </a:moveTo>
                  <a:lnTo>
                    <a:pt x="379909" y="589719"/>
                  </a:lnTo>
                  <a:lnTo>
                    <a:pt x="358265" y="573651"/>
                  </a:lnTo>
                  <a:lnTo>
                    <a:pt x="347949" y="567223"/>
                  </a:lnTo>
                  <a:lnTo>
                    <a:pt x="337890" y="559189"/>
                  </a:lnTo>
                  <a:lnTo>
                    <a:pt x="328029" y="552761"/>
                  </a:lnTo>
                  <a:lnTo>
                    <a:pt x="308658" y="538300"/>
                  </a:lnTo>
                  <a:lnTo>
                    <a:pt x="299420" y="530265"/>
                  </a:lnTo>
                  <a:lnTo>
                    <a:pt x="340671" y="530265"/>
                  </a:lnTo>
                  <a:lnTo>
                    <a:pt x="345162" y="533479"/>
                  </a:lnTo>
                  <a:lnTo>
                    <a:pt x="355932" y="541513"/>
                  </a:lnTo>
                  <a:lnTo>
                    <a:pt x="366328" y="549548"/>
                  </a:lnTo>
                  <a:lnTo>
                    <a:pt x="376433" y="555975"/>
                  </a:lnTo>
                  <a:lnTo>
                    <a:pt x="386328" y="564009"/>
                  </a:lnTo>
                  <a:lnTo>
                    <a:pt x="396096" y="570437"/>
                  </a:lnTo>
                  <a:lnTo>
                    <a:pt x="409336" y="576864"/>
                  </a:lnTo>
                  <a:lnTo>
                    <a:pt x="464680" y="576864"/>
                  </a:lnTo>
                  <a:lnTo>
                    <a:pt x="463606" y="578471"/>
                  </a:lnTo>
                  <a:lnTo>
                    <a:pt x="453939" y="588112"/>
                  </a:lnTo>
                  <a:lnTo>
                    <a:pt x="442674" y="596147"/>
                  </a:lnTo>
                  <a:lnTo>
                    <a:pt x="430360" y="600967"/>
                  </a:lnTo>
                  <a:lnTo>
                    <a:pt x="417544" y="604181"/>
                  </a:lnTo>
                  <a:close/>
                </a:path>
              </a:pathLst>
            </a:custGeom>
            <a:solidFill>
              <a:schemeClr val="bg1"/>
            </a:solidFill>
          </p:spPr>
          <p:txBody>
            <a:bodyPr wrap="square" lIns="0" tIns="0" rIns="0" bIns="0" rtlCol="0"/>
            <a:lstStyle/>
            <a:p>
              <a:pPr defTabSz="457200">
                <a:buClrTx/>
                <a:defRPr/>
              </a:pPr>
              <a:endParaRPr sz="900" kern="1200" dirty="0">
                <a:solidFill>
                  <a:schemeClr val="bg1"/>
                </a:solidFill>
                <a:latin typeface="Metropolis" panose="020B0502040204020203" pitchFamily="34" charset="0"/>
                <a:cs typeface="Metropolis" panose="020B0502040204020203" pitchFamily="34" charset="0"/>
              </a:endParaRPr>
            </a:p>
          </p:txBody>
        </p:sp>
        <p:sp>
          <p:nvSpPr>
            <p:cNvPr id="57" name="object 21">
              <a:extLst>
                <a:ext uri="{FF2B5EF4-FFF2-40B4-BE49-F238E27FC236}">
                  <a16:creationId xmlns:a16="http://schemas.microsoft.com/office/drawing/2014/main" id="{00F10184-88EB-19A9-5E24-BC17018F32A7}"/>
                </a:ext>
              </a:extLst>
            </p:cNvPr>
            <p:cNvSpPr/>
            <p:nvPr/>
          </p:nvSpPr>
          <p:spPr>
            <a:xfrm>
              <a:off x="1159298" y="7858978"/>
              <a:ext cx="135255" cy="143510"/>
            </a:xfrm>
            <a:custGeom>
              <a:avLst/>
              <a:gdLst/>
              <a:ahLst/>
              <a:cxnLst/>
              <a:rect l="l" t="t" r="r" b="b"/>
              <a:pathLst>
                <a:path w="135255" h="143509">
                  <a:moveTo>
                    <a:pt x="31018" y="143113"/>
                  </a:moveTo>
                  <a:lnTo>
                    <a:pt x="21405" y="141759"/>
                  </a:lnTo>
                  <a:lnTo>
                    <a:pt x="9900" y="131716"/>
                  </a:lnTo>
                  <a:lnTo>
                    <a:pt x="2847" y="121264"/>
                  </a:lnTo>
                  <a:lnTo>
                    <a:pt x="0" y="110721"/>
                  </a:lnTo>
                  <a:lnTo>
                    <a:pt x="1115" y="100404"/>
                  </a:lnTo>
                  <a:lnTo>
                    <a:pt x="31416" y="60780"/>
                  </a:lnTo>
                  <a:lnTo>
                    <a:pt x="56108" y="32973"/>
                  </a:lnTo>
                  <a:lnTo>
                    <a:pt x="66050" y="21659"/>
                  </a:lnTo>
                  <a:lnTo>
                    <a:pt x="73336" y="13634"/>
                  </a:lnTo>
                  <a:lnTo>
                    <a:pt x="84303" y="4625"/>
                  </a:lnTo>
                  <a:lnTo>
                    <a:pt x="95483" y="613"/>
                  </a:lnTo>
                  <a:lnTo>
                    <a:pt x="104074" y="0"/>
                  </a:lnTo>
                  <a:lnTo>
                    <a:pt x="118187" y="3104"/>
                  </a:lnTo>
                  <a:lnTo>
                    <a:pt x="128929" y="11541"/>
                  </a:lnTo>
                  <a:lnTo>
                    <a:pt x="134589" y="23990"/>
                  </a:lnTo>
                  <a:lnTo>
                    <a:pt x="135208" y="33904"/>
                  </a:lnTo>
                  <a:lnTo>
                    <a:pt x="133121" y="40492"/>
                  </a:lnTo>
                  <a:lnTo>
                    <a:pt x="63853" y="122003"/>
                  </a:lnTo>
                  <a:lnTo>
                    <a:pt x="41285" y="140481"/>
                  </a:lnTo>
                  <a:lnTo>
                    <a:pt x="31018" y="143113"/>
                  </a:lnTo>
                  <a:close/>
                </a:path>
              </a:pathLst>
            </a:custGeom>
            <a:solidFill>
              <a:schemeClr val="bg1"/>
            </a:solidFill>
          </p:spPr>
          <p:txBody>
            <a:bodyPr wrap="square" lIns="0" tIns="0" rIns="0" bIns="0" rtlCol="0"/>
            <a:lstStyle/>
            <a:p>
              <a:pPr defTabSz="457200">
                <a:buClrTx/>
                <a:defRPr/>
              </a:pPr>
              <a:endParaRPr sz="900" kern="1200" dirty="0">
                <a:solidFill>
                  <a:schemeClr val="bg1"/>
                </a:solidFill>
                <a:latin typeface="Metropolis" panose="020B0502040204020203" pitchFamily="34" charset="0"/>
                <a:cs typeface="Metropolis" panose="020B0502040204020203" pitchFamily="34" charset="0"/>
              </a:endParaRPr>
            </a:p>
          </p:txBody>
        </p:sp>
        <p:sp>
          <p:nvSpPr>
            <p:cNvPr id="58" name="object 22">
              <a:extLst>
                <a:ext uri="{FF2B5EF4-FFF2-40B4-BE49-F238E27FC236}">
                  <a16:creationId xmlns:a16="http://schemas.microsoft.com/office/drawing/2014/main" id="{5474E01B-8E93-EE52-E8A4-58AC3B62AE1B}"/>
                </a:ext>
              </a:extLst>
            </p:cNvPr>
            <p:cNvSpPr/>
            <p:nvPr/>
          </p:nvSpPr>
          <p:spPr>
            <a:xfrm>
              <a:off x="1110528" y="7809938"/>
              <a:ext cx="128905" cy="142240"/>
            </a:xfrm>
            <a:custGeom>
              <a:avLst/>
              <a:gdLst/>
              <a:ahLst/>
              <a:cxnLst/>
              <a:rect l="l" t="t" r="r" b="b"/>
              <a:pathLst>
                <a:path w="128905" h="142240">
                  <a:moveTo>
                    <a:pt x="32801" y="142237"/>
                  </a:moveTo>
                  <a:lnTo>
                    <a:pt x="20554" y="139359"/>
                  </a:lnTo>
                  <a:lnTo>
                    <a:pt x="10661" y="133055"/>
                  </a:lnTo>
                  <a:lnTo>
                    <a:pt x="3638" y="124132"/>
                  </a:lnTo>
                  <a:lnTo>
                    <a:pt x="0" y="113398"/>
                  </a:lnTo>
                  <a:lnTo>
                    <a:pt x="260" y="101662"/>
                  </a:lnTo>
                  <a:lnTo>
                    <a:pt x="22004" y="66158"/>
                  </a:lnTo>
                  <a:lnTo>
                    <a:pt x="47316" y="37300"/>
                  </a:lnTo>
                  <a:lnTo>
                    <a:pt x="82513" y="3409"/>
                  </a:lnTo>
                  <a:lnTo>
                    <a:pt x="94537" y="0"/>
                  </a:lnTo>
                  <a:lnTo>
                    <a:pt x="106385" y="809"/>
                  </a:lnTo>
                  <a:lnTo>
                    <a:pt x="118441" y="9116"/>
                  </a:lnTo>
                  <a:lnTo>
                    <a:pt x="125895" y="19360"/>
                  </a:lnTo>
                  <a:lnTo>
                    <a:pt x="128719" y="30457"/>
                  </a:lnTo>
                  <a:lnTo>
                    <a:pt x="126845" y="41969"/>
                  </a:lnTo>
                  <a:lnTo>
                    <a:pt x="124919" y="45183"/>
                  </a:lnTo>
                  <a:lnTo>
                    <a:pt x="122512" y="47914"/>
                  </a:lnTo>
                  <a:lnTo>
                    <a:pt x="63907" y="114774"/>
                  </a:lnTo>
                  <a:lnTo>
                    <a:pt x="47042" y="133757"/>
                  </a:lnTo>
                  <a:lnTo>
                    <a:pt x="42430" y="138702"/>
                  </a:lnTo>
                  <a:lnTo>
                    <a:pt x="37134" y="139988"/>
                  </a:lnTo>
                  <a:lnTo>
                    <a:pt x="32801" y="142237"/>
                  </a:lnTo>
                  <a:close/>
                </a:path>
              </a:pathLst>
            </a:custGeom>
            <a:solidFill>
              <a:schemeClr val="bg1"/>
            </a:solidFill>
          </p:spPr>
          <p:txBody>
            <a:bodyPr wrap="square" lIns="0" tIns="0" rIns="0" bIns="0" rtlCol="0"/>
            <a:lstStyle/>
            <a:p>
              <a:pPr defTabSz="457200">
                <a:buClrTx/>
                <a:defRPr/>
              </a:pPr>
              <a:endParaRPr sz="900" kern="1200" dirty="0">
                <a:solidFill>
                  <a:schemeClr val="bg1"/>
                </a:solidFill>
                <a:latin typeface="Metropolis" panose="020B0502040204020203" pitchFamily="34" charset="0"/>
                <a:cs typeface="Metropolis" panose="020B0502040204020203" pitchFamily="34" charset="0"/>
              </a:endParaRPr>
            </a:p>
          </p:txBody>
        </p:sp>
        <p:sp>
          <p:nvSpPr>
            <p:cNvPr id="59" name="object 23">
              <a:extLst>
                <a:ext uri="{FF2B5EF4-FFF2-40B4-BE49-F238E27FC236}">
                  <a16:creationId xmlns:a16="http://schemas.microsoft.com/office/drawing/2014/main" id="{BAD15F1B-2454-058E-E3E9-F18D71BAA481}"/>
                </a:ext>
              </a:extLst>
            </p:cNvPr>
            <p:cNvSpPr/>
            <p:nvPr/>
          </p:nvSpPr>
          <p:spPr>
            <a:xfrm>
              <a:off x="3384613" y="7438220"/>
              <a:ext cx="732155" cy="474345"/>
            </a:xfrm>
            <a:custGeom>
              <a:avLst/>
              <a:gdLst/>
              <a:ahLst/>
              <a:cxnLst/>
              <a:rect l="l" t="t" r="r" b="b"/>
              <a:pathLst>
                <a:path w="732154" h="474345">
                  <a:moveTo>
                    <a:pt x="245018" y="409607"/>
                  </a:moveTo>
                  <a:lnTo>
                    <a:pt x="101261" y="409558"/>
                  </a:lnTo>
                  <a:lnTo>
                    <a:pt x="51179" y="354163"/>
                  </a:lnTo>
                  <a:lnTo>
                    <a:pt x="44407" y="343157"/>
                  </a:lnTo>
                  <a:lnTo>
                    <a:pt x="37464" y="331098"/>
                  </a:lnTo>
                  <a:lnTo>
                    <a:pt x="19480" y="296323"/>
                  </a:lnTo>
                  <a:lnTo>
                    <a:pt x="3852" y="249682"/>
                  </a:lnTo>
                  <a:lnTo>
                    <a:pt x="0" y="211166"/>
                  </a:lnTo>
                  <a:lnTo>
                    <a:pt x="688" y="194128"/>
                  </a:lnTo>
                  <a:lnTo>
                    <a:pt x="10598" y="145211"/>
                  </a:lnTo>
                  <a:lnTo>
                    <a:pt x="31177" y="100832"/>
                  </a:lnTo>
                  <a:lnTo>
                    <a:pt x="61015" y="62592"/>
                  </a:lnTo>
                  <a:lnTo>
                    <a:pt x="98699" y="32091"/>
                  </a:lnTo>
                  <a:lnTo>
                    <a:pt x="142819" y="10927"/>
                  </a:lnTo>
                  <a:lnTo>
                    <a:pt x="191964" y="701"/>
                  </a:lnTo>
                  <a:lnTo>
                    <a:pt x="209219" y="0"/>
                  </a:lnTo>
                  <a:lnTo>
                    <a:pt x="222500" y="862"/>
                  </a:lnTo>
                  <a:lnTo>
                    <a:pt x="261194" y="8523"/>
                  </a:lnTo>
                  <a:lnTo>
                    <a:pt x="297508" y="23183"/>
                  </a:lnTo>
                  <a:lnTo>
                    <a:pt x="330596" y="44052"/>
                  </a:lnTo>
                  <a:lnTo>
                    <a:pt x="359612" y="70343"/>
                  </a:lnTo>
                  <a:lnTo>
                    <a:pt x="368233" y="80175"/>
                  </a:lnTo>
                  <a:lnTo>
                    <a:pt x="684335" y="80175"/>
                  </a:lnTo>
                  <a:lnTo>
                    <a:pt x="708757" y="118171"/>
                  </a:lnTo>
                  <a:lnTo>
                    <a:pt x="725768" y="164901"/>
                  </a:lnTo>
                  <a:lnTo>
                    <a:pt x="729965" y="189207"/>
                  </a:lnTo>
                  <a:lnTo>
                    <a:pt x="314864" y="189207"/>
                  </a:lnTo>
                  <a:lnTo>
                    <a:pt x="303840" y="195413"/>
                  </a:lnTo>
                  <a:lnTo>
                    <a:pt x="297393" y="206802"/>
                  </a:lnTo>
                  <a:lnTo>
                    <a:pt x="245018" y="409607"/>
                  </a:lnTo>
                  <a:close/>
                </a:path>
                <a:path w="732154" h="474345">
                  <a:moveTo>
                    <a:pt x="684335" y="80175"/>
                  </a:moveTo>
                  <a:lnTo>
                    <a:pt x="368233" y="80175"/>
                  </a:lnTo>
                  <a:lnTo>
                    <a:pt x="376591" y="70134"/>
                  </a:lnTo>
                  <a:lnTo>
                    <a:pt x="405159" y="43815"/>
                  </a:lnTo>
                  <a:lnTo>
                    <a:pt x="438319" y="23616"/>
                  </a:lnTo>
                  <a:lnTo>
                    <a:pt x="475234" y="10068"/>
                  </a:lnTo>
                  <a:lnTo>
                    <a:pt x="515067" y="3701"/>
                  </a:lnTo>
                  <a:lnTo>
                    <a:pt x="528849" y="3266"/>
                  </a:lnTo>
                  <a:lnTo>
                    <a:pt x="545214" y="3969"/>
                  </a:lnTo>
                  <a:lnTo>
                    <a:pt x="592206" y="14084"/>
                  </a:lnTo>
                  <a:lnTo>
                    <a:pt x="634844" y="35075"/>
                  </a:lnTo>
                  <a:lnTo>
                    <a:pt x="671589" y="65486"/>
                  </a:lnTo>
                  <a:lnTo>
                    <a:pt x="684335" y="80175"/>
                  </a:lnTo>
                  <a:close/>
                </a:path>
                <a:path w="732154" h="474345">
                  <a:moveTo>
                    <a:pt x="392093" y="473803"/>
                  </a:moveTo>
                  <a:lnTo>
                    <a:pt x="340572" y="200328"/>
                  </a:lnTo>
                  <a:lnTo>
                    <a:pt x="330880" y="192337"/>
                  </a:lnTo>
                  <a:lnTo>
                    <a:pt x="314864" y="189207"/>
                  </a:lnTo>
                  <a:lnTo>
                    <a:pt x="729965" y="189207"/>
                  </a:lnTo>
                  <a:lnTo>
                    <a:pt x="731081" y="198681"/>
                  </a:lnTo>
                  <a:lnTo>
                    <a:pt x="731758" y="216198"/>
                  </a:lnTo>
                  <a:lnTo>
                    <a:pt x="730931" y="229411"/>
                  </a:lnTo>
                  <a:lnTo>
                    <a:pt x="719613" y="278219"/>
                  </a:lnTo>
                  <a:lnTo>
                    <a:pt x="698172" y="324213"/>
                  </a:lnTo>
                  <a:lnTo>
                    <a:pt x="684778" y="347678"/>
                  </a:lnTo>
                  <a:lnTo>
                    <a:pt x="683754" y="349994"/>
                  </a:lnTo>
                  <a:lnTo>
                    <a:pt x="682363" y="352188"/>
                  </a:lnTo>
                  <a:lnTo>
                    <a:pt x="680656" y="354163"/>
                  </a:lnTo>
                  <a:lnTo>
                    <a:pt x="630647" y="409582"/>
                  </a:lnTo>
                  <a:lnTo>
                    <a:pt x="431173" y="409582"/>
                  </a:lnTo>
                  <a:lnTo>
                    <a:pt x="423025" y="414483"/>
                  </a:lnTo>
                  <a:lnTo>
                    <a:pt x="418927" y="422382"/>
                  </a:lnTo>
                  <a:lnTo>
                    <a:pt x="392093" y="473803"/>
                  </a:lnTo>
                  <a:close/>
                </a:path>
              </a:pathLst>
            </a:custGeom>
            <a:solidFill>
              <a:schemeClr val="bg1"/>
            </a:solidFill>
          </p:spPr>
          <p:txBody>
            <a:bodyPr wrap="square" lIns="0" tIns="0" rIns="0" bIns="0" rtlCol="0"/>
            <a:lstStyle/>
            <a:p>
              <a:pPr defTabSz="457200">
                <a:buClrTx/>
                <a:defRPr/>
              </a:pPr>
              <a:endParaRPr sz="900" kern="1200" dirty="0">
                <a:solidFill>
                  <a:schemeClr val="bg1"/>
                </a:solidFill>
                <a:latin typeface="Metropolis" panose="020B0502040204020203" pitchFamily="34" charset="0"/>
                <a:cs typeface="Metropolis" panose="020B0502040204020203" pitchFamily="34" charset="0"/>
              </a:endParaRPr>
            </a:p>
          </p:txBody>
        </p:sp>
        <p:sp>
          <p:nvSpPr>
            <p:cNvPr id="60" name="object 24">
              <a:extLst>
                <a:ext uri="{FF2B5EF4-FFF2-40B4-BE49-F238E27FC236}">
                  <a16:creationId xmlns:a16="http://schemas.microsoft.com/office/drawing/2014/main" id="{5369A088-987D-6F8F-7207-82607B168DC6}"/>
                </a:ext>
              </a:extLst>
            </p:cNvPr>
            <p:cNvSpPr/>
            <p:nvPr/>
          </p:nvSpPr>
          <p:spPr>
            <a:xfrm>
              <a:off x="3528882" y="7761639"/>
              <a:ext cx="443865" cy="367665"/>
            </a:xfrm>
            <a:custGeom>
              <a:avLst/>
              <a:gdLst/>
              <a:ahLst/>
              <a:cxnLst/>
              <a:rect l="l" t="t" r="r" b="b"/>
              <a:pathLst>
                <a:path w="443864" h="367665">
                  <a:moveTo>
                    <a:pt x="228796" y="367427"/>
                  </a:moveTo>
                  <a:lnTo>
                    <a:pt x="215330" y="367427"/>
                  </a:lnTo>
                  <a:lnTo>
                    <a:pt x="208914" y="364599"/>
                  </a:lnTo>
                  <a:lnTo>
                    <a:pt x="204333" y="359576"/>
                  </a:lnTo>
                  <a:lnTo>
                    <a:pt x="0" y="133658"/>
                  </a:lnTo>
                  <a:lnTo>
                    <a:pt x="123305" y="133302"/>
                  </a:lnTo>
                  <a:lnTo>
                    <a:pt x="135292" y="127395"/>
                  </a:lnTo>
                  <a:lnTo>
                    <a:pt x="142244" y="115811"/>
                  </a:lnTo>
                  <a:lnTo>
                    <a:pt x="172176" y="0"/>
                  </a:lnTo>
                  <a:lnTo>
                    <a:pt x="214104" y="229527"/>
                  </a:lnTo>
                  <a:lnTo>
                    <a:pt x="221223" y="240751"/>
                  </a:lnTo>
                  <a:lnTo>
                    <a:pt x="233382" y="246398"/>
                  </a:lnTo>
                  <a:lnTo>
                    <a:pt x="234504" y="246593"/>
                  </a:lnTo>
                  <a:lnTo>
                    <a:pt x="235724" y="246715"/>
                  </a:lnTo>
                  <a:lnTo>
                    <a:pt x="341532" y="246715"/>
                  </a:lnTo>
                  <a:lnTo>
                    <a:pt x="239681" y="359625"/>
                  </a:lnTo>
                  <a:lnTo>
                    <a:pt x="235260" y="364599"/>
                  </a:lnTo>
                  <a:lnTo>
                    <a:pt x="228796" y="367427"/>
                  </a:lnTo>
                  <a:close/>
                </a:path>
                <a:path w="443864" h="367665">
                  <a:moveTo>
                    <a:pt x="341532" y="246715"/>
                  </a:moveTo>
                  <a:lnTo>
                    <a:pt x="245726" y="246715"/>
                  </a:lnTo>
                  <a:lnTo>
                    <a:pt x="253898" y="241863"/>
                  </a:lnTo>
                  <a:lnTo>
                    <a:pt x="258069" y="233915"/>
                  </a:lnTo>
                  <a:lnTo>
                    <a:pt x="310249" y="133756"/>
                  </a:lnTo>
                  <a:lnTo>
                    <a:pt x="443516" y="133658"/>
                  </a:lnTo>
                  <a:lnTo>
                    <a:pt x="341532" y="246715"/>
                  </a:lnTo>
                  <a:close/>
                </a:path>
              </a:pathLst>
            </a:custGeom>
            <a:solidFill>
              <a:schemeClr val="bg1"/>
            </a:solidFill>
          </p:spPr>
          <p:txBody>
            <a:bodyPr wrap="square" lIns="0" tIns="0" rIns="0" bIns="0" rtlCol="0"/>
            <a:lstStyle/>
            <a:p>
              <a:pPr defTabSz="457200">
                <a:buClrTx/>
                <a:defRPr/>
              </a:pPr>
              <a:endParaRPr sz="900" kern="1200" dirty="0">
                <a:solidFill>
                  <a:schemeClr val="bg1"/>
                </a:solidFill>
                <a:latin typeface="Metropolis" panose="020B0502040204020203" pitchFamily="34" charset="0"/>
                <a:cs typeface="Metropolis" panose="020B0502040204020203" pitchFamily="34" charset="0"/>
              </a:endParaRPr>
            </a:p>
          </p:txBody>
        </p:sp>
        <p:sp>
          <p:nvSpPr>
            <p:cNvPr id="61" name="object 25">
              <a:extLst>
                <a:ext uri="{FF2B5EF4-FFF2-40B4-BE49-F238E27FC236}">
                  <a16:creationId xmlns:a16="http://schemas.microsoft.com/office/drawing/2014/main" id="{AE730C33-117C-1EB3-91D1-F63FB0C88105}"/>
                </a:ext>
              </a:extLst>
            </p:cNvPr>
            <p:cNvSpPr/>
            <p:nvPr/>
          </p:nvSpPr>
          <p:spPr>
            <a:xfrm>
              <a:off x="6060393" y="7414524"/>
              <a:ext cx="895350" cy="677546"/>
            </a:xfrm>
            <a:custGeom>
              <a:avLst/>
              <a:gdLst/>
              <a:ahLst/>
              <a:cxnLst/>
              <a:rect l="l" t="t" r="r" b="b"/>
              <a:pathLst>
                <a:path w="895350" h="677545">
                  <a:moveTo>
                    <a:pt x="895251" y="630485"/>
                  </a:moveTo>
                  <a:lnTo>
                    <a:pt x="235786" y="630485"/>
                  </a:lnTo>
                  <a:lnTo>
                    <a:pt x="235876" y="175183"/>
                  </a:lnTo>
                  <a:lnTo>
                    <a:pt x="236518" y="33140"/>
                  </a:lnTo>
                  <a:lnTo>
                    <a:pt x="262321" y="2533"/>
                  </a:lnTo>
                  <a:lnTo>
                    <a:pt x="276324" y="0"/>
                  </a:lnTo>
                  <a:lnTo>
                    <a:pt x="447625" y="0"/>
                  </a:lnTo>
                  <a:lnTo>
                    <a:pt x="626580" y="737"/>
                  </a:lnTo>
                  <a:lnTo>
                    <a:pt x="656949" y="26738"/>
                  </a:lnTo>
                  <a:lnTo>
                    <a:pt x="416627" y="50917"/>
                  </a:lnTo>
                  <a:lnTo>
                    <a:pt x="411451" y="56130"/>
                  </a:lnTo>
                  <a:lnTo>
                    <a:pt x="411424" y="105160"/>
                  </a:lnTo>
                  <a:lnTo>
                    <a:pt x="406304" y="110373"/>
                  </a:lnTo>
                  <a:lnTo>
                    <a:pt x="356561" y="110373"/>
                  </a:lnTo>
                  <a:lnTo>
                    <a:pt x="351414" y="115558"/>
                  </a:lnTo>
                  <a:lnTo>
                    <a:pt x="351414" y="175183"/>
                  </a:lnTo>
                  <a:lnTo>
                    <a:pt x="356561" y="180396"/>
                  </a:lnTo>
                  <a:lnTo>
                    <a:pt x="406304" y="180396"/>
                  </a:lnTo>
                  <a:lnTo>
                    <a:pt x="411451" y="185609"/>
                  </a:lnTo>
                  <a:lnTo>
                    <a:pt x="411451" y="234977"/>
                  </a:lnTo>
                  <a:lnTo>
                    <a:pt x="416627" y="240190"/>
                  </a:lnTo>
                  <a:lnTo>
                    <a:pt x="659464" y="240190"/>
                  </a:lnTo>
                  <a:lnTo>
                    <a:pt x="659464" y="304577"/>
                  </a:lnTo>
                  <a:lnTo>
                    <a:pt x="297950" y="304577"/>
                  </a:lnTo>
                  <a:lnTo>
                    <a:pt x="295069" y="307479"/>
                  </a:lnTo>
                  <a:lnTo>
                    <a:pt x="295069" y="401228"/>
                  </a:lnTo>
                  <a:lnTo>
                    <a:pt x="297950" y="404130"/>
                  </a:lnTo>
                  <a:lnTo>
                    <a:pt x="659464" y="404130"/>
                  </a:lnTo>
                  <a:lnTo>
                    <a:pt x="659464" y="470236"/>
                  </a:lnTo>
                  <a:lnTo>
                    <a:pt x="297950" y="470236"/>
                  </a:lnTo>
                  <a:lnTo>
                    <a:pt x="295069" y="473138"/>
                  </a:lnTo>
                  <a:lnTo>
                    <a:pt x="295069" y="566887"/>
                  </a:lnTo>
                  <a:lnTo>
                    <a:pt x="297950" y="569761"/>
                  </a:lnTo>
                  <a:lnTo>
                    <a:pt x="403926" y="569761"/>
                  </a:lnTo>
                  <a:lnTo>
                    <a:pt x="403926" y="630457"/>
                  </a:lnTo>
                  <a:lnTo>
                    <a:pt x="895251" y="630457"/>
                  </a:lnTo>
                  <a:close/>
                </a:path>
                <a:path w="895350" h="677545">
                  <a:moveTo>
                    <a:pt x="659464" y="240190"/>
                  </a:moveTo>
                  <a:lnTo>
                    <a:pt x="478623" y="240190"/>
                  </a:lnTo>
                  <a:lnTo>
                    <a:pt x="483799" y="234977"/>
                  </a:lnTo>
                  <a:lnTo>
                    <a:pt x="483799" y="185609"/>
                  </a:lnTo>
                  <a:lnTo>
                    <a:pt x="488947" y="180396"/>
                  </a:lnTo>
                  <a:lnTo>
                    <a:pt x="538689" y="180396"/>
                  </a:lnTo>
                  <a:lnTo>
                    <a:pt x="543837" y="175183"/>
                  </a:lnTo>
                  <a:lnTo>
                    <a:pt x="543837" y="115558"/>
                  </a:lnTo>
                  <a:lnTo>
                    <a:pt x="538689" y="110373"/>
                  </a:lnTo>
                  <a:lnTo>
                    <a:pt x="488946" y="110373"/>
                  </a:lnTo>
                  <a:lnTo>
                    <a:pt x="483799" y="105160"/>
                  </a:lnTo>
                  <a:lnTo>
                    <a:pt x="483799" y="56130"/>
                  </a:lnTo>
                  <a:lnTo>
                    <a:pt x="478623" y="50917"/>
                  </a:lnTo>
                  <a:lnTo>
                    <a:pt x="659464" y="50917"/>
                  </a:lnTo>
                  <a:lnTo>
                    <a:pt x="659464" y="240190"/>
                  </a:lnTo>
                  <a:close/>
                </a:path>
                <a:path w="895350" h="677545">
                  <a:moveTo>
                    <a:pt x="895251" y="676951"/>
                  </a:moveTo>
                  <a:lnTo>
                    <a:pt x="0" y="676951"/>
                  </a:lnTo>
                  <a:lnTo>
                    <a:pt x="0" y="630457"/>
                  </a:lnTo>
                  <a:lnTo>
                    <a:pt x="44790" y="630457"/>
                  </a:lnTo>
                  <a:lnTo>
                    <a:pt x="45525" y="228049"/>
                  </a:lnTo>
                  <a:lnTo>
                    <a:pt x="50504" y="214939"/>
                  </a:lnTo>
                  <a:lnTo>
                    <a:pt x="59409" y="204438"/>
                  </a:lnTo>
                  <a:lnTo>
                    <a:pt x="71331" y="197464"/>
                  </a:lnTo>
                  <a:lnTo>
                    <a:pt x="85356" y="194936"/>
                  </a:lnTo>
                  <a:lnTo>
                    <a:pt x="218021" y="194936"/>
                  </a:lnTo>
                  <a:lnTo>
                    <a:pt x="218021" y="304577"/>
                  </a:lnTo>
                  <a:lnTo>
                    <a:pt x="101107" y="304577"/>
                  </a:lnTo>
                  <a:lnTo>
                    <a:pt x="98225" y="307479"/>
                  </a:lnTo>
                  <a:lnTo>
                    <a:pt x="98225" y="401228"/>
                  </a:lnTo>
                  <a:lnTo>
                    <a:pt x="101107" y="404130"/>
                  </a:lnTo>
                  <a:lnTo>
                    <a:pt x="218021" y="404130"/>
                  </a:lnTo>
                  <a:lnTo>
                    <a:pt x="218021" y="470236"/>
                  </a:lnTo>
                  <a:lnTo>
                    <a:pt x="101107" y="470236"/>
                  </a:lnTo>
                  <a:lnTo>
                    <a:pt x="98225" y="473138"/>
                  </a:lnTo>
                  <a:lnTo>
                    <a:pt x="98225" y="566887"/>
                  </a:lnTo>
                  <a:lnTo>
                    <a:pt x="101107" y="569761"/>
                  </a:lnTo>
                  <a:lnTo>
                    <a:pt x="218021" y="569761"/>
                  </a:lnTo>
                  <a:lnTo>
                    <a:pt x="218021" y="630485"/>
                  </a:lnTo>
                  <a:lnTo>
                    <a:pt x="895251" y="630485"/>
                  </a:lnTo>
                  <a:lnTo>
                    <a:pt x="895251" y="676951"/>
                  </a:lnTo>
                  <a:close/>
                </a:path>
                <a:path w="895350" h="677545">
                  <a:moveTo>
                    <a:pt x="850460" y="630457"/>
                  </a:moveTo>
                  <a:lnTo>
                    <a:pt x="677229" y="630457"/>
                  </a:lnTo>
                  <a:lnTo>
                    <a:pt x="677229" y="194936"/>
                  </a:lnTo>
                  <a:lnTo>
                    <a:pt x="817584" y="195676"/>
                  </a:lnTo>
                  <a:lnTo>
                    <a:pt x="847950" y="221668"/>
                  </a:lnTo>
                  <a:lnTo>
                    <a:pt x="850460" y="304577"/>
                  </a:lnTo>
                  <a:lnTo>
                    <a:pt x="733574" y="304577"/>
                  </a:lnTo>
                  <a:lnTo>
                    <a:pt x="730692" y="307479"/>
                  </a:lnTo>
                  <a:lnTo>
                    <a:pt x="730692" y="401228"/>
                  </a:lnTo>
                  <a:lnTo>
                    <a:pt x="733574" y="404130"/>
                  </a:lnTo>
                  <a:lnTo>
                    <a:pt x="850460" y="404130"/>
                  </a:lnTo>
                  <a:lnTo>
                    <a:pt x="850460" y="470236"/>
                  </a:lnTo>
                  <a:lnTo>
                    <a:pt x="733574" y="470236"/>
                  </a:lnTo>
                  <a:lnTo>
                    <a:pt x="730692" y="473138"/>
                  </a:lnTo>
                  <a:lnTo>
                    <a:pt x="730692" y="566887"/>
                  </a:lnTo>
                  <a:lnTo>
                    <a:pt x="733574" y="569761"/>
                  </a:lnTo>
                  <a:lnTo>
                    <a:pt x="850460" y="569761"/>
                  </a:lnTo>
                  <a:lnTo>
                    <a:pt x="850460" y="630457"/>
                  </a:lnTo>
                  <a:close/>
                </a:path>
                <a:path w="895350" h="677545">
                  <a:moveTo>
                    <a:pt x="218021" y="404130"/>
                  </a:moveTo>
                  <a:lnTo>
                    <a:pt x="161676" y="404130"/>
                  </a:lnTo>
                  <a:lnTo>
                    <a:pt x="164558" y="401228"/>
                  </a:lnTo>
                  <a:lnTo>
                    <a:pt x="164558" y="307479"/>
                  </a:lnTo>
                  <a:lnTo>
                    <a:pt x="161676" y="304577"/>
                  </a:lnTo>
                  <a:lnTo>
                    <a:pt x="218021" y="304577"/>
                  </a:lnTo>
                  <a:lnTo>
                    <a:pt x="218021" y="404130"/>
                  </a:lnTo>
                  <a:close/>
                </a:path>
                <a:path w="895350" h="677545">
                  <a:moveTo>
                    <a:pt x="417326" y="404130"/>
                  </a:moveTo>
                  <a:lnTo>
                    <a:pt x="358520" y="404130"/>
                  </a:lnTo>
                  <a:lnTo>
                    <a:pt x="361401" y="401228"/>
                  </a:lnTo>
                  <a:lnTo>
                    <a:pt x="361401" y="307479"/>
                  </a:lnTo>
                  <a:lnTo>
                    <a:pt x="358520" y="304577"/>
                  </a:lnTo>
                  <a:lnTo>
                    <a:pt x="417326" y="304577"/>
                  </a:lnTo>
                  <a:lnTo>
                    <a:pt x="414445" y="307479"/>
                  </a:lnTo>
                  <a:lnTo>
                    <a:pt x="414445" y="401228"/>
                  </a:lnTo>
                  <a:lnTo>
                    <a:pt x="417326" y="404130"/>
                  </a:lnTo>
                  <a:close/>
                </a:path>
                <a:path w="895350" h="677545">
                  <a:moveTo>
                    <a:pt x="536731" y="404130"/>
                  </a:moveTo>
                  <a:lnTo>
                    <a:pt x="477924" y="404130"/>
                  </a:lnTo>
                  <a:lnTo>
                    <a:pt x="480805" y="401228"/>
                  </a:lnTo>
                  <a:lnTo>
                    <a:pt x="480805" y="307479"/>
                  </a:lnTo>
                  <a:lnTo>
                    <a:pt x="477924" y="304577"/>
                  </a:lnTo>
                  <a:lnTo>
                    <a:pt x="536731" y="304577"/>
                  </a:lnTo>
                  <a:lnTo>
                    <a:pt x="533849" y="307479"/>
                  </a:lnTo>
                  <a:lnTo>
                    <a:pt x="533849" y="401228"/>
                  </a:lnTo>
                  <a:lnTo>
                    <a:pt x="536731" y="404130"/>
                  </a:lnTo>
                  <a:close/>
                </a:path>
                <a:path w="895350" h="677545">
                  <a:moveTo>
                    <a:pt x="659464" y="404130"/>
                  </a:moveTo>
                  <a:lnTo>
                    <a:pt x="597300" y="404130"/>
                  </a:lnTo>
                  <a:lnTo>
                    <a:pt x="600181" y="401228"/>
                  </a:lnTo>
                  <a:lnTo>
                    <a:pt x="600181" y="307479"/>
                  </a:lnTo>
                  <a:lnTo>
                    <a:pt x="597300" y="304577"/>
                  </a:lnTo>
                  <a:lnTo>
                    <a:pt x="659464" y="304577"/>
                  </a:lnTo>
                  <a:lnTo>
                    <a:pt x="659464" y="404130"/>
                  </a:lnTo>
                  <a:close/>
                </a:path>
                <a:path w="895350" h="677545">
                  <a:moveTo>
                    <a:pt x="850460" y="404130"/>
                  </a:moveTo>
                  <a:lnTo>
                    <a:pt x="794143" y="404130"/>
                  </a:lnTo>
                  <a:lnTo>
                    <a:pt x="797025" y="401228"/>
                  </a:lnTo>
                  <a:lnTo>
                    <a:pt x="797025" y="307479"/>
                  </a:lnTo>
                  <a:lnTo>
                    <a:pt x="794143" y="304577"/>
                  </a:lnTo>
                  <a:lnTo>
                    <a:pt x="850460" y="304577"/>
                  </a:lnTo>
                  <a:lnTo>
                    <a:pt x="850460" y="404130"/>
                  </a:lnTo>
                  <a:close/>
                </a:path>
                <a:path w="895350" h="677545">
                  <a:moveTo>
                    <a:pt x="403926" y="569761"/>
                  </a:moveTo>
                  <a:lnTo>
                    <a:pt x="358520" y="569761"/>
                  </a:lnTo>
                  <a:lnTo>
                    <a:pt x="361401" y="566887"/>
                  </a:lnTo>
                  <a:lnTo>
                    <a:pt x="361401" y="473138"/>
                  </a:lnTo>
                  <a:lnTo>
                    <a:pt x="358520" y="470236"/>
                  </a:lnTo>
                  <a:lnTo>
                    <a:pt x="536731" y="470236"/>
                  </a:lnTo>
                  <a:lnTo>
                    <a:pt x="407702" y="470236"/>
                  </a:lnTo>
                  <a:lnTo>
                    <a:pt x="403926" y="474040"/>
                  </a:lnTo>
                  <a:lnTo>
                    <a:pt x="403926" y="569761"/>
                  </a:lnTo>
                  <a:close/>
                </a:path>
                <a:path w="895350" h="677545">
                  <a:moveTo>
                    <a:pt x="659464" y="569761"/>
                  </a:moveTo>
                  <a:lnTo>
                    <a:pt x="597300" y="569761"/>
                  </a:lnTo>
                  <a:lnTo>
                    <a:pt x="600181" y="566887"/>
                  </a:lnTo>
                  <a:lnTo>
                    <a:pt x="600181" y="473138"/>
                  </a:lnTo>
                  <a:lnTo>
                    <a:pt x="597300" y="470236"/>
                  </a:lnTo>
                  <a:lnTo>
                    <a:pt x="659464" y="470236"/>
                  </a:lnTo>
                  <a:lnTo>
                    <a:pt x="659464" y="569761"/>
                  </a:lnTo>
                  <a:close/>
                </a:path>
                <a:path w="895350" h="677545">
                  <a:moveTo>
                    <a:pt x="218021" y="569761"/>
                  </a:moveTo>
                  <a:lnTo>
                    <a:pt x="161676" y="569761"/>
                  </a:lnTo>
                  <a:lnTo>
                    <a:pt x="164558" y="566887"/>
                  </a:lnTo>
                  <a:lnTo>
                    <a:pt x="164558" y="473138"/>
                  </a:lnTo>
                  <a:lnTo>
                    <a:pt x="161676" y="470236"/>
                  </a:lnTo>
                  <a:lnTo>
                    <a:pt x="218021" y="470236"/>
                  </a:lnTo>
                  <a:lnTo>
                    <a:pt x="218021" y="569761"/>
                  </a:lnTo>
                  <a:close/>
                </a:path>
                <a:path w="895350" h="677545">
                  <a:moveTo>
                    <a:pt x="659464" y="630457"/>
                  </a:moveTo>
                  <a:lnTo>
                    <a:pt x="491325" y="630457"/>
                  </a:lnTo>
                  <a:lnTo>
                    <a:pt x="491325" y="474040"/>
                  </a:lnTo>
                  <a:lnTo>
                    <a:pt x="487548" y="470236"/>
                  </a:lnTo>
                  <a:lnTo>
                    <a:pt x="536730" y="470236"/>
                  </a:lnTo>
                  <a:lnTo>
                    <a:pt x="533849" y="473138"/>
                  </a:lnTo>
                  <a:lnTo>
                    <a:pt x="533849" y="566887"/>
                  </a:lnTo>
                  <a:lnTo>
                    <a:pt x="536731" y="569761"/>
                  </a:lnTo>
                  <a:lnTo>
                    <a:pt x="659464" y="569761"/>
                  </a:lnTo>
                  <a:lnTo>
                    <a:pt x="659464" y="630457"/>
                  </a:lnTo>
                  <a:close/>
                </a:path>
                <a:path w="895350" h="677545">
                  <a:moveTo>
                    <a:pt x="850460" y="569761"/>
                  </a:moveTo>
                  <a:lnTo>
                    <a:pt x="794143" y="569761"/>
                  </a:lnTo>
                  <a:lnTo>
                    <a:pt x="797025" y="566887"/>
                  </a:lnTo>
                  <a:lnTo>
                    <a:pt x="797025" y="473138"/>
                  </a:lnTo>
                  <a:lnTo>
                    <a:pt x="794143" y="470236"/>
                  </a:lnTo>
                  <a:lnTo>
                    <a:pt x="850460" y="470236"/>
                  </a:lnTo>
                  <a:lnTo>
                    <a:pt x="850460" y="569761"/>
                  </a:lnTo>
                  <a:close/>
                </a:path>
              </a:pathLst>
            </a:custGeom>
            <a:solidFill>
              <a:schemeClr val="bg1"/>
            </a:solidFill>
          </p:spPr>
          <p:txBody>
            <a:bodyPr wrap="square" lIns="0" tIns="0" rIns="0" bIns="0" rtlCol="0"/>
            <a:lstStyle/>
            <a:p>
              <a:pPr defTabSz="457200">
                <a:buClrTx/>
                <a:defRPr/>
              </a:pPr>
              <a:endParaRPr sz="900" kern="1200" dirty="0">
                <a:solidFill>
                  <a:schemeClr val="bg1"/>
                </a:solidFill>
                <a:latin typeface="Metropolis" panose="020B0502040204020203" pitchFamily="34" charset="0"/>
                <a:cs typeface="Metropolis" panose="020B0502040204020203" pitchFamily="34" charset="0"/>
              </a:endParaRPr>
            </a:p>
          </p:txBody>
        </p:sp>
        <p:sp>
          <p:nvSpPr>
            <p:cNvPr id="62" name="object 36">
              <a:extLst>
                <a:ext uri="{FF2B5EF4-FFF2-40B4-BE49-F238E27FC236}">
                  <a16:creationId xmlns:a16="http://schemas.microsoft.com/office/drawing/2014/main" id="{BBFF33FA-0273-9C2A-DE68-09BD81842518}"/>
                </a:ext>
              </a:extLst>
            </p:cNvPr>
            <p:cNvSpPr txBox="1"/>
            <p:nvPr/>
          </p:nvSpPr>
          <p:spPr>
            <a:xfrm>
              <a:off x="8377381" y="7215360"/>
              <a:ext cx="2715896" cy="1154162"/>
            </a:xfrm>
            <a:prstGeom prst="rect">
              <a:avLst/>
            </a:prstGeom>
          </p:spPr>
          <p:txBody>
            <a:bodyPr vert="horz" wrap="square" lIns="0" tIns="0" rIns="0" bIns="0" rtlCol="0">
              <a:spAutoFit/>
            </a:bodyPr>
            <a:lstStyle/>
            <a:p>
              <a:pPr marL="6350" marR="2540" defTabSz="457200">
                <a:lnSpc>
                  <a:spcPts val="860"/>
                </a:lnSpc>
                <a:buClrTx/>
                <a:defRPr/>
              </a:pPr>
              <a:r>
                <a:rPr sz="750" kern="1200" spc="23" dirty="0">
                  <a:solidFill>
                    <a:schemeClr val="bg1"/>
                  </a:solidFill>
                  <a:latin typeface="Metropolis" panose="020B0502040204020203" pitchFamily="34" charset="0"/>
                  <a:cs typeface="Metropolis" panose="020B0502040204020203" pitchFamily="34" charset="0"/>
                </a:rPr>
                <a:t>D.</a:t>
              </a:r>
              <a:r>
                <a:rPr sz="750" kern="1200" spc="13" dirty="0">
                  <a:solidFill>
                    <a:schemeClr val="bg1"/>
                  </a:solidFill>
                  <a:latin typeface="Metropolis" panose="020B0502040204020203" pitchFamily="34" charset="0"/>
                  <a:cs typeface="Metropolis" panose="020B0502040204020203" pitchFamily="34" charset="0"/>
                </a:rPr>
                <a:t>O</a:t>
              </a:r>
              <a:r>
                <a:rPr sz="750" kern="1200" spc="23" dirty="0">
                  <a:solidFill>
                    <a:schemeClr val="bg1"/>
                  </a:solidFill>
                  <a:latin typeface="Metropolis" panose="020B0502040204020203" pitchFamily="34" charset="0"/>
                  <a:cs typeface="Metropolis" panose="020B0502040204020203" pitchFamily="34" charset="0"/>
                </a:rPr>
                <a:t>.</a:t>
              </a:r>
              <a:r>
                <a:rPr sz="750" kern="1200" dirty="0">
                  <a:solidFill>
                    <a:schemeClr val="bg1"/>
                  </a:solidFill>
                  <a:latin typeface="Metropolis" panose="020B0502040204020203" pitchFamily="34" charset="0"/>
                  <a:cs typeface="Metropolis" panose="020B0502040204020203" pitchFamily="34" charset="0"/>
                </a:rPr>
                <a:t>T</a:t>
              </a:r>
              <a:r>
                <a:rPr lang="en-US" sz="750" kern="1200" dirty="0">
                  <a:solidFill>
                    <a:schemeClr val="bg1"/>
                  </a:solidFill>
                  <a:latin typeface="Metropolis" panose="020B0502040204020203" pitchFamily="34" charset="0"/>
                  <a:cs typeface="Metropolis" panose="020B0502040204020203" pitchFamily="34" charset="0"/>
                </a:rPr>
                <a:t>.</a:t>
              </a:r>
              <a:r>
                <a:rPr sz="750" kern="1200" spc="48" dirty="0">
                  <a:solidFill>
                    <a:schemeClr val="bg1"/>
                  </a:solidFill>
                  <a:latin typeface="Metropolis" panose="020B0502040204020203" pitchFamily="34" charset="0"/>
                  <a:cs typeface="Metropolis" panose="020B0502040204020203" pitchFamily="34" charset="0"/>
                </a:rPr>
                <a:t> </a:t>
              </a:r>
              <a:r>
                <a:rPr sz="750" kern="1200" spc="23" dirty="0">
                  <a:solidFill>
                    <a:schemeClr val="bg1"/>
                  </a:solidFill>
                  <a:latin typeface="Metropolis" panose="020B0502040204020203" pitchFamily="34" charset="0"/>
                  <a:cs typeface="Metropolis" panose="020B0502040204020203" pitchFamily="34" charset="0"/>
                </a:rPr>
                <a:t>Exa</a:t>
              </a:r>
              <a:r>
                <a:rPr sz="750" kern="1200" spc="13" dirty="0">
                  <a:solidFill>
                    <a:schemeClr val="bg1"/>
                  </a:solidFill>
                  <a:latin typeface="Metropolis" panose="020B0502040204020203" pitchFamily="34" charset="0"/>
                  <a:cs typeface="Metropolis" panose="020B0502040204020203" pitchFamily="34" charset="0"/>
                </a:rPr>
                <a:t>m</a:t>
              </a:r>
              <a:r>
                <a:rPr sz="750" kern="1200" spc="23" dirty="0">
                  <a:solidFill>
                    <a:schemeClr val="bg1"/>
                  </a:solidFill>
                  <a:latin typeface="Metropolis" panose="020B0502040204020203" pitchFamily="34" charset="0"/>
                  <a:cs typeface="Metropolis" panose="020B0502040204020203" pitchFamily="34" charset="0"/>
                </a:rPr>
                <a:t>inations</a:t>
              </a:r>
              <a:r>
                <a:rPr sz="750" kern="1200" dirty="0">
                  <a:solidFill>
                    <a:schemeClr val="bg1"/>
                  </a:solidFill>
                  <a:latin typeface="Metropolis" panose="020B0502040204020203" pitchFamily="34" charset="0"/>
                  <a:cs typeface="Metropolis" panose="020B0502040204020203" pitchFamily="34" charset="0"/>
                </a:rPr>
                <a:t>,</a:t>
              </a:r>
              <a:r>
                <a:rPr sz="750" kern="1200" spc="48" dirty="0">
                  <a:solidFill>
                    <a:schemeClr val="bg1"/>
                  </a:solidFill>
                  <a:latin typeface="Metropolis" panose="020B0502040204020203" pitchFamily="34" charset="0"/>
                  <a:cs typeface="Metropolis" panose="020B0502040204020203" pitchFamily="34" charset="0"/>
                </a:rPr>
                <a:t> </a:t>
              </a:r>
              <a:r>
                <a:rPr sz="750" kern="1200" spc="15" dirty="0">
                  <a:solidFill>
                    <a:schemeClr val="bg1"/>
                  </a:solidFill>
                  <a:latin typeface="Metropolis" panose="020B0502040204020203" pitchFamily="34" charset="0"/>
                  <a:cs typeface="Metropolis" panose="020B0502040204020203" pitchFamily="34" charset="0"/>
                </a:rPr>
                <a:t>S</a:t>
              </a:r>
              <a:r>
                <a:rPr sz="750" kern="1200" spc="23" dirty="0">
                  <a:solidFill>
                    <a:schemeClr val="bg1"/>
                  </a:solidFill>
                  <a:latin typeface="Metropolis" panose="020B0502040204020203" pitchFamily="34" charset="0"/>
                  <a:cs typeface="Metropolis" panose="020B0502040204020203" pitchFamily="34" charset="0"/>
                </a:rPr>
                <a:t>tr</a:t>
              </a:r>
              <a:r>
                <a:rPr sz="750" kern="1200" spc="15" dirty="0">
                  <a:solidFill>
                    <a:schemeClr val="bg1"/>
                  </a:solidFill>
                  <a:latin typeface="Metropolis" panose="020B0502040204020203" pitchFamily="34" charset="0"/>
                  <a:cs typeface="Metropolis" panose="020B0502040204020203" pitchFamily="34" charset="0"/>
                </a:rPr>
                <a:t>e</a:t>
              </a:r>
              <a:r>
                <a:rPr sz="750" kern="1200" spc="23" dirty="0">
                  <a:solidFill>
                    <a:schemeClr val="bg1"/>
                  </a:solidFill>
                  <a:latin typeface="Metropolis" panose="020B0502040204020203" pitchFamily="34" charset="0"/>
                  <a:cs typeface="Metropolis" panose="020B0502040204020203" pitchFamily="34" charset="0"/>
                </a:rPr>
                <a:t>s</a:t>
              </a:r>
              <a:r>
                <a:rPr sz="750" kern="1200" dirty="0">
                  <a:solidFill>
                    <a:schemeClr val="bg1"/>
                  </a:solidFill>
                  <a:latin typeface="Metropolis" panose="020B0502040204020203" pitchFamily="34" charset="0"/>
                  <a:cs typeface="Metropolis" panose="020B0502040204020203" pitchFamily="34" charset="0"/>
                </a:rPr>
                <a:t>s </a:t>
              </a:r>
              <a:r>
                <a:rPr sz="750" kern="1200" spc="23" dirty="0">
                  <a:solidFill>
                    <a:schemeClr val="bg1"/>
                  </a:solidFill>
                  <a:latin typeface="Metropolis" panose="020B0502040204020203" pitchFamily="34" charset="0"/>
                  <a:cs typeface="Metropolis" panose="020B0502040204020203" pitchFamily="34" charset="0"/>
                </a:rPr>
                <a:t>T</a:t>
              </a:r>
              <a:r>
                <a:rPr sz="750" kern="1200" spc="15" dirty="0">
                  <a:solidFill>
                    <a:schemeClr val="bg1"/>
                  </a:solidFill>
                  <a:latin typeface="Metropolis" panose="020B0502040204020203" pitchFamily="34" charset="0"/>
                  <a:cs typeface="Metropolis" panose="020B0502040204020203" pitchFamily="34" charset="0"/>
                </a:rPr>
                <a:t>e</a:t>
              </a:r>
              <a:r>
                <a:rPr sz="750" kern="1200" spc="23" dirty="0">
                  <a:solidFill>
                    <a:schemeClr val="bg1"/>
                  </a:solidFill>
                  <a:latin typeface="Metropolis" panose="020B0502040204020203" pitchFamily="34" charset="0"/>
                  <a:cs typeface="Metropolis" panose="020B0502040204020203" pitchFamily="34" charset="0"/>
                </a:rPr>
                <a:t>st</a:t>
              </a:r>
              <a:r>
                <a:rPr sz="750" kern="1200" dirty="0">
                  <a:solidFill>
                    <a:schemeClr val="bg1"/>
                  </a:solidFill>
                  <a:latin typeface="Metropolis" panose="020B0502040204020203" pitchFamily="34" charset="0"/>
                  <a:cs typeface="Metropolis" panose="020B0502040204020203" pitchFamily="34" charset="0"/>
                </a:rPr>
                <a:t>,</a:t>
              </a:r>
              <a:r>
                <a:rPr sz="750" kern="1200" spc="48" dirty="0">
                  <a:solidFill>
                    <a:schemeClr val="bg1"/>
                  </a:solidFill>
                  <a:latin typeface="Metropolis" panose="020B0502040204020203" pitchFamily="34" charset="0"/>
                  <a:cs typeface="Metropolis" panose="020B0502040204020203" pitchFamily="34" charset="0"/>
                </a:rPr>
                <a:t> </a:t>
              </a:r>
              <a:r>
                <a:rPr sz="750" kern="1200" spc="15" dirty="0">
                  <a:solidFill>
                    <a:schemeClr val="bg1"/>
                  </a:solidFill>
                  <a:latin typeface="Metropolis" panose="020B0502040204020203" pitchFamily="34" charset="0"/>
                  <a:cs typeface="Metropolis" panose="020B0502040204020203" pitchFamily="34" charset="0"/>
                </a:rPr>
                <a:t>S</a:t>
              </a:r>
              <a:r>
                <a:rPr sz="750" kern="1200" spc="23" dirty="0">
                  <a:solidFill>
                    <a:schemeClr val="bg1"/>
                  </a:solidFill>
                  <a:latin typeface="Metropolis" panose="020B0502040204020203" pitchFamily="34" charset="0"/>
                  <a:cs typeface="Metropolis" panose="020B0502040204020203" pitchFamily="34" charset="0"/>
                </a:rPr>
                <a:t>l</a:t>
              </a:r>
              <a:r>
                <a:rPr sz="750" kern="1200" spc="15" dirty="0">
                  <a:solidFill>
                    <a:schemeClr val="bg1"/>
                  </a:solidFill>
                  <a:latin typeface="Metropolis" panose="020B0502040204020203" pitchFamily="34" charset="0"/>
                  <a:cs typeface="Metropolis" panose="020B0502040204020203" pitchFamily="34" charset="0"/>
                </a:rPr>
                <a:t>ee</a:t>
              </a:r>
              <a:r>
                <a:rPr sz="750" kern="1200" spc="-5" dirty="0">
                  <a:solidFill>
                    <a:schemeClr val="bg1"/>
                  </a:solidFill>
                  <a:latin typeface="Metropolis" panose="020B0502040204020203" pitchFamily="34" charset="0"/>
                  <a:cs typeface="Metropolis" panose="020B0502040204020203" pitchFamily="34" charset="0"/>
                </a:rPr>
                <a:t>p</a:t>
              </a:r>
              <a:r>
                <a:rPr sz="750" kern="1200" spc="48" dirty="0">
                  <a:solidFill>
                    <a:schemeClr val="bg1"/>
                  </a:solidFill>
                  <a:latin typeface="Metropolis" panose="020B0502040204020203" pitchFamily="34" charset="0"/>
                  <a:cs typeface="Metropolis" panose="020B0502040204020203" pitchFamily="34" charset="0"/>
                </a:rPr>
                <a:t> </a:t>
              </a:r>
              <a:r>
                <a:rPr sz="750" kern="1200" spc="15" dirty="0">
                  <a:solidFill>
                    <a:schemeClr val="bg1"/>
                  </a:solidFill>
                  <a:latin typeface="Metropolis" panose="020B0502040204020203" pitchFamily="34" charset="0"/>
                  <a:cs typeface="Metropolis" panose="020B0502040204020203" pitchFamily="34" charset="0"/>
                </a:rPr>
                <a:t>S</a:t>
              </a:r>
              <a:r>
                <a:rPr sz="750" kern="1200" spc="23" dirty="0">
                  <a:solidFill>
                    <a:schemeClr val="bg1"/>
                  </a:solidFill>
                  <a:latin typeface="Metropolis" panose="020B0502040204020203" pitchFamily="34" charset="0"/>
                  <a:cs typeface="Metropolis" panose="020B0502040204020203" pitchFamily="34" charset="0"/>
                </a:rPr>
                <a:t>tu</a:t>
              </a:r>
              <a:r>
                <a:rPr sz="750" kern="1200" spc="15" dirty="0">
                  <a:solidFill>
                    <a:schemeClr val="bg1"/>
                  </a:solidFill>
                  <a:latin typeface="Metropolis" panose="020B0502040204020203" pitchFamily="34" charset="0"/>
                  <a:cs typeface="Metropolis" panose="020B0502040204020203" pitchFamily="34" charset="0"/>
                </a:rPr>
                <a:t>d</a:t>
              </a:r>
              <a:r>
                <a:rPr sz="750" kern="1200" spc="23" dirty="0">
                  <a:solidFill>
                    <a:schemeClr val="bg1"/>
                  </a:solidFill>
                  <a:latin typeface="Metropolis" panose="020B0502040204020203" pitchFamily="34" charset="0"/>
                  <a:cs typeface="Metropolis" panose="020B0502040204020203" pitchFamily="34" charset="0"/>
                </a:rPr>
                <a:t>i</a:t>
              </a:r>
              <a:r>
                <a:rPr sz="750" kern="1200" spc="15" dirty="0">
                  <a:solidFill>
                    <a:schemeClr val="bg1"/>
                  </a:solidFill>
                  <a:latin typeface="Metropolis" panose="020B0502040204020203" pitchFamily="34" charset="0"/>
                  <a:cs typeface="Metropolis" panose="020B0502040204020203" pitchFamily="34" charset="0"/>
                </a:rPr>
                <a:t>e</a:t>
              </a:r>
              <a:r>
                <a:rPr sz="750" kern="1200" spc="23" dirty="0">
                  <a:solidFill>
                    <a:schemeClr val="bg1"/>
                  </a:solidFill>
                  <a:latin typeface="Metropolis" panose="020B0502040204020203" pitchFamily="34" charset="0"/>
                  <a:cs typeface="Metropolis" panose="020B0502040204020203" pitchFamily="34" charset="0"/>
                </a:rPr>
                <a:t>s</a:t>
              </a:r>
              <a:r>
                <a:rPr sz="750" kern="1200" dirty="0">
                  <a:solidFill>
                    <a:schemeClr val="bg1"/>
                  </a:solidFill>
                  <a:latin typeface="Metropolis" panose="020B0502040204020203" pitchFamily="34" charset="0"/>
                  <a:cs typeface="Metropolis" panose="020B0502040204020203" pitchFamily="34" charset="0"/>
                </a:rPr>
                <a:t>, </a:t>
              </a:r>
              <a:r>
                <a:rPr sz="750" kern="1200" spc="15" dirty="0">
                  <a:solidFill>
                    <a:schemeClr val="bg1"/>
                  </a:solidFill>
                  <a:latin typeface="Metropolis" panose="020B0502040204020203" pitchFamily="34" charset="0"/>
                  <a:cs typeface="Metropolis" panose="020B0502040204020203" pitchFamily="34" charset="0"/>
                </a:rPr>
                <a:t>S</a:t>
              </a:r>
              <a:r>
                <a:rPr sz="750" kern="1200" spc="23" dirty="0">
                  <a:solidFill>
                    <a:schemeClr val="bg1"/>
                  </a:solidFill>
                  <a:latin typeface="Metropolis" panose="020B0502040204020203" pitchFamily="34" charset="0"/>
                  <a:cs typeface="Metropolis" panose="020B0502040204020203" pitchFamily="34" charset="0"/>
                </a:rPr>
                <a:t>i</a:t>
              </a:r>
              <a:r>
                <a:rPr sz="750" kern="1200" spc="15" dirty="0">
                  <a:solidFill>
                    <a:schemeClr val="bg1"/>
                  </a:solidFill>
                  <a:latin typeface="Metropolis" panose="020B0502040204020203" pitchFamily="34" charset="0"/>
                  <a:cs typeface="Metropolis" panose="020B0502040204020203" pitchFamily="34" charset="0"/>
                </a:rPr>
                <a:t>g</a:t>
              </a:r>
              <a:r>
                <a:rPr sz="750" kern="1200" spc="13" dirty="0">
                  <a:solidFill>
                    <a:schemeClr val="bg1"/>
                  </a:solidFill>
                  <a:latin typeface="Metropolis" panose="020B0502040204020203" pitchFamily="34" charset="0"/>
                  <a:cs typeface="Metropolis" panose="020B0502040204020203" pitchFamily="34" charset="0"/>
                </a:rPr>
                <a:t>m</a:t>
              </a:r>
              <a:r>
                <a:rPr sz="750" kern="1200" spc="23" dirty="0">
                  <a:solidFill>
                    <a:schemeClr val="bg1"/>
                  </a:solidFill>
                  <a:latin typeface="Metropolis" panose="020B0502040204020203" pitchFamily="34" charset="0"/>
                  <a:cs typeface="Metropolis" panose="020B0502040204020203" pitchFamily="34" charset="0"/>
                </a:rPr>
                <a:t>oi</a:t>
              </a:r>
              <a:r>
                <a:rPr sz="750" kern="1200" spc="15" dirty="0">
                  <a:solidFill>
                    <a:schemeClr val="bg1"/>
                  </a:solidFill>
                  <a:latin typeface="Metropolis" panose="020B0502040204020203" pitchFamily="34" charset="0"/>
                  <a:cs typeface="Metropolis" panose="020B0502040204020203" pitchFamily="34" charset="0"/>
                </a:rPr>
                <a:t>d</a:t>
              </a:r>
              <a:r>
                <a:rPr sz="750" kern="1200" spc="23" dirty="0">
                  <a:solidFill>
                    <a:schemeClr val="bg1"/>
                  </a:solidFill>
                  <a:latin typeface="Metropolis" panose="020B0502040204020203" pitchFamily="34" charset="0"/>
                  <a:cs typeface="Metropolis" panose="020B0502040204020203" pitchFamily="34" charset="0"/>
                </a:rPr>
                <a:t>osco</a:t>
              </a:r>
              <a:r>
                <a:rPr sz="750" kern="1200" spc="15" dirty="0">
                  <a:solidFill>
                    <a:schemeClr val="bg1"/>
                  </a:solidFill>
                  <a:latin typeface="Metropolis" panose="020B0502040204020203" pitchFamily="34" charset="0"/>
                  <a:cs typeface="Metropolis" panose="020B0502040204020203" pitchFamily="34" charset="0"/>
                </a:rPr>
                <a:t>py</a:t>
              </a:r>
              <a:r>
                <a:rPr sz="750" kern="1200" dirty="0">
                  <a:solidFill>
                    <a:schemeClr val="bg1"/>
                  </a:solidFill>
                  <a:latin typeface="Metropolis" panose="020B0502040204020203" pitchFamily="34" charset="0"/>
                  <a:cs typeface="Metropolis" panose="020B0502040204020203" pitchFamily="34" charset="0"/>
                </a:rPr>
                <a:t>,</a:t>
              </a:r>
              <a:r>
                <a:rPr sz="750" kern="1200" spc="48" dirty="0">
                  <a:solidFill>
                    <a:schemeClr val="bg1"/>
                  </a:solidFill>
                  <a:latin typeface="Metropolis" panose="020B0502040204020203" pitchFamily="34" charset="0"/>
                  <a:cs typeface="Metropolis" panose="020B0502040204020203" pitchFamily="34" charset="0"/>
                </a:rPr>
                <a:t> </a:t>
              </a:r>
              <a:r>
                <a:rPr sz="750" kern="1200" spc="23" dirty="0">
                  <a:solidFill>
                    <a:schemeClr val="bg1"/>
                  </a:solidFill>
                  <a:latin typeface="Metropolis" panose="020B0502040204020203" pitchFamily="34" charset="0"/>
                  <a:cs typeface="Metropolis" panose="020B0502040204020203" pitchFamily="34" charset="0"/>
                </a:rPr>
                <a:t>Ra</a:t>
              </a:r>
              <a:r>
                <a:rPr sz="750" kern="1200" spc="15" dirty="0">
                  <a:solidFill>
                    <a:schemeClr val="bg1"/>
                  </a:solidFill>
                  <a:latin typeface="Metropolis" panose="020B0502040204020203" pitchFamily="34" charset="0"/>
                  <a:cs typeface="Metropolis" panose="020B0502040204020203" pitchFamily="34" charset="0"/>
                </a:rPr>
                <a:t>d</a:t>
              </a:r>
              <a:r>
                <a:rPr sz="750" kern="1200" spc="23" dirty="0">
                  <a:solidFill>
                    <a:schemeClr val="bg1"/>
                  </a:solidFill>
                  <a:latin typeface="Metropolis" panose="020B0502040204020203" pitchFamily="34" charset="0"/>
                  <a:cs typeface="Metropolis" panose="020B0502040204020203" pitchFamily="34" charset="0"/>
                </a:rPr>
                <a:t>iolo</a:t>
              </a:r>
              <a:r>
                <a:rPr sz="750" kern="1200" spc="15" dirty="0">
                  <a:solidFill>
                    <a:schemeClr val="bg1"/>
                  </a:solidFill>
                  <a:latin typeface="Metropolis" panose="020B0502040204020203" pitchFamily="34" charset="0"/>
                  <a:cs typeface="Metropolis" panose="020B0502040204020203" pitchFamily="34" charset="0"/>
                </a:rPr>
                <a:t>gy</a:t>
              </a:r>
              <a:r>
                <a:rPr sz="750" kern="1200" dirty="0">
                  <a:solidFill>
                    <a:schemeClr val="bg1"/>
                  </a:solidFill>
                  <a:latin typeface="Metropolis" panose="020B0502040204020203" pitchFamily="34" charset="0"/>
                  <a:cs typeface="Metropolis" panose="020B0502040204020203" pitchFamily="34" charset="0"/>
                </a:rPr>
                <a:t>, </a:t>
              </a:r>
              <a:r>
                <a:rPr sz="750" kern="1200" spc="13" dirty="0">
                  <a:solidFill>
                    <a:schemeClr val="bg1"/>
                  </a:solidFill>
                  <a:latin typeface="Metropolis" panose="020B0502040204020203" pitchFamily="34" charset="0"/>
                  <a:cs typeface="Metropolis" panose="020B0502040204020203" pitchFamily="34" charset="0"/>
                </a:rPr>
                <a:t>W</a:t>
              </a:r>
              <a:r>
                <a:rPr sz="750" kern="1200" spc="23" dirty="0">
                  <a:solidFill>
                    <a:schemeClr val="bg1"/>
                  </a:solidFill>
                  <a:latin typeface="Metropolis" panose="020B0502040204020203" pitchFamily="34" charset="0"/>
                  <a:cs typeface="Metropolis" panose="020B0502040204020203" pitchFamily="34" charset="0"/>
                </a:rPr>
                <a:t>o</a:t>
              </a:r>
              <a:r>
                <a:rPr sz="750" kern="1200" spc="13" dirty="0">
                  <a:solidFill>
                    <a:schemeClr val="bg1"/>
                  </a:solidFill>
                  <a:latin typeface="Metropolis" panose="020B0502040204020203" pitchFamily="34" charset="0"/>
                  <a:cs typeface="Metropolis" panose="020B0502040204020203" pitchFamily="34" charset="0"/>
                </a:rPr>
                <a:t>m</a:t>
              </a:r>
              <a:r>
                <a:rPr sz="750" kern="1200" spc="15" dirty="0">
                  <a:solidFill>
                    <a:schemeClr val="bg1"/>
                  </a:solidFill>
                  <a:latin typeface="Metropolis" panose="020B0502040204020203" pitchFamily="34" charset="0"/>
                  <a:cs typeface="Metropolis" panose="020B0502040204020203" pitchFamily="34" charset="0"/>
                </a:rPr>
                <a:t>e</a:t>
              </a:r>
              <a:r>
                <a:rPr sz="750" kern="1200" dirty="0">
                  <a:solidFill>
                    <a:schemeClr val="bg1"/>
                  </a:solidFill>
                  <a:latin typeface="Metropolis" panose="020B0502040204020203" pitchFamily="34" charset="0"/>
                  <a:cs typeface="Metropolis" panose="020B0502040204020203" pitchFamily="34" charset="0"/>
                </a:rPr>
                <a:t>n</a:t>
              </a:r>
              <a:r>
                <a:rPr sz="750" kern="1200" spc="48" dirty="0">
                  <a:solidFill>
                    <a:schemeClr val="bg1"/>
                  </a:solidFill>
                  <a:latin typeface="Metropolis" panose="020B0502040204020203" pitchFamily="34" charset="0"/>
                  <a:cs typeface="Metropolis" panose="020B0502040204020203" pitchFamily="34" charset="0"/>
                </a:rPr>
                <a:t> </a:t>
              </a:r>
              <a:r>
                <a:rPr sz="750" kern="1200" spc="23" dirty="0">
                  <a:solidFill>
                    <a:schemeClr val="bg1"/>
                  </a:solidFill>
                  <a:latin typeface="Metropolis" panose="020B0502040204020203" pitchFamily="34" charset="0"/>
                  <a:cs typeface="Metropolis" panose="020B0502040204020203" pitchFamily="34" charset="0"/>
                </a:rPr>
                <a:t>H</a:t>
              </a:r>
              <a:r>
                <a:rPr sz="750" kern="1200" spc="15" dirty="0">
                  <a:solidFill>
                    <a:schemeClr val="bg1"/>
                  </a:solidFill>
                  <a:latin typeface="Metropolis" panose="020B0502040204020203" pitchFamily="34" charset="0"/>
                  <a:cs typeface="Metropolis" panose="020B0502040204020203" pitchFamily="34" charset="0"/>
                </a:rPr>
                <a:t>e</a:t>
              </a:r>
              <a:r>
                <a:rPr sz="750" kern="1200" spc="23" dirty="0">
                  <a:solidFill>
                    <a:schemeClr val="bg1"/>
                  </a:solidFill>
                  <a:latin typeface="Metropolis" panose="020B0502040204020203" pitchFamily="34" charset="0"/>
                  <a:cs typeface="Metropolis" panose="020B0502040204020203" pitchFamily="34" charset="0"/>
                </a:rPr>
                <a:t>alth</a:t>
              </a:r>
              <a:r>
                <a:rPr sz="750" kern="1200" dirty="0">
                  <a:solidFill>
                    <a:schemeClr val="bg1"/>
                  </a:solidFill>
                  <a:latin typeface="Metropolis" panose="020B0502040204020203" pitchFamily="34" charset="0"/>
                  <a:cs typeface="Metropolis" panose="020B0502040204020203" pitchFamily="34" charset="0"/>
                </a:rPr>
                <a:t>,</a:t>
              </a:r>
              <a:r>
                <a:rPr sz="750" kern="1200" spc="48" dirty="0">
                  <a:solidFill>
                    <a:schemeClr val="bg1"/>
                  </a:solidFill>
                  <a:latin typeface="Metropolis" panose="020B0502040204020203" pitchFamily="34" charset="0"/>
                  <a:cs typeface="Metropolis" panose="020B0502040204020203" pitchFamily="34" charset="0"/>
                </a:rPr>
                <a:t> </a:t>
              </a:r>
              <a:r>
                <a:rPr sz="750" kern="1200" spc="15" dirty="0">
                  <a:solidFill>
                    <a:schemeClr val="bg1"/>
                  </a:solidFill>
                  <a:latin typeface="Metropolis" panose="020B0502040204020203" pitchFamily="34" charset="0"/>
                  <a:cs typeface="Metropolis" panose="020B0502040204020203" pitchFamily="34" charset="0"/>
                </a:rPr>
                <a:t>PF</a:t>
              </a:r>
              <a:r>
                <a:rPr sz="750" kern="1200" spc="23" dirty="0">
                  <a:solidFill>
                    <a:schemeClr val="bg1"/>
                  </a:solidFill>
                  <a:latin typeface="Metropolis" panose="020B0502040204020203" pitchFamily="34" charset="0"/>
                  <a:cs typeface="Metropolis" panose="020B0502040204020203" pitchFamily="34" charset="0"/>
                </a:rPr>
                <a:t>T</a:t>
              </a:r>
              <a:r>
                <a:rPr sz="750" kern="1200" dirty="0">
                  <a:solidFill>
                    <a:schemeClr val="bg1"/>
                  </a:solidFill>
                  <a:latin typeface="Metropolis" panose="020B0502040204020203" pitchFamily="34" charset="0"/>
                  <a:cs typeface="Metropolis" panose="020B0502040204020203" pitchFamily="34" charset="0"/>
                </a:rPr>
                <a:t>, </a:t>
              </a:r>
              <a:r>
                <a:rPr sz="750" kern="1200" spc="13" dirty="0">
                  <a:solidFill>
                    <a:schemeClr val="bg1"/>
                  </a:solidFill>
                  <a:latin typeface="Metropolis" panose="020B0502040204020203" pitchFamily="34" charset="0"/>
                  <a:cs typeface="Metropolis" panose="020B0502040204020203" pitchFamily="34" charset="0"/>
                </a:rPr>
                <a:t>A</a:t>
              </a:r>
              <a:r>
                <a:rPr sz="750" kern="1200" spc="23" dirty="0">
                  <a:solidFill>
                    <a:schemeClr val="bg1"/>
                  </a:solidFill>
                  <a:latin typeface="Metropolis" panose="020B0502040204020203" pitchFamily="34" charset="0"/>
                  <a:cs typeface="Metropolis" panose="020B0502040204020203" pitchFamily="34" charset="0"/>
                </a:rPr>
                <a:t>u</a:t>
              </a:r>
              <a:r>
                <a:rPr sz="750" kern="1200" spc="15" dirty="0">
                  <a:solidFill>
                    <a:schemeClr val="bg1"/>
                  </a:solidFill>
                  <a:latin typeface="Metropolis" panose="020B0502040204020203" pitchFamily="34" charset="0"/>
                  <a:cs typeface="Metropolis" panose="020B0502040204020203" pitchFamily="34" charset="0"/>
                </a:rPr>
                <a:t>d</a:t>
              </a:r>
              <a:r>
                <a:rPr sz="750" kern="1200" spc="23" dirty="0">
                  <a:solidFill>
                    <a:schemeClr val="bg1"/>
                  </a:solidFill>
                  <a:latin typeface="Metropolis" panose="020B0502040204020203" pitchFamily="34" charset="0"/>
                  <a:cs typeface="Metropolis" panose="020B0502040204020203" pitchFamily="34" charset="0"/>
                </a:rPr>
                <a:t>io</a:t>
              </a:r>
              <a:r>
                <a:rPr sz="750" kern="1200" spc="13" dirty="0">
                  <a:solidFill>
                    <a:schemeClr val="bg1"/>
                  </a:solidFill>
                  <a:latin typeface="Metropolis" panose="020B0502040204020203" pitchFamily="34" charset="0"/>
                  <a:cs typeface="Metropolis" panose="020B0502040204020203" pitchFamily="34" charset="0"/>
                </a:rPr>
                <a:t>m</a:t>
              </a:r>
              <a:r>
                <a:rPr sz="750" kern="1200" spc="15" dirty="0">
                  <a:solidFill>
                    <a:schemeClr val="bg1"/>
                  </a:solidFill>
                  <a:latin typeface="Metropolis" panose="020B0502040204020203" pitchFamily="34" charset="0"/>
                  <a:cs typeface="Metropolis" panose="020B0502040204020203" pitchFamily="34" charset="0"/>
                </a:rPr>
                <a:t>e</a:t>
              </a:r>
              <a:r>
                <a:rPr sz="750" kern="1200" spc="23" dirty="0">
                  <a:solidFill>
                    <a:schemeClr val="bg1"/>
                  </a:solidFill>
                  <a:latin typeface="Metropolis" panose="020B0502040204020203" pitchFamily="34" charset="0"/>
                  <a:cs typeface="Metropolis" panose="020B0502040204020203" pitchFamily="34" charset="0"/>
                </a:rPr>
                <a:t>tr</a:t>
              </a:r>
              <a:r>
                <a:rPr sz="750" kern="1200" spc="-5" dirty="0">
                  <a:solidFill>
                    <a:schemeClr val="bg1"/>
                  </a:solidFill>
                  <a:latin typeface="Metropolis" panose="020B0502040204020203" pitchFamily="34" charset="0"/>
                  <a:cs typeface="Metropolis" panose="020B0502040204020203" pitchFamily="34" charset="0"/>
                </a:rPr>
                <a:t>y</a:t>
              </a:r>
              <a:endParaRPr sz="750" kern="1200" dirty="0">
                <a:solidFill>
                  <a:schemeClr val="bg1"/>
                </a:solidFill>
                <a:latin typeface="Metropolis" panose="020B0502040204020203" pitchFamily="34" charset="0"/>
                <a:cs typeface="Metropolis" panose="020B0502040204020203" pitchFamily="34" charset="0"/>
              </a:endParaRPr>
            </a:p>
          </p:txBody>
        </p:sp>
        <p:sp>
          <p:nvSpPr>
            <p:cNvPr id="63" name="object 37">
              <a:extLst>
                <a:ext uri="{FF2B5EF4-FFF2-40B4-BE49-F238E27FC236}">
                  <a16:creationId xmlns:a16="http://schemas.microsoft.com/office/drawing/2014/main" id="{09E470DF-C98E-8831-B95F-9E77E2CE10E6}"/>
                </a:ext>
              </a:extLst>
            </p:cNvPr>
            <p:cNvSpPr txBox="1"/>
            <p:nvPr/>
          </p:nvSpPr>
          <p:spPr>
            <a:xfrm>
              <a:off x="7094245" y="7508454"/>
              <a:ext cx="625476" cy="661720"/>
            </a:xfrm>
            <a:prstGeom prst="rect">
              <a:avLst/>
            </a:prstGeom>
          </p:spPr>
          <p:txBody>
            <a:bodyPr vert="horz" wrap="square" lIns="0" tIns="0" rIns="0" bIns="0" rtlCol="0">
              <a:spAutoFit/>
            </a:bodyPr>
            <a:lstStyle/>
            <a:p>
              <a:pPr marL="6350" algn="ctr" defTabSz="457200">
                <a:buClrTx/>
                <a:defRPr/>
              </a:pPr>
              <a:r>
                <a:rPr kern="1200" spc="-8" dirty="0">
                  <a:solidFill>
                    <a:schemeClr val="bg1"/>
                  </a:solidFill>
                  <a:latin typeface="Metropolis Extra Bold" panose="00000900000000000000" pitchFamily="50" charset="0"/>
                  <a:cs typeface="Metropolis" panose="020B0502040204020203" pitchFamily="34" charset="0"/>
                </a:rPr>
                <a:t>4</a:t>
              </a:r>
              <a:endParaRPr lang="en-US" kern="1200" dirty="0">
                <a:solidFill>
                  <a:schemeClr val="bg1"/>
                </a:solidFill>
                <a:latin typeface="Metropolis Extra Bold" panose="00000900000000000000" pitchFamily="50" charset="0"/>
                <a:cs typeface="Metropolis" panose="020B0502040204020203" pitchFamily="34" charset="0"/>
              </a:endParaRPr>
            </a:p>
            <a:p>
              <a:pPr marL="6350" algn="ctr" defTabSz="457200">
                <a:buClrTx/>
                <a:defRPr/>
              </a:pPr>
              <a:r>
                <a:rPr sz="750" kern="1200" spc="15" dirty="0">
                  <a:solidFill>
                    <a:schemeClr val="bg1"/>
                  </a:solidFill>
                  <a:latin typeface="Metropolis" panose="020B0502040204020203" pitchFamily="34" charset="0"/>
                  <a:cs typeface="Metropolis" panose="020B0502040204020203" pitchFamily="34" charset="0"/>
                </a:rPr>
                <a:t>Clini</a:t>
              </a:r>
              <a:r>
                <a:rPr sz="750" kern="1200" spc="23" dirty="0">
                  <a:solidFill>
                    <a:schemeClr val="bg1"/>
                  </a:solidFill>
                  <a:latin typeface="Metropolis" panose="020B0502040204020203" pitchFamily="34" charset="0"/>
                  <a:cs typeface="Metropolis" panose="020B0502040204020203" pitchFamily="34" charset="0"/>
                </a:rPr>
                <a:t>c</a:t>
              </a:r>
              <a:r>
                <a:rPr sz="750" kern="1200" dirty="0">
                  <a:solidFill>
                    <a:schemeClr val="bg1"/>
                  </a:solidFill>
                  <a:latin typeface="Metropolis" panose="020B0502040204020203" pitchFamily="34" charset="0"/>
                  <a:cs typeface="Metropolis" panose="020B0502040204020203" pitchFamily="34" charset="0"/>
                </a:rPr>
                <a:t>s</a:t>
              </a:r>
            </a:p>
          </p:txBody>
        </p:sp>
        <p:sp>
          <p:nvSpPr>
            <p:cNvPr id="64" name="object 38">
              <a:extLst>
                <a:ext uri="{FF2B5EF4-FFF2-40B4-BE49-F238E27FC236}">
                  <a16:creationId xmlns:a16="http://schemas.microsoft.com/office/drawing/2014/main" id="{309EFCB8-8656-B6E7-F788-282C96229564}"/>
                </a:ext>
              </a:extLst>
            </p:cNvPr>
            <p:cNvSpPr txBox="1"/>
            <p:nvPr/>
          </p:nvSpPr>
          <p:spPr>
            <a:xfrm>
              <a:off x="1939973" y="7324898"/>
              <a:ext cx="1022350" cy="923330"/>
            </a:xfrm>
            <a:prstGeom prst="rect">
              <a:avLst/>
            </a:prstGeom>
          </p:spPr>
          <p:txBody>
            <a:bodyPr vert="horz" wrap="square" lIns="0" tIns="0" rIns="0" bIns="0" rtlCol="0">
              <a:spAutoFit/>
            </a:bodyPr>
            <a:lstStyle/>
            <a:p>
              <a:pPr marL="6350" marR="2540" defTabSz="457200">
                <a:lnSpc>
                  <a:spcPts val="860"/>
                </a:lnSpc>
                <a:buClrTx/>
                <a:defRPr/>
              </a:pPr>
              <a:r>
                <a:rPr sz="750" kern="1200" spc="13" dirty="0">
                  <a:solidFill>
                    <a:schemeClr val="bg1"/>
                  </a:solidFill>
                  <a:latin typeface="Metropolis" panose="020B0502040204020203" pitchFamily="34" charset="0"/>
                  <a:cs typeface="Metropolis" panose="020B0502040204020203" pitchFamily="34" charset="0"/>
                </a:rPr>
                <a:t>On</a:t>
              </a:r>
              <a:r>
                <a:rPr sz="750" kern="1200" dirty="0">
                  <a:solidFill>
                    <a:schemeClr val="bg1"/>
                  </a:solidFill>
                  <a:latin typeface="Metropolis" panose="020B0502040204020203" pitchFamily="34" charset="0"/>
                  <a:cs typeface="Metropolis" panose="020B0502040204020203" pitchFamily="34" charset="0"/>
                </a:rPr>
                <a:t>e</a:t>
              </a:r>
              <a:r>
                <a:rPr sz="750" kern="1200" spc="48" dirty="0">
                  <a:solidFill>
                    <a:schemeClr val="bg1"/>
                  </a:solidFill>
                  <a:latin typeface="Metropolis" panose="020B0502040204020203" pitchFamily="34" charset="0"/>
                  <a:cs typeface="Metropolis" panose="020B0502040204020203" pitchFamily="34" charset="0"/>
                </a:rPr>
                <a:t> </a:t>
              </a:r>
              <a:r>
                <a:rPr sz="750" kern="1200" spc="23" dirty="0">
                  <a:solidFill>
                    <a:schemeClr val="bg1"/>
                  </a:solidFill>
                  <a:latin typeface="Metropolis" panose="020B0502040204020203" pitchFamily="34" charset="0"/>
                  <a:cs typeface="Metropolis" panose="020B0502040204020203" pitchFamily="34" charset="0"/>
                </a:rPr>
                <a:t>o</a:t>
              </a:r>
              <a:r>
                <a:rPr sz="750" kern="1200" spc="-3" dirty="0">
                  <a:solidFill>
                    <a:schemeClr val="bg1"/>
                  </a:solidFill>
                  <a:latin typeface="Metropolis" panose="020B0502040204020203" pitchFamily="34" charset="0"/>
                  <a:cs typeface="Metropolis" panose="020B0502040204020203" pitchFamily="34" charset="0"/>
                </a:rPr>
                <a:t>f</a:t>
              </a:r>
              <a:r>
                <a:rPr sz="750" kern="1200" spc="48" dirty="0">
                  <a:solidFill>
                    <a:schemeClr val="bg1"/>
                  </a:solidFill>
                  <a:latin typeface="Metropolis" panose="020B0502040204020203" pitchFamily="34" charset="0"/>
                  <a:cs typeface="Metropolis" panose="020B0502040204020203" pitchFamily="34" charset="0"/>
                </a:rPr>
                <a:t> </a:t>
              </a:r>
              <a:r>
                <a:rPr sz="750" kern="1200" spc="23" dirty="0">
                  <a:solidFill>
                    <a:schemeClr val="bg1"/>
                  </a:solidFill>
                  <a:latin typeface="Metropolis" panose="020B0502040204020203" pitchFamily="34" charset="0"/>
                  <a:cs typeface="Metropolis" panose="020B0502040204020203" pitchFamily="34" charset="0"/>
                </a:rPr>
                <a:t>t</a:t>
              </a:r>
              <a:r>
                <a:rPr sz="750" kern="1200" spc="15" dirty="0">
                  <a:solidFill>
                    <a:schemeClr val="bg1"/>
                  </a:solidFill>
                  <a:latin typeface="Metropolis" panose="020B0502040204020203" pitchFamily="34" charset="0"/>
                  <a:cs typeface="Metropolis" panose="020B0502040204020203" pitchFamily="34" charset="0"/>
                </a:rPr>
                <a:t>h</a:t>
              </a:r>
              <a:r>
                <a:rPr sz="750" kern="1200" dirty="0">
                  <a:solidFill>
                    <a:schemeClr val="bg1"/>
                  </a:solidFill>
                  <a:latin typeface="Metropolis" panose="020B0502040204020203" pitchFamily="34" charset="0"/>
                  <a:cs typeface="Metropolis" panose="020B0502040204020203" pitchFamily="34" charset="0"/>
                </a:rPr>
                <a:t>e </a:t>
              </a:r>
              <a:r>
                <a:rPr sz="750" kern="1200" spc="23" dirty="0">
                  <a:solidFill>
                    <a:schemeClr val="bg1"/>
                  </a:solidFill>
                  <a:latin typeface="Metropolis" panose="020B0502040204020203" pitchFamily="34" charset="0"/>
                  <a:cs typeface="Metropolis" panose="020B0502040204020203" pitchFamily="34" charset="0"/>
                </a:rPr>
                <a:t>Lar</a:t>
              </a:r>
              <a:r>
                <a:rPr sz="750" kern="1200" spc="15" dirty="0">
                  <a:solidFill>
                    <a:schemeClr val="bg1"/>
                  </a:solidFill>
                  <a:latin typeface="Metropolis" panose="020B0502040204020203" pitchFamily="34" charset="0"/>
                  <a:cs typeface="Metropolis" panose="020B0502040204020203" pitchFamily="34" charset="0"/>
                </a:rPr>
                <a:t>g</a:t>
              </a:r>
              <a:r>
                <a:rPr sz="750" kern="1200" spc="23" dirty="0">
                  <a:solidFill>
                    <a:schemeClr val="bg1"/>
                  </a:solidFill>
                  <a:latin typeface="Metropolis" panose="020B0502040204020203" pitchFamily="34" charset="0"/>
                  <a:cs typeface="Metropolis" panose="020B0502040204020203" pitchFamily="34" charset="0"/>
                </a:rPr>
                <a:t>es</a:t>
              </a:r>
              <a:r>
                <a:rPr sz="750" kern="1200" dirty="0">
                  <a:solidFill>
                    <a:schemeClr val="bg1"/>
                  </a:solidFill>
                  <a:latin typeface="Metropolis" panose="020B0502040204020203" pitchFamily="34" charset="0"/>
                  <a:cs typeface="Metropolis" panose="020B0502040204020203" pitchFamily="34" charset="0"/>
                </a:rPr>
                <a:t>t</a:t>
              </a:r>
              <a:r>
                <a:rPr sz="750" kern="1200" spc="48" dirty="0">
                  <a:solidFill>
                    <a:schemeClr val="bg1"/>
                  </a:solidFill>
                  <a:latin typeface="Metropolis" panose="020B0502040204020203" pitchFamily="34" charset="0"/>
                  <a:cs typeface="Metropolis" panose="020B0502040204020203" pitchFamily="34" charset="0"/>
                </a:rPr>
                <a:t> </a:t>
              </a:r>
              <a:r>
                <a:rPr sz="750" kern="1200" spc="18" dirty="0">
                  <a:solidFill>
                    <a:schemeClr val="bg1"/>
                  </a:solidFill>
                  <a:latin typeface="Metropolis" panose="020B0502040204020203" pitchFamily="34" charset="0"/>
                  <a:cs typeface="Metropolis" panose="020B0502040204020203" pitchFamily="34" charset="0"/>
                </a:rPr>
                <a:t>i</a:t>
              </a:r>
              <a:r>
                <a:rPr sz="750" kern="1200" spc="-5" dirty="0">
                  <a:solidFill>
                    <a:schemeClr val="bg1"/>
                  </a:solidFill>
                  <a:latin typeface="Metropolis" panose="020B0502040204020203" pitchFamily="34" charset="0"/>
                  <a:cs typeface="Metropolis" panose="020B0502040204020203" pitchFamily="34" charset="0"/>
                </a:rPr>
                <a:t>n</a:t>
              </a:r>
              <a:r>
                <a:rPr sz="750" kern="1200" spc="-3" dirty="0">
                  <a:solidFill>
                    <a:schemeClr val="bg1"/>
                  </a:solidFill>
                  <a:latin typeface="Metropolis" panose="020B0502040204020203" pitchFamily="34" charset="0"/>
                  <a:cs typeface="Metropolis" panose="020B0502040204020203" pitchFamily="34" charset="0"/>
                </a:rPr>
                <a:t> </a:t>
              </a:r>
              <a:r>
                <a:rPr lang="en-US" sz="750" kern="1200" spc="-3" dirty="0">
                  <a:solidFill>
                    <a:schemeClr val="bg1"/>
                  </a:solidFill>
                  <a:latin typeface="Metropolis" panose="020B0502040204020203" pitchFamily="34" charset="0"/>
                  <a:cs typeface="Metropolis" panose="020B0502040204020203" pitchFamily="34" charset="0"/>
                </a:rPr>
                <a:t>the </a:t>
              </a:r>
              <a:r>
                <a:rPr sz="750" kern="1200" spc="23" dirty="0">
                  <a:solidFill>
                    <a:schemeClr val="bg1"/>
                  </a:solidFill>
                  <a:latin typeface="Metropolis" panose="020B0502040204020203" pitchFamily="34" charset="0"/>
                  <a:cs typeface="Metropolis" panose="020B0502040204020203" pitchFamily="34" charset="0"/>
                </a:rPr>
                <a:t>De</a:t>
              </a:r>
              <a:r>
                <a:rPr sz="750" kern="1200" spc="15" dirty="0">
                  <a:solidFill>
                    <a:schemeClr val="bg1"/>
                  </a:solidFill>
                  <a:latin typeface="Metropolis" panose="020B0502040204020203" pitchFamily="34" charset="0"/>
                  <a:cs typeface="Metropolis" panose="020B0502040204020203" pitchFamily="34" charset="0"/>
                </a:rPr>
                <a:t>nv</a:t>
              </a:r>
              <a:r>
                <a:rPr sz="750" kern="1200" spc="23" dirty="0">
                  <a:solidFill>
                    <a:schemeClr val="bg1"/>
                  </a:solidFill>
                  <a:latin typeface="Metropolis" panose="020B0502040204020203" pitchFamily="34" charset="0"/>
                  <a:cs typeface="Metropolis" panose="020B0502040204020203" pitchFamily="34" charset="0"/>
                </a:rPr>
                <a:t>e</a:t>
              </a:r>
              <a:r>
                <a:rPr sz="750" kern="1200" dirty="0">
                  <a:solidFill>
                    <a:schemeClr val="bg1"/>
                  </a:solidFill>
                  <a:latin typeface="Metropolis" panose="020B0502040204020203" pitchFamily="34" charset="0"/>
                  <a:cs typeface="Metropolis" panose="020B0502040204020203" pitchFamily="34" charset="0"/>
                </a:rPr>
                <a:t>r </a:t>
              </a:r>
              <a:r>
                <a:rPr lang="en-US" sz="750" spc="23" dirty="0">
                  <a:solidFill>
                    <a:schemeClr val="bg1"/>
                  </a:solidFill>
                  <a:latin typeface="Metropolis" panose="020B0502040204020203" pitchFamily="34" charset="0"/>
                  <a:cs typeface="Metropolis" panose="020B0502040204020203" pitchFamily="34" charset="0"/>
                </a:rPr>
                <a:t>A</a:t>
              </a:r>
              <a:r>
                <a:rPr sz="750" kern="1200" spc="23" dirty="0">
                  <a:solidFill>
                    <a:schemeClr val="bg1"/>
                  </a:solidFill>
                  <a:latin typeface="Metropolis" panose="020B0502040204020203" pitchFamily="34" charset="0"/>
                  <a:cs typeface="Metropolis" panose="020B0502040204020203" pitchFamily="34" charset="0"/>
                </a:rPr>
                <a:t>re</a:t>
              </a:r>
              <a:r>
                <a:rPr sz="750" kern="1200" dirty="0">
                  <a:solidFill>
                    <a:schemeClr val="bg1"/>
                  </a:solidFill>
                  <a:latin typeface="Metropolis" panose="020B0502040204020203" pitchFamily="34" charset="0"/>
                  <a:cs typeface="Metropolis" panose="020B0502040204020203" pitchFamily="34" charset="0"/>
                </a:rPr>
                <a:t>a</a:t>
              </a:r>
            </a:p>
          </p:txBody>
        </p:sp>
        <p:sp>
          <p:nvSpPr>
            <p:cNvPr id="66" name="object 39">
              <a:extLst>
                <a:ext uri="{FF2B5EF4-FFF2-40B4-BE49-F238E27FC236}">
                  <a16:creationId xmlns:a16="http://schemas.microsoft.com/office/drawing/2014/main" id="{B64562BF-42F5-4C24-7011-9170DA112B84}"/>
                </a:ext>
              </a:extLst>
            </p:cNvPr>
            <p:cNvSpPr txBox="1"/>
            <p:nvPr/>
          </p:nvSpPr>
          <p:spPr>
            <a:xfrm>
              <a:off x="4355599" y="7324898"/>
              <a:ext cx="1069976" cy="923330"/>
            </a:xfrm>
            <a:prstGeom prst="rect">
              <a:avLst/>
            </a:prstGeom>
          </p:spPr>
          <p:txBody>
            <a:bodyPr vert="horz" wrap="square" lIns="0" tIns="0" rIns="0" bIns="0" rtlCol="0">
              <a:spAutoFit/>
            </a:bodyPr>
            <a:lstStyle/>
            <a:p>
              <a:pPr marL="6350" marR="2540" defTabSz="457200">
                <a:lnSpc>
                  <a:spcPts val="860"/>
                </a:lnSpc>
                <a:buClrTx/>
                <a:defRPr/>
              </a:pPr>
              <a:r>
                <a:rPr sz="750" kern="1200" spc="23" dirty="0">
                  <a:solidFill>
                    <a:schemeClr val="bg1"/>
                  </a:solidFill>
                  <a:latin typeface="Metropolis" panose="020B0502040204020203" pitchFamily="34" charset="0"/>
                  <a:cs typeface="Metropolis" panose="020B0502040204020203" pitchFamily="34" charset="0"/>
                </a:rPr>
                <a:t>Pre</a:t>
              </a:r>
              <a:r>
                <a:rPr sz="750" kern="1200" spc="15" dirty="0">
                  <a:solidFill>
                    <a:schemeClr val="bg1"/>
                  </a:solidFill>
                  <a:latin typeface="Metropolis" panose="020B0502040204020203" pitchFamily="34" charset="0"/>
                  <a:cs typeface="Metropolis" panose="020B0502040204020203" pitchFamily="34" charset="0"/>
                </a:rPr>
                <a:t>v</a:t>
              </a:r>
              <a:r>
                <a:rPr sz="750" kern="1200" spc="23" dirty="0">
                  <a:solidFill>
                    <a:schemeClr val="bg1"/>
                  </a:solidFill>
                  <a:latin typeface="Metropolis" panose="020B0502040204020203" pitchFamily="34" charset="0"/>
                  <a:cs typeface="Metropolis" panose="020B0502040204020203" pitchFamily="34" charset="0"/>
                </a:rPr>
                <a:t>e</a:t>
              </a:r>
              <a:r>
                <a:rPr sz="750" kern="1200" spc="15" dirty="0">
                  <a:solidFill>
                    <a:schemeClr val="bg1"/>
                  </a:solidFill>
                  <a:latin typeface="Metropolis" panose="020B0502040204020203" pitchFamily="34" charset="0"/>
                  <a:cs typeface="Metropolis" panose="020B0502040204020203" pitchFamily="34" charset="0"/>
                </a:rPr>
                <a:t>n</a:t>
              </a:r>
              <a:r>
                <a:rPr sz="750" kern="1200" spc="23" dirty="0">
                  <a:solidFill>
                    <a:schemeClr val="bg1"/>
                  </a:solidFill>
                  <a:latin typeface="Metropolis" panose="020B0502040204020203" pitchFamily="34" charset="0"/>
                  <a:cs typeface="Metropolis" panose="020B0502040204020203" pitchFamily="34" charset="0"/>
                </a:rPr>
                <a:t>t</a:t>
              </a:r>
              <a:r>
                <a:rPr sz="750" kern="1200" spc="15" dirty="0">
                  <a:solidFill>
                    <a:schemeClr val="bg1"/>
                  </a:solidFill>
                  <a:latin typeface="Metropolis" panose="020B0502040204020203" pitchFamily="34" charset="0"/>
                  <a:cs typeface="Metropolis" panose="020B0502040204020203" pitchFamily="34" charset="0"/>
                </a:rPr>
                <a:t>iv</a:t>
              </a:r>
              <a:r>
                <a:rPr sz="750" kern="1200" spc="23" dirty="0">
                  <a:solidFill>
                    <a:schemeClr val="bg1"/>
                  </a:solidFill>
                  <a:latin typeface="Metropolis" panose="020B0502040204020203" pitchFamily="34" charset="0"/>
                  <a:cs typeface="Metropolis" panose="020B0502040204020203" pitchFamily="34" charset="0"/>
                </a:rPr>
                <a:t>e</a:t>
              </a:r>
              <a:r>
                <a:rPr sz="750" kern="1200" dirty="0">
                  <a:solidFill>
                    <a:schemeClr val="bg1"/>
                  </a:solidFill>
                  <a:latin typeface="Metropolis" panose="020B0502040204020203" pitchFamily="34" charset="0"/>
                  <a:cs typeface="Metropolis" panose="020B0502040204020203" pitchFamily="34" charset="0"/>
                </a:rPr>
                <a:t>, </a:t>
              </a:r>
              <a:r>
                <a:rPr sz="750" kern="1200" spc="15" dirty="0">
                  <a:solidFill>
                    <a:schemeClr val="bg1"/>
                  </a:solidFill>
                  <a:latin typeface="Metropolis" panose="020B0502040204020203" pitchFamily="34" charset="0"/>
                  <a:cs typeface="Metropolis" panose="020B0502040204020203" pitchFamily="34" charset="0"/>
                </a:rPr>
                <a:t>A</a:t>
              </a:r>
              <a:r>
                <a:rPr sz="750" kern="1200" spc="23" dirty="0">
                  <a:solidFill>
                    <a:schemeClr val="bg1"/>
                  </a:solidFill>
                  <a:latin typeface="Metropolis" panose="020B0502040204020203" pitchFamily="34" charset="0"/>
                  <a:cs typeface="Metropolis" panose="020B0502040204020203" pitchFamily="34" charset="0"/>
                </a:rPr>
                <a:t>c</a:t>
              </a:r>
              <a:r>
                <a:rPr sz="750" kern="1200" spc="15" dirty="0">
                  <a:solidFill>
                    <a:schemeClr val="bg1"/>
                  </a:solidFill>
                  <a:latin typeface="Metropolis" panose="020B0502040204020203" pitchFamily="34" charset="0"/>
                  <a:cs typeface="Metropolis" panose="020B0502040204020203" pitchFamily="34" charset="0"/>
                </a:rPr>
                <a:t>u</a:t>
              </a:r>
              <a:r>
                <a:rPr sz="750" kern="1200" spc="23" dirty="0">
                  <a:solidFill>
                    <a:schemeClr val="bg1"/>
                  </a:solidFill>
                  <a:latin typeface="Metropolis" panose="020B0502040204020203" pitchFamily="34" charset="0"/>
                  <a:cs typeface="Metropolis" panose="020B0502040204020203" pitchFamily="34" charset="0"/>
                </a:rPr>
                <a:t>t</a:t>
              </a:r>
              <a:r>
                <a:rPr sz="750" kern="1200" dirty="0">
                  <a:solidFill>
                    <a:schemeClr val="bg1"/>
                  </a:solidFill>
                  <a:latin typeface="Metropolis" panose="020B0502040204020203" pitchFamily="34" charset="0"/>
                  <a:cs typeface="Metropolis" panose="020B0502040204020203" pitchFamily="34" charset="0"/>
                </a:rPr>
                <a:t>e</a:t>
              </a:r>
              <a:r>
                <a:rPr sz="750" kern="1200" spc="48" dirty="0">
                  <a:solidFill>
                    <a:schemeClr val="bg1"/>
                  </a:solidFill>
                  <a:latin typeface="Metropolis" panose="020B0502040204020203" pitchFamily="34" charset="0"/>
                  <a:cs typeface="Metropolis" panose="020B0502040204020203" pitchFamily="34" charset="0"/>
                </a:rPr>
                <a:t> </a:t>
              </a:r>
              <a:r>
                <a:rPr sz="750" kern="1200" spc="-8" dirty="0">
                  <a:solidFill>
                    <a:schemeClr val="bg1"/>
                  </a:solidFill>
                  <a:latin typeface="Metropolis" panose="020B0502040204020203" pitchFamily="34" charset="0"/>
                  <a:cs typeface="Metropolis" panose="020B0502040204020203" pitchFamily="34" charset="0"/>
                </a:rPr>
                <a:t>&amp;</a:t>
              </a:r>
              <a:r>
                <a:rPr sz="750" kern="1200" spc="-3" dirty="0">
                  <a:solidFill>
                    <a:schemeClr val="bg1"/>
                  </a:solidFill>
                  <a:latin typeface="Metropolis" panose="020B0502040204020203" pitchFamily="34" charset="0"/>
                  <a:cs typeface="Metropolis" panose="020B0502040204020203" pitchFamily="34" charset="0"/>
                </a:rPr>
                <a:t> </a:t>
              </a:r>
              <a:r>
                <a:rPr sz="750" kern="1200" spc="15" dirty="0">
                  <a:solidFill>
                    <a:schemeClr val="bg1"/>
                  </a:solidFill>
                  <a:latin typeface="Metropolis" panose="020B0502040204020203" pitchFamily="34" charset="0"/>
                  <a:cs typeface="Metropolis" panose="020B0502040204020203" pitchFamily="34" charset="0"/>
                </a:rPr>
                <a:t>Ch</a:t>
              </a:r>
              <a:r>
                <a:rPr sz="750" kern="1200" spc="23" dirty="0">
                  <a:solidFill>
                    <a:schemeClr val="bg1"/>
                  </a:solidFill>
                  <a:latin typeface="Metropolis" panose="020B0502040204020203" pitchFamily="34" charset="0"/>
                  <a:cs typeface="Metropolis" panose="020B0502040204020203" pitchFamily="34" charset="0"/>
                </a:rPr>
                <a:t>ro</a:t>
              </a:r>
              <a:r>
                <a:rPr sz="750" kern="1200" spc="15" dirty="0">
                  <a:solidFill>
                    <a:schemeClr val="bg1"/>
                  </a:solidFill>
                  <a:latin typeface="Metropolis" panose="020B0502040204020203" pitchFamily="34" charset="0"/>
                  <a:cs typeface="Metropolis" panose="020B0502040204020203" pitchFamily="34" charset="0"/>
                </a:rPr>
                <a:t>ni</a:t>
              </a:r>
              <a:r>
                <a:rPr sz="750" kern="1200" dirty="0">
                  <a:solidFill>
                    <a:schemeClr val="bg1"/>
                  </a:solidFill>
                  <a:latin typeface="Metropolis" panose="020B0502040204020203" pitchFamily="34" charset="0"/>
                  <a:cs typeface="Metropolis" panose="020B0502040204020203" pitchFamily="34" charset="0"/>
                </a:rPr>
                <a:t>c </a:t>
              </a:r>
              <a:r>
                <a:rPr sz="750" kern="1200" spc="13" dirty="0">
                  <a:solidFill>
                    <a:schemeClr val="bg1"/>
                  </a:solidFill>
                  <a:latin typeface="Metropolis" panose="020B0502040204020203" pitchFamily="34" charset="0"/>
                  <a:cs typeface="Metropolis" panose="020B0502040204020203" pitchFamily="34" charset="0"/>
                </a:rPr>
                <a:t>H</a:t>
              </a:r>
              <a:r>
                <a:rPr sz="750" kern="1200" spc="23" dirty="0">
                  <a:solidFill>
                    <a:schemeClr val="bg1"/>
                  </a:solidFill>
                  <a:latin typeface="Metropolis" panose="020B0502040204020203" pitchFamily="34" charset="0"/>
                  <a:cs typeface="Metropolis" panose="020B0502040204020203" pitchFamily="34" charset="0"/>
                </a:rPr>
                <a:t>ea</a:t>
              </a:r>
              <a:r>
                <a:rPr sz="750" kern="1200" spc="18" dirty="0">
                  <a:solidFill>
                    <a:schemeClr val="bg1"/>
                  </a:solidFill>
                  <a:latin typeface="Metropolis" panose="020B0502040204020203" pitchFamily="34" charset="0"/>
                  <a:cs typeface="Metropolis" panose="020B0502040204020203" pitchFamily="34" charset="0"/>
                </a:rPr>
                <a:t>l</a:t>
              </a:r>
              <a:r>
                <a:rPr sz="750" kern="1200" spc="23" dirty="0">
                  <a:solidFill>
                    <a:schemeClr val="bg1"/>
                  </a:solidFill>
                  <a:latin typeface="Metropolis" panose="020B0502040204020203" pitchFamily="34" charset="0"/>
                  <a:cs typeface="Metropolis" panose="020B0502040204020203" pitchFamily="34" charset="0"/>
                </a:rPr>
                <a:t>t</a:t>
              </a:r>
              <a:r>
                <a:rPr sz="750" kern="1200" spc="15" dirty="0">
                  <a:solidFill>
                    <a:schemeClr val="bg1"/>
                  </a:solidFill>
                  <a:latin typeface="Metropolis" panose="020B0502040204020203" pitchFamily="34" charset="0"/>
                  <a:cs typeface="Metropolis" panose="020B0502040204020203" pitchFamily="34" charset="0"/>
                </a:rPr>
                <a:t>h</a:t>
              </a:r>
              <a:r>
                <a:rPr sz="750" kern="1200" spc="23" dirty="0">
                  <a:solidFill>
                    <a:schemeClr val="bg1"/>
                  </a:solidFill>
                  <a:latin typeface="Metropolis" panose="020B0502040204020203" pitchFamily="34" charset="0"/>
                  <a:cs typeface="Metropolis" panose="020B0502040204020203" pitchFamily="34" charset="0"/>
                </a:rPr>
                <a:t>car</a:t>
              </a:r>
              <a:r>
                <a:rPr sz="750" kern="1200" dirty="0">
                  <a:solidFill>
                    <a:schemeClr val="bg1"/>
                  </a:solidFill>
                  <a:latin typeface="Metropolis" panose="020B0502040204020203" pitchFamily="34" charset="0"/>
                  <a:cs typeface="Metropolis" panose="020B0502040204020203" pitchFamily="34" charset="0"/>
                </a:rPr>
                <a:t>e</a:t>
              </a:r>
            </a:p>
          </p:txBody>
        </p:sp>
      </p:grpSp>
      <p:pic>
        <p:nvPicPr>
          <p:cNvPr id="5" name="Picture 4">
            <a:extLst>
              <a:ext uri="{FF2B5EF4-FFF2-40B4-BE49-F238E27FC236}">
                <a16:creationId xmlns:a16="http://schemas.microsoft.com/office/drawing/2014/main" id="{7A897706-0DC0-C21B-D34B-9ACB3DB4A4C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82376" y="750878"/>
            <a:ext cx="1516634" cy="1399705"/>
          </a:xfrm>
          <a:prstGeom prst="rect">
            <a:avLst/>
          </a:prstGeom>
        </p:spPr>
      </p:pic>
      <p:sp>
        <p:nvSpPr>
          <p:cNvPr id="6" name="TextBox 5">
            <a:extLst>
              <a:ext uri="{FF2B5EF4-FFF2-40B4-BE49-F238E27FC236}">
                <a16:creationId xmlns:a16="http://schemas.microsoft.com/office/drawing/2014/main" id="{9A42597D-558D-E032-5BC0-31410705DCCF}"/>
              </a:ext>
            </a:extLst>
          </p:cNvPr>
          <p:cNvSpPr txBox="1"/>
          <p:nvPr/>
        </p:nvSpPr>
        <p:spPr>
          <a:xfrm>
            <a:off x="538112" y="2283938"/>
            <a:ext cx="3835414" cy="261610"/>
          </a:xfrm>
          <a:prstGeom prst="rect">
            <a:avLst/>
          </a:prstGeom>
          <a:noFill/>
        </p:spPr>
        <p:txBody>
          <a:bodyPr wrap="square">
            <a:spAutoFit/>
          </a:bodyPr>
          <a:lstStyle/>
          <a:p>
            <a:r>
              <a:rPr lang="en-US" sz="1100" dirty="0">
                <a:solidFill>
                  <a:schemeClr val="tx1"/>
                </a:solidFill>
                <a:latin typeface="Metropolis Extra Bold" panose="00000900000000000000" pitchFamily="50" charset="0"/>
              </a:rPr>
              <a:t>Product expansion </a:t>
            </a:r>
            <a:r>
              <a:rPr lang="en-US" sz="1100" dirty="0">
                <a:solidFill>
                  <a:schemeClr val="tx1"/>
                </a:solidFill>
                <a:latin typeface="Metropolis Extra Bold" panose="00000900000000000000" pitchFamily="50" charset="0"/>
                <a:cs typeface="Metropolis" panose="020B0502040204020203" pitchFamily="34" charset="0"/>
              </a:rPr>
              <a:t>through</a:t>
            </a:r>
            <a:r>
              <a:rPr lang="en-US" sz="1100" dirty="0">
                <a:solidFill>
                  <a:schemeClr val="tx1"/>
                </a:solidFill>
                <a:latin typeface="Metropolis Extra Bold" panose="00000900000000000000" pitchFamily="50" charset="0"/>
              </a:rPr>
              <a:t> proven performance</a:t>
            </a:r>
          </a:p>
        </p:txBody>
      </p:sp>
      <p:grpSp>
        <p:nvGrpSpPr>
          <p:cNvPr id="90" name="Group 89">
            <a:extLst>
              <a:ext uri="{FF2B5EF4-FFF2-40B4-BE49-F238E27FC236}">
                <a16:creationId xmlns:a16="http://schemas.microsoft.com/office/drawing/2014/main" id="{D843E563-37EF-675F-CD68-CE891300E55E}"/>
              </a:ext>
            </a:extLst>
          </p:cNvPr>
          <p:cNvGrpSpPr/>
          <p:nvPr/>
        </p:nvGrpSpPr>
        <p:grpSpPr>
          <a:xfrm>
            <a:off x="345694" y="2595015"/>
            <a:ext cx="4368692" cy="1818804"/>
            <a:chOff x="1303070" y="1013016"/>
            <a:chExt cx="4368692" cy="1818804"/>
          </a:xfrm>
        </p:grpSpPr>
        <p:grpSp>
          <p:nvGrpSpPr>
            <p:cNvPr id="46" name="Group 45">
              <a:extLst>
                <a:ext uri="{FF2B5EF4-FFF2-40B4-BE49-F238E27FC236}">
                  <a16:creationId xmlns:a16="http://schemas.microsoft.com/office/drawing/2014/main" id="{5541FE9D-785A-5733-7CBB-3A65E4670158}"/>
                </a:ext>
              </a:extLst>
            </p:cNvPr>
            <p:cNvGrpSpPr/>
            <p:nvPr/>
          </p:nvGrpSpPr>
          <p:grpSpPr>
            <a:xfrm>
              <a:off x="1303070" y="1378778"/>
              <a:ext cx="1069172" cy="1178690"/>
              <a:chOff x="833457" y="5311727"/>
              <a:chExt cx="2138343" cy="2357379"/>
            </a:xfrm>
          </p:grpSpPr>
          <p:sp>
            <p:nvSpPr>
              <p:cNvPr id="47" name="object 33">
                <a:extLst>
                  <a:ext uri="{FF2B5EF4-FFF2-40B4-BE49-F238E27FC236}">
                    <a16:creationId xmlns:a16="http://schemas.microsoft.com/office/drawing/2014/main" id="{F7B6CF86-C360-7253-6BC2-8BD12018E41B}"/>
                  </a:ext>
                </a:extLst>
              </p:cNvPr>
              <p:cNvSpPr txBox="1"/>
              <p:nvPr/>
            </p:nvSpPr>
            <p:spPr>
              <a:xfrm>
                <a:off x="833457" y="7115108"/>
                <a:ext cx="2138343" cy="553998"/>
              </a:xfrm>
              <a:prstGeom prst="rect">
                <a:avLst/>
              </a:prstGeom>
            </p:spPr>
            <p:txBody>
              <a:bodyPr vert="horz" wrap="square" lIns="0" tIns="0" rIns="0" bIns="0" rtlCol="0">
                <a:spAutoFit/>
              </a:bodyPr>
              <a:lstStyle/>
              <a:p>
                <a:pPr marL="6350" algn="ctr" defTabSz="457200">
                  <a:buClr>
                    <a:srgbClr val="009BDE"/>
                  </a:buClr>
                  <a:defRPr/>
                </a:pPr>
                <a:r>
                  <a:rPr sz="900" kern="1200" spc="23" dirty="0">
                    <a:solidFill>
                      <a:srgbClr val="444445"/>
                    </a:solidFill>
                    <a:latin typeface="Metropolis Extra Bold" panose="00000900000000000000" pitchFamily="50" charset="0"/>
                    <a:cs typeface="Metropolis" panose="020B0502040204020203" pitchFamily="34" charset="0"/>
                  </a:rPr>
                  <a:t>R</a:t>
                </a:r>
                <a:r>
                  <a:rPr lang="en-US" sz="900" kern="1200" spc="23" dirty="0">
                    <a:solidFill>
                      <a:srgbClr val="444445"/>
                    </a:solidFill>
                    <a:latin typeface="Metropolis Extra Bold" panose="00000900000000000000" pitchFamily="50" charset="0"/>
                    <a:cs typeface="Metropolis" panose="020B0502040204020203" pitchFamily="34" charset="0"/>
                  </a:rPr>
                  <a:t>CM</a:t>
                </a:r>
                <a:endParaRPr lang="en-US" sz="900" dirty="0">
                  <a:solidFill>
                    <a:srgbClr val="444445"/>
                  </a:solidFill>
                  <a:latin typeface="Metropolis Extra Bold" panose="00000900000000000000" pitchFamily="50" charset="0"/>
                  <a:cs typeface="Metropolis" panose="020B0502040204020203" pitchFamily="34" charset="0"/>
                </a:endParaRPr>
              </a:p>
              <a:p>
                <a:pPr marL="6350" algn="ctr" defTabSz="457200">
                  <a:buClr>
                    <a:srgbClr val="009BDE"/>
                  </a:buClr>
                  <a:defRPr/>
                </a:pPr>
                <a:r>
                  <a:rPr lang="en-US" sz="900" kern="1200" spc="48" dirty="0">
                    <a:solidFill>
                      <a:srgbClr val="444445"/>
                    </a:solidFill>
                    <a:latin typeface="Metropolis Extra Bold" panose="00000900000000000000" pitchFamily="50" charset="0"/>
                    <a:cs typeface="Metropolis" panose="020B0502040204020203" pitchFamily="34" charset="0"/>
                  </a:rPr>
                  <a:t>S</a:t>
                </a:r>
                <a:r>
                  <a:rPr sz="900" kern="1200" spc="23" dirty="0">
                    <a:solidFill>
                      <a:srgbClr val="444445"/>
                    </a:solidFill>
                    <a:latin typeface="Metropolis Extra Bold" panose="00000900000000000000" pitchFamily="50" charset="0"/>
                    <a:cs typeface="Metropolis" panose="020B0502040204020203" pitchFamily="34" charset="0"/>
                  </a:rPr>
                  <a:t>er</a:t>
                </a:r>
                <a:r>
                  <a:rPr sz="900" kern="1200" spc="15" dirty="0">
                    <a:solidFill>
                      <a:srgbClr val="444445"/>
                    </a:solidFill>
                    <a:latin typeface="Metropolis Extra Bold" panose="00000900000000000000" pitchFamily="50" charset="0"/>
                    <a:cs typeface="Metropolis" panose="020B0502040204020203" pitchFamily="34" charset="0"/>
                  </a:rPr>
                  <a:t>vi</a:t>
                </a:r>
                <a:r>
                  <a:rPr sz="900" kern="1200" spc="23" dirty="0">
                    <a:solidFill>
                      <a:srgbClr val="444445"/>
                    </a:solidFill>
                    <a:latin typeface="Metropolis Extra Bold" panose="00000900000000000000" pitchFamily="50" charset="0"/>
                    <a:cs typeface="Metropolis" panose="020B0502040204020203" pitchFamily="34" charset="0"/>
                  </a:rPr>
                  <a:t>ce</a:t>
                </a:r>
                <a:r>
                  <a:rPr sz="900" kern="1200" dirty="0">
                    <a:solidFill>
                      <a:srgbClr val="444445"/>
                    </a:solidFill>
                    <a:latin typeface="Metropolis Extra Bold" panose="00000900000000000000" pitchFamily="50" charset="0"/>
                    <a:cs typeface="Metropolis" panose="020B0502040204020203" pitchFamily="34" charset="0"/>
                  </a:rPr>
                  <a:t>s</a:t>
                </a:r>
              </a:p>
            </p:txBody>
          </p:sp>
          <p:grpSp>
            <p:nvGrpSpPr>
              <p:cNvPr id="48" name="Group 47">
                <a:extLst>
                  <a:ext uri="{FF2B5EF4-FFF2-40B4-BE49-F238E27FC236}">
                    <a16:creationId xmlns:a16="http://schemas.microsoft.com/office/drawing/2014/main" id="{8454D2E1-28E1-0F76-E0DC-C8653486E767}"/>
                  </a:ext>
                </a:extLst>
              </p:cNvPr>
              <p:cNvGrpSpPr/>
              <p:nvPr/>
            </p:nvGrpSpPr>
            <p:grpSpPr>
              <a:xfrm>
                <a:off x="1353988" y="5311727"/>
                <a:ext cx="1097280" cy="1645912"/>
                <a:chOff x="1297553" y="4140202"/>
                <a:chExt cx="1188720" cy="1758920"/>
              </a:xfrm>
            </p:grpSpPr>
            <p:grpSp>
              <p:nvGrpSpPr>
                <p:cNvPr id="49" name="Group 48">
                  <a:extLst>
                    <a:ext uri="{FF2B5EF4-FFF2-40B4-BE49-F238E27FC236}">
                      <a16:creationId xmlns:a16="http://schemas.microsoft.com/office/drawing/2014/main" id="{4B0A94D0-F6A5-87AA-E4AC-4FC058588B48}"/>
                    </a:ext>
                  </a:extLst>
                </p:cNvPr>
                <p:cNvGrpSpPr/>
                <p:nvPr/>
              </p:nvGrpSpPr>
              <p:grpSpPr>
                <a:xfrm>
                  <a:off x="1297553" y="4140202"/>
                  <a:ext cx="1188720" cy="1188720"/>
                  <a:chOff x="11803886" y="6983002"/>
                  <a:chExt cx="1371600" cy="1371600"/>
                </a:xfrm>
              </p:grpSpPr>
              <p:sp>
                <p:nvSpPr>
                  <p:cNvPr id="51" name="object 28">
                    <a:extLst>
                      <a:ext uri="{FF2B5EF4-FFF2-40B4-BE49-F238E27FC236}">
                        <a16:creationId xmlns:a16="http://schemas.microsoft.com/office/drawing/2014/main" id="{797A0D19-B2F2-BF0D-EBC6-F3064CAB3CAA}"/>
                      </a:ext>
                    </a:extLst>
                  </p:cNvPr>
                  <p:cNvSpPr txBox="1"/>
                  <p:nvPr/>
                </p:nvSpPr>
                <p:spPr>
                  <a:xfrm>
                    <a:off x="11860856" y="7306751"/>
                    <a:ext cx="1257660" cy="665405"/>
                  </a:xfrm>
                  <a:prstGeom prst="rect">
                    <a:avLst/>
                  </a:prstGeom>
                </p:spPr>
                <p:txBody>
                  <a:bodyPr vert="horz" wrap="square" lIns="0" tIns="0" rIns="0" bIns="0" rtlCol="0">
                    <a:spAutoFit/>
                  </a:bodyPr>
                  <a:lstStyle/>
                  <a:p>
                    <a:pPr marL="6350" algn="ctr" defTabSz="457200">
                      <a:lnSpc>
                        <a:spcPts val="2325"/>
                      </a:lnSpc>
                      <a:buClrTx/>
                      <a:defRPr/>
                    </a:pPr>
                    <a:r>
                      <a:rPr kern="1200" dirty="0">
                        <a:solidFill>
                          <a:srgbClr val="009BDE"/>
                        </a:solidFill>
                        <a:latin typeface="Metropolis Extra Bold" panose="00000900000000000000" pitchFamily="50" charset="0"/>
                        <a:cs typeface="Metropolis" panose="020B0502040204020203" pitchFamily="34" charset="0"/>
                      </a:rPr>
                      <a:t>2018</a:t>
                    </a:r>
                  </a:p>
                </p:txBody>
              </p:sp>
              <p:sp>
                <p:nvSpPr>
                  <p:cNvPr id="65" name="Oval 64">
                    <a:extLst>
                      <a:ext uri="{FF2B5EF4-FFF2-40B4-BE49-F238E27FC236}">
                        <a16:creationId xmlns:a16="http://schemas.microsoft.com/office/drawing/2014/main" id="{12DAD490-E390-B6B0-3EC5-49A339A6A1DF}"/>
                      </a:ext>
                    </a:extLst>
                  </p:cNvPr>
                  <p:cNvSpPr>
                    <a:spLocks noChangeAspect="1"/>
                  </p:cNvSpPr>
                  <p:nvPr/>
                </p:nvSpPr>
                <p:spPr>
                  <a:xfrm>
                    <a:off x="11803886" y="6983002"/>
                    <a:ext cx="1371600" cy="1371600"/>
                  </a:xfrm>
                  <a:prstGeom prst="ellipse">
                    <a:avLst/>
                  </a:prstGeom>
                  <a:noFill/>
                  <a:ln w="101600">
                    <a:solidFill>
                      <a:srgbClr val="009B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Metropolis" panose="020B0502040204020203" pitchFamily="34" charset="0"/>
                      <a:cs typeface="Metropolis" panose="020B0502040204020203" pitchFamily="34" charset="0"/>
                    </a:endParaRPr>
                  </a:p>
                </p:txBody>
              </p:sp>
            </p:grpSp>
            <p:cxnSp>
              <p:nvCxnSpPr>
                <p:cNvPr id="50" name="Straight Connector 49">
                  <a:extLst>
                    <a:ext uri="{FF2B5EF4-FFF2-40B4-BE49-F238E27FC236}">
                      <a16:creationId xmlns:a16="http://schemas.microsoft.com/office/drawing/2014/main" id="{CF704772-C48B-3D50-4DAB-9A555EBE2B62}"/>
                    </a:ext>
                  </a:extLst>
                </p:cNvPr>
                <p:cNvCxnSpPr>
                  <a:cxnSpLocks/>
                </p:cNvCxnSpPr>
                <p:nvPr/>
              </p:nvCxnSpPr>
              <p:spPr>
                <a:xfrm>
                  <a:off x="1891913" y="5295892"/>
                  <a:ext cx="0" cy="603230"/>
                </a:xfrm>
                <a:prstGeom prst="line">
                  <a:avLst/>
                </a:prstGeom>
                <a:ln w="101600">
                  <a:solidFill>
                    <a:srgbClr val="009BDE"/>
                  </a:solidFill>
                </a:ln>
              </p:spPr>
              <p:style>
                <a:lnRef idx="1">
                  <a:schemeClr val="accent1"/>
                </a:lnRef>
                <a:fillRef idx="0">
                  <a:schemeClr val="accent1"/>
                </a:fillRef>
                <a:effectRef idx="0">
                  <a:schemeClr val="accent1"/>
                </a:effectRef>
                <a:fontRef idx="minor">
                  <a:schemeClr val="tx1"/>
                </a:fontRef>
              </p:style>
            </p:cxnSp>
          </p:grpSp>
        </p:grpSp>
        <p:grpSp>
          <p:nvGrpSpPr>
            <p:cNvPr id="68" name="Group 67">
              <a:extLst>
                <a:ext uri="{FF2B5EF4-FFF2-40B4-BE49-F238E27FC236}">
                  <a16:creationId xmlns:a16="http://schemas.microsoft.com/office/drawing/2014/main" id="{C73C4739-A91D-8C0F-E917-AAF970BDF5DF}"/>
                </a:ext>
              </a:extLst>
            </p:cNvPr>
            <p:cNvGrpSpPr/>
            <p:nvPr/>
          </p:nvGrpSpPr>
          <p:grpSpPr>
            <a:xfrm>
              <a:off x="2345669" y="1241616"/>
              <a:ext cx="1161168" cy="1590204"/>
              <a:chOff x="2918656" y="5037406"/>
              <a:chExt cx="2322335" cy="3180408"/>
            </a:xfrm>
          </p:grpSpPr>
          <p:sp>
            <p:nvSpPr>
              <p:cNvPr id="69" name="object 33">
                <a:extLst>
                  <a:ext uri="{FF2B5EF4-FFF2-40B4-BE49-F238E27FC236}">
                    <a16:creationId xmlns:a16="http://schemas.microsoft.com/office/drawing/2014/main" id="{8B64350A-C60E-BA6A-3194-0BB5F382CED7}"/>
                  </a:ext>
                </a:extLst>
              </p:cNvPr>
              <p:cNvSpPr txBox="1"/>
              <p:nvPr/>
            </p:nvSpPr>
            <p:spPr>
              <a:xfrm>
                <a:off x="2918656" y="7109818"/>
                <a:ext cx="2322335" cy="1107996"/>
              </a:xfrm>
              <a:prstGeom prst="rect">
                <a:avLst/>
              </a:prstGeom>
            </p:spPr>
            <p:txBody>
              <a:bodyPr vert="horz" wrap="square" lIns="0" tIns="0" rIns="0" bIns="0" rtlCol="0">
                <a:spAutoFit/>
              </a:bodyPr>
              <a:lstStyle/>
              <a:p>
                <a:pPr marL="6350" algn="ctr" defTabSz="457200">
                  <a:buClr>
                    <a:srgbClr val="009BDE"/>
                  </a:buClr>
                  <a:defRPr/>
                </a:pPr>
                <a:r>
                  <a:rPr lang="en-US" sz="900" kern="1200" spc="23" dirty="0">
                    <a:solidFill>
                      <a:srgbClr val="444445"/>
                    </a:solidFill>
                    <a:latin typeface="Metropolis Extra Bold" panose="00000900000000000000" pitchFamily="50" charset="0"/>
                    <a:cs typeface="Metropolis" panose="020B0502040204020203" pitchFamily="34" charset="0"/>
                  </a:rPr>
                  <a:t>talkEHR</a:t>
                </a:r>
              </a:p>
              <a:p>
                <a:pPr marL="6350" algn="ctr" defTabSz="457200">
                  <a:buClr>
                    <a:srgbClr val="009BDE"/>
                  </a:buClr>
                  <a:defRPr/>
                </a:pPr>
                <a:r>
                  <a:rPr lang="en-US" sz="900" spc="23" dirty="0">
                    <a:solidFill>
                      <a:srgbClr val="009BDE"/>
                    </a:solidFill>
                    <a:latin typeface="Metropolis Extra Bold" panose="00000900000000000000" pitchFamily="50" charset="0"/>
                    <a:cs typeface="Metropolis" panose="020B0502040204020203" pitchFamily="34" charset="0"/>
                  </a:rPr>
                  <a:t>+</a:t>
                </a:r>
                <a:endParaRPr lang="en-US" sz="900" dirty="0">
                  <a:solidFill>
                    <a:srgbClr val="009BDE"/>
                  </a:solidFill>
                  <a:latin typeface="Metropolis Extra Bold" panose="00000900000000000000" pitchFamily="50" charset="0"/>
                  <a:cs typeface="Metropolis" panose="020B0502040204020203" pitchFamily="34" charset="0"/>
                </a:endParaRPr>
              </a:p>
              <a:p>
                <a:pPr marL="6350" algn="ctr" defTabSz="457200">
                  <a:buClr>
                    <a:srgbClr val="009BDE"/>
                  </a:buClr>
                  <a:defRPr/>
                </a:pPr>
                <a:r>
                  <a:rPr lang="en-US" sz="900" kern="1200" spc="15" dirty="0">
                    <a:solidFill>
                      <a:srgbClr val="444445"/>
                    </a:solidFill>
                    <a:latin typeface="Metropolis Extra Bold" panose="00000900000000000000" pitchFamily="50" charset="0"/>
                    <a:cs typeface="Metropolis" panose="020B0502040204020203" pitchFamily="34" charset="0"/>
                  </a:rPr>
                  <a:t>Patient Experience Management</a:t>
                </a:r>
                <a:endParaRPr sz="900" kern="1200" dirty="0">
                  <a:solidFill>
                    <a:srgbClr val="444445"/>
                  </a:solidFill>
                  <a:latin typeface="Metropolis Extra Bold" panose="00000900000000000000" pitchFamily="50" charset="0"/>
                  <a:cs typeface="Metropolis" panose="020B0502040204020203" pitchFamily="34" charset="0"/>
                </a:endParaRPr>
              </a:p>
            </p:txBody>
          </p:sp>
          <p:grpSp>
            <p:nvGrpSpPr>
              <p:cNvPr id="70" name="Group 69">
                <a:extLst>
                  <a:ext uri="{FF2B5EF4-FFF2-40B4-BE49-F238E27FC236}">
                    <a16:creationId xmlns:a16="http://schemas.microsoft.com/office/drawing/2014/main" id="{C6C5B348-BFD6-2C00-8410-A1A940E8609D}"/>
                  </a:ext>
                </a:extLst>
              </p:cNvPr>
              <p:cNvGrpSpPr>
                <a:grpSpLocks noChangeAspect="1"/>
              </p:cNvGrpSpPr>
              <p:nvPr/>
            </p:nvGrpSpPr>
            <p:grpSpPr>
              <a:xfrm>
                <a:off x="3457120" y="5037406"/>
                <a:ext cx="1297737" cy="1920240"/>
                <a:chOff x="4127670" y="4140202"/>
                <a:chExt cx="1188720" cy="1758929"/>
              </a:xfrm>
            </p:grpSpPr>
            <p:grpSp>
              <p:nvGrpSpPr>
                <p:cNvPr id="71" name="Group 70">
                  <a:extLst>
                    <a:ext uri="{FF2B5EF4-FFF2-40B4-BE49-F238E27FC236}">
                      <a16:creationId xmlns:a16="http://schemas.microsoft.com/office/drawing/2014/main" id="{1F9B2300-E454-7D5F-F82F-CF60E01D1773}"/>
                    </a:ext>
                  </a:extLst>
                </p:cNvPr>
                <p:cNvGrpSpPr/>
                <p:nvPr/>
              </p:nvGrpSpPr>
              <p:grpSpPr>
                <a:xfrm>
                  <a:off x="4127670" y="4140202"/>
                  <a:ext cx="1188720" cy="1188720"/>
                  <a:chOff x="11803886" y="6983002"/>
                  <a:chExt cx="1371600" cy="1371600"/>
                </a:xfrm>
              </p:grpSpPr>
              <p:sp>
                <p:nvSpPr>
                  <p:cNvPr id="73" name="object 28">
                    <a:extLst>
                      <a:ext uri="{FF2B5EF4-FFF2-40B4-BE49-F238E27FC236}">
                        <a16:creationId xmlns:a16="http://schemas.microsoft.com/office/drawing/2014/main" id="{92B7EDB1-48F7-F10F-4853-878D20CEE385}"/>
                      </a:ext>
                    </a:extLst>
                  </p:cNvPr>
                  <p:cNvSpPr txBox="1"/>
                  <p:nvPr/>
                </p:nvSpPr>
                <p:spPr>
                  <a:xfrm>
                    <a:off x="11860854" y="7335059"/>
                    <a:ext cx="1257658" cy="570348"/>
                  </a:xfrm>
                  <a:prstGeom prst="rect">
                    <a:avLst/>
                  </a:prstGeom>
                </p:spPr>
                <p:txBody>
                  <a:bodyPr vert="horz" wrap="square" lIns="0" tIns="0" rIns="0" bIns="0" rtlCol="0">
                    <a:spAutoFit/>
                  </a:bodyPr>
                  <a:lstStyle/>
                  <a:p>
                    <a:pPr marL="6350" algn="ctr" defTabSz="457200">
                      <a:lnSpc>
                        <a:spcPts val="2325"/>
                      </a:lnSpc>
                      <a:buClrTx/>
                      <a:defRPr/>
                    </a:pPr>
                    <a:r>
                      <a:rPr kern="1200" dirty="0">
                        <a:solidFill>
                          <a:srgbClr val="009BDE"/>
                        </a:solidFill>
                        <a:latin typeface="Metropolis Extra Bold" panose="00000900000000000000" pitchFamily="50" charset="0"/>
                        <a:cs typeface="Metropolis" panose="020B0502040204020203" pitchFamily="34" charset="0"/>
                      </a:rPr>
                      <a:t>20</a:t>
                    </a:r>
                    <a:r>
                      <a:rPr lang="en-US" kern="1200" dirty="0">
                        <a:solidFill>
                          <a:srgbClr val="009BDE"/>
                        </a:solidFill>
                        <a:latin typeface="Metropolis Extra Bold" panose="00000900000000000000" pitchFamily="50" charset="0"/>
                        <a:cs typeface="Metropolis" panose="020B0502040204020203" pitchFamily="34" charset="0"/>
                      </a:rPr>
                      <a:t>20</a:t>
                    </a:r>
                    <a:endParaRPr kern="1200" dirty="0">
                      <a:solidFill>
                        <a:srgbClr val="009BDE"/>
                      </a:solidFill>
                      <a:latin typeface="Metropolis Extra Bold" panose="00000900000000000000" pitchFamily="50" charset="0"/>
                      <a:cs typeface="Metropolis" panose="020B0502040204020203" pitchFamily="34" charset="0"/>
                    </a:endParaRPr>
                  </a:p>
                </p:txBody>
              </p:sp>
              <p:sp>
                <p:nvSpPr>
                  <p:cNvPr id="74" name="Oval 73">
                    <a:extLst>
                      <a:ext uri="{FF2B5EF4-FFF2-40B4-BE49-F238E27FC236}">
                        <a16:creationId xmlns:a16="http://schemas.microsoft.com/office/drawing/2014/main" id="{6A4C04F0-F108-CD3D-3609-04DD3EEFF84E}"/>
                      </a:ext>
                    </a:extLst>
                  </p:cNvPr>
                  <p:cNvSpPr>
                    <a:spLocks noChangeAspect="1"/>
                  </p:cNvSpPr>
                  <p:nvPr/>
                </p:nvSpPr>
                <p:spPr>
                  <a:xfrm>
                    <a:off x="11803886" y="6983002"/>
                    <a:ext cx="1371600" cy="1371600"/>
                  </a:xfrm>
                  <a:prstGeom prst="ellipse">
                    <a:avLst/>
                  </a:prstGeom>
                  <a:noFill/>
                  <a:ln w="101600">
                    <a:solidFill>
                      <a:srgbClr val="009B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Metropolis" panose="020B0502040204020203" pitchFamily="34" charset="0"/>
                      <a:cs typeface="Metropolis" panose="020B0502040204020203" pitchFamily="34" charset="0"/>
                    </a:endParaRPr>
                  </a:p>
                </p:txBody>
              </p:sp>
            </p:grpSp>
            <p:cxnSp>
              <p:nvCxnSpPr>
                <p:cNvPr id="72" name="Straight Connector 71">
                  <a:extLst>
                    <a:ext uri="{FF2B5EF4-FFF2-40B4-BE49-F238E27FC236}">
                      <a16:creationId xmlns:a16="http://schemas.microsoft.com/office/drawing/2014/main" id="{1AA6BC5B-1D1D-1DC6-AD15-DC3FE1A2FC95}"/>
                    </a:ext>
                  </a:extLst>
                </p:cNvPr>
                <p:cNvCxnSpPr>
                  <a:cxnSpLocks/>
                </p:cNvCxnSpPr>
                <p:nvPr/>
              </p:nvCxnSpPr>
              <p:spPr>
                <a:xfrm>
                  <a:off x="4722029" y="5295900"/>
                  <a:ext cx="0" cy="603231"/>
                </a:xfrm>
                <a:prstGeom prst="line">
                  <a:avLst/>
                </a:prstGeom>
                <a:ln w="101600">
                  <a:solidFill>
                    <a:srgbClr val="009BDE"/>
                  </a:solidFill>
                </a:ln>
              </p:spPr>
              <p:style>
                <a:lnRef idx="1">
                  <a:schemeClr val="accent1"/>
                </a:lnRef>
                <a:fillRef idx="0">
                  <a:schemeClr val="accent1"/>
                </a:fillRef>
                <a:effectRef idx="0">
                  <a:schemeClr val="accent1"/>
                </a:effectRef>
                <a:fontRef idx="minor">
                  <a:schemeClr val="tx1"/>
                </a:fontRef>
              </p:style>
            </p:cxnSp>
          </p:grpSp>
        </p:grpSp>
        <p:grpSp>
          <p:nvGrpSpPr>
            <p:cNvPr id="75" name="Group 74">
              <a:extLst>
                <a:ext uri="{FF2B5EF4-FFF2-40B4-BE49-F238E27FC236}">
                  <a16:creationId xmlns:a16="http://schemas.microsoft.com/office/drawing/2014/main" id="{BEC15AC0-3FAE-8114-3310-AD531DA1D9B9}"/>
                </a:ext>
              </a:extLst>
            </p:cNvPr>
            <p:cNvGrpSpPr/>
            <p:nvPr/>
          </p:nvGrpSpPr>
          <p:grpSpPr>
            <a:xfrm>
              <a:off x="3465028" y="1150176"/>
              <a:ext cx="1069172" cy="1405484"/>
              <a:chOff x="5157373" y="4854526"/>
              <a:chExt cx="2138343" cy="2810968"/>
            </a:xfrm>
          </p:grpSpPr>
          <p:sp>
            <p:nvSpPr>
              <p:cNvPr id="76" name="object 33">
                <a:extLst>
                  <a:ext uri="{FF2B5EF4-FFF2-40B4-BE49-F238E27FC236}">
                    <a16:creationId xmlns:a16="http://schemas.microsoft.com/office/drawing/2014/main" id="{7EABC0CF-7A3C-3552-6F60-7877CE07736D}"/>
                  </a:ext>
                </a:extLst>
              </p:cNvPr>
              <p:cNvSpPr txBox="1"/>
              <p:nvPr/>
            </p:nvSpPr>
            <p:spPr>
              <a:xfrm>
                <a:off x="5157373" y="7111496"/>
                <a:ext cx="2138343" cy="553998"/>
              </a:xfrm>
              <a:prstGeom prst="rect">
                <a:avLst/>
              </a:prstGeom>
            </p:spPr>
            <p:txBody>
              <a:bodyPr vert="horz" wrap="square" lIns="0" tIns="0" rIns="0" bIns="0" rtlCol="0">
                <a:spAutoFit/>
              </a:bodyPr>
              <a:lstStyle/>
              <a:p>
                <a:pPr marL="6350" algn="ctr" defTabSz="457200">
                  <a:buClr>
                    <a:srgbClr val="009BDE"/>
                  </a:buClr>
                  <a:defRPr/>
                </a:pPr>
                <a:r>
                  <a:rPr lang="en-US" sz="900" kern="1200" spc="23" dirty="0">
                    <a:solidFill>
                      <a:srgbClr val="444445"/>
                    </a:solidFill>
                    <a:latin typeface="Metropolis Extra Bold" panose="00000900000000000000" pitchFamily="50" charset="0"/>
                    <a:cs typeface="Metropolis" panose="020B0502040204020203" pitchFamily="34" charset="0"/>
                  </a:rPr>
                  <a:t>Telehealth Services</a:t>
                </a:r>
                <a:endParaRPr sz="900" kern="1200" dirty="0">
                  <a:solidFill>
                    <a:srgbClr val="444445"/>
                  </a:solidFill>
                  <a:latin typeface="Metropolis Extra Bold" panose="00000900000000000000" pitchFamily="50" charset="0"/>
                  <a:cs typeface="Metropolis" panose="020B0502040204020203" pitchFamily="34" charset="0"/>
                </a:endParaRPr>
              </a:p>
            </p:txBody>
          </p:sp>
          <p:grpSp>
            <p:nvGrpSpPr>
              <p:cNvPr id="77" name="Group 76">
                <a:extLst>
                  <a:ext uri="{FF2B5EF4-FFF2-40B4-BE49-F238E27FC236}">
                    <a16:creationId xmlns:a16="http://schemas.microsoft.com/office/drawing/2014/main" id="{C9CF2106-8375-BDEB-F75E-E32B39483BFD}"/>
                  </a:ext>
                </a:extLst>
              </p:cNvPr>
              <p:cNvGrpSpPr>
                <a:grpSpLocks noChangeAspect="1"/>
              </p:cNvGrpSpPr>
              <p:nvPr/>
            </p:nvGrpSpPr>
            <p:grpSpPr>
              <a:xfrm>
                <a:off x="5518348" y="4854526"/>
                <a:ext cx="1421331" cy="2103120"/>
                <a:chOff x="4127670" y="4140202"/>
                <a:chExt cx="1188720" cy="1758929"/>
              </a:xfrm>
            </p:grpSpPr>
            <p:grpSp>
              <p:nvGrpSpPr>
                <p:cNvPr id="78" name="Group 77">
                  <a:extLst>
                    <a:ext uri="{FF2B5EF4-FFF2-40B4-BE49-F238E27FC236}">
                      <a16:creationId xmlns:a16="http://schemas.microsoft.com/office/drawing/2014/main" id="{E81573E3-18FF-2B78-ABE7-5EB25198A2BA}"/>
                    </a:ext>
                  </a:extLst>
                </p:cNvPr>
                <p:cNvGrpSpPr/>
                <p:nvPr/>
              </p:nvGrpSpPr>
              <p:grpSpPr>
                <a:xfrm>
                  <a:off x="4127670" y="4140202"/>
                  <a:ext cx="1188720" cy="1188720"/>
                  <a:chOff x="11803886" y="6983002"/>
                  <a:chExt cx="1371600" cy="1371600"/>
                </a:xfrm>
              </p:grpSpPr>
              <p:sp>
                <p:nvSpPr>
                  <p:cNvPr id="80" name="object 28">
                    <a:extLst>
                      <a:ext uri="{FF2B5EF4-FFF2-40B4-BE49-F238E27FC236}">
                        <a16:creationId xmlns:a16="http://schemas.microsoft.com/office/drawing/2014/main" id="{59345B75-9553-CA3D-18C3-712EA0432DF6}"/>
                      </a:ext>
                    </a:extLst>
                  </p:cNvPr>
                  <p:cNvSpPr txBox="1"/>
                  <p:nvPr/>
                </p:nvSpPr>
                <p:spPr>
                  <a:xfrm>
                    <a:off x="11858473" y="7376066"/>
                    <a:ext cx="1257659" cy="520752"/>
                  </a:xfrm>
                  <a:prstGeom prst="rect">
                    <a:avLst/>
                  </a:prstGeom>
                </p:spPr>
                <p:txBody>
                  <a:bodyPr vert="horz" wrap="square" lIns="0" tIns="0" rIns="0" bIns="0" rtlCol="0">
                    <a:spAutoFit/>
                  </a:bodyPr>
                  <a:lstStyle/>
                  <a:p>
                    <a:pPr marL="6350" algn="ctr" defTabSz="457200">
                      <a:lnSpc>
                        <a:spcPts val="2325"/>
                      </a:lnSpc>
                      <a:buClrTx/>
                      <a:defRPr/>
                    </a:pPr>
                    <a:r>
                      <a:rPr kern="1200" dirty="0">
                        <a:solidFill>
                          <a:srgbClr val="009BDE"/>
                        </a:solidFill>
                        <a:latin typeface="Metropolis Extra Bold" panose="00000900000000000000" pitchFamily="50" charset="0"/>
                        <a:cs typeface="Metropolis" panose="020B0502040204020203" pitchFamily="34" charset="0"/>
                      </a:rPr>
                      <a:t>20</a:t>
                    </a:r>
                    <a:r>
                      <a:rPr lang="en-US" kern="1200" dirty="0">
                        <a:solidFill>
                          <a:srgbClr val="009BDE"/>
                        </a:solidFill>
                        <a:latin typeface="Metropolis Extra Bold" panose="00000900000000000000" pitchFamily="50" charset="0"/>
                        <a:cs typeface="Metropolis" panose="020B0502040204020203" pitchFamily="34" charset="0"/>
                      </a:rPr>
                      <a:t>21</a:t>
                    </a:r>
                    <a:endParaRPr kern="1200" dirty="0">
                      <a:solidFill>
                        <a:srgbClr val="009BDE"/>
                      </a:solidFill>
                      <a:latin typeface="Metropolis Extra Bold" panose="00000900000000000000" pitchFamily="50" charset="0"/>
                      <a:cs typeface="Metropolis" panose="020B0502040204020203" pitchFamily="34" charset="0"/>
                    </a:endParaRPr>
                  </a:p>
                </p:txBody>
              </p:sp>
              <p:sp>
                <p:nvSpPr>
                  <p:cNvPr id="81" name="Oval 80">
                    <a:extLst>
                      <a:ext uri="{FF2B5EF4-FFF2-40B4-BE49-F238E27FC236}">
                        <a16:creationId xmlns:a16="http://schemas.microsoft.com/office/drawing/2014/main" id="{D9F6F502-5A5B-A557-3E19-5FAC7F030343}"/>
                      </a:ext>
                    </a:extLst>
                  </p:cNvPr>
                  <p:cNvSpPr>
                    <a:spLocks noChangeAspect="1"/>
                  </p:cNvSpPr>
                  <p:nvPr/>
                </p:nvSpPr>
                <p:spPr>
                  <a:xfrm>
                    <a:off x="11803886" y="6983002"/>
                    <a:ext cx="1371600" cy="1371600"/>
                  </a:xfrm>
                  <a:prstGeom prst="ellipse">
                    <a:avLst/>
                  </a:prstGeom>
                  <a:noFill/>
                  <a:ln w="101600">
                    <a:solidFill>
                      <a:srgbClr val="009B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Metropolis" panose="020B0502040204020203" pitchFamily="34" charset="0"/>
                      <a:cs typeface="Metropolis" panose="020B0502040204020203" pitchFamily="34" charset="0"/>
                    </a:endParaRPr>
                  </a:p>
                </p:txBody>
              </p:sp>
            </p:grpSp>
            <p:cxnSp>
              <p:nvCxnSpPr>
                <p:cNvPr id="79" name="Straight Connector 78">
                  <a:extLst>
                    <a:ext uri="{FF2B5EF4-FFF2-40B4-BE49-F238E27FC236}">
                      <a16:creationId xmlns:a16="http://schemas.microsoft.com/office/drawing/2014/main" id="{A5575059-3015-AE77-4B0D-E211B77AA4DC}"/>
                    </a:ext>
                  </a:extLst>
                </p:cNvPr>
                <p:cNvCxnSpPr>
                  <a:cxnSpLocks/>
                </p:cNvCxnSpPr>
                <p:nvPr/>
              </p:nvCxnSpPr>
              <p:spPr>
                <a:xfrm>
                  <a:off x="4722029" y="5295900"/>
                  <a:ext cx="0" cy="603231"/>
                </a:xfrm>
                <a:prstGeom prst="line">
                  <a:avLst/>
                </a:prstGeom>
                <a:ln w="101600">
                  <a:solidFill>
                    <a:srgbClr val="009BDE"/>
                  </a:solidFill>
                </a:ln>
              </p:spPr>
              <p:style>
                <a:lnRef idx="1">
                  <a:schemeClr val="accent1"/>
                </a:lnRef>
                <a:fillRef idx="0">
                  <a:schemeClr val="accent1"/>
                </a:fillRef>
                <a:effectRef idx="0">
                  <a:schemeClr val="accent1"/>
                </a:effectRef>
                <a:fontRef idx="minor">
                  <a:schemeClr val="tx1"/>
                </a:fontRef>
              </p:style>
            </p:cxnSp>
          </p:grpSp>
        </p:grpSp>
        <p:grpSp>
          <p:nvGrpSpPr>
            <p:cNvPr id="82" name="Group 81">
              <a:extLst>
                <a:ext uri="{FF2B5EF4-FFF2-40B4-BE49-F238E27FC236}">
                  <a16:creationId xmlns:a16="http://schemas.microsoft.com/office/drawing/2014/main" id="{4091D027-F567-C75C-D5A6-893F343FF6CE}"/>
                </a:ext>
              </a:extLst>
            </p:cNvPr>
            <p:cNvGrpSpPr/>
            <p:nvPr/>
          </p:nvGrpSpPr>
          <p:grpSpPr>
            <a:xfrm>
              <a:off x="4602590" y="1013016"/>
              <a:ext cx="1069172" cy="1680304"/>
              <a:chOff x="7432498" y="4580206"/>
              <a:chExt cx="2138343" cy="3360608"/>
            </a:xfrm>
          </p:grpSpPr>
          <p:grpSp>
            <p:nvGrpSpPr>
              <p:cNvPr id="83" name="Group 82">
                <a:extLst>
                  <a:ext uri="{FF2B5EF4-FFF2-40B4-BE49-F238E27FC236}">
                    <a16:creationId xmlns:a16="http://schemas.microsoft.com/office/drawing/2014/main" id="{A93CCBBA-B5D7-3EF1-85EC-C93B9A5E7EE7}"/>
                  </a:ext>
                </a:extLst>
              </p:cNvPr>
              <p:cNvGrpSpPr>
                <a:grpSpLocks noChangeAspect="1"/>
              </p:cNvGrpSpPr>
              <p:nvPr/>
            </p:nvGrpSpPr>
            <p:grpSpPr>
              <a:xfrm>
                <a:off x="7698308" y="4580206"/>
                <a:ext cx="1606722" cy="2377440"/>
                <a:chOff x="4127670" y="4140202"/>
                <a:chExt cx="1188720" cy="1758929"/>
              </a:xfrm>
            </p:grpSpPr>
            <p:grpSp>
              <p:nvGrpSpPr>
                <p:cNvPr id="85" name="Group 84">
                  <a:extLst>
                    <a:ext uri="{FF2B5EF4-FFF2-40B4-BE49-F238E27FC236}">
                      <a16:creationId xmlns:a16="http://schemas.microsoft.com/office/drawing/2014/main" id="{0D9FCF22-F1D6-1C00-9FB6-7508D2D24984}"/>
                    </a:ext>
                  </a:extLst>
                </p:cNvPr>
                <p:cNvGrpSpPr/>
                <p:nvPr/>
              </p:nvGrpSpPr>
              <p:grpSpPr>
                <a:xfrm>
                  <a:off x="4127670" y="4140202"/>
                  <a:ext cx="1188720" cy="1188720"/>
                  <a:chOff x="11803886" y="6983002"/>
                  <a:chExt cx="1371600" cy="1371600"/>
                </a:xfrm>
              </p:grpSpPr>
              <p:sp>
                <p:nvSpPr>
                  <p:cNvPr id="87" name="object 28">
                    <a:extLst>
                      <a:ext uri="{FF2B5EF4-FFF2-40B4-BE49-F238E27FC236}">
                        <a16:creationId xmlns:a16="http://schemas.microsoft.com/office/drawing/2014/main" id="{D8E82FFB-53A2-C4B8-21CD-F834AFC6E052}"/>
                      </a:ext>
                    </a:extLst>
                  </p:cNvPr>
                  <p:cNvSpPr txBox="1"/>
                  <p:nvPr/>
                </p:nvSpPr>
                <p:spPr>
                  <a:xfrm>
                    <a:off x="11860854" y="7405610"/>
                    <a:ext cx="1257660" cy="460666"/>
                  </a:xfrm>
                  <a:prstGeom prst="rect">
                    <a:avLst/>
                  </a:prstGeom>
                </p:spPr>
                <p:txBody>
                  <a:bodyPr vert="horz" wrap="square" lIns="0" tIns="0" rIns="0" bIns="0" rtlCol="0">
                    <a:spAutoFit/>
                  </a:bodyPr>
                  <a:lstStyle/>
                  <a:p>
                    <a:pPr marL="6350" algn="ctr" defTabSz="457200">
                      <a:lnSpc>
                        <a:spcPts val="2325"/>
                      </a:lnSpc>
                      <a:buClrTx/>
                      <a:defRPr/>
                    </a:pPr>
                    <a:r>
                      <a:rPr kern="1200" dirty="0">
                        <a:solidFill>
                          <a:srgbClr val="009BDE"/>
                        </a:solidFill>
                        <a:latin typeface="Metropolis Extra Bold" panose="00000900000000000000" pitchFamily="50" charset="0"/>
                        <a:cs typeface="Metropolis" panose="020B0502040204020203" pitchFamily="34" charset="0"/>
                      </a:rPr>
                      <a:t>20</a:t>
                    </a:r>
                    <a:r>
                      <a:rPr lang="en-US" kern="1200" dirty="0">
                        <a:solidFill>
                          <a:srgbClr val="009BDE"/>
                        </a:solidFill>
                        <a:latin typeface="Metropolis Extra Bold" panose="00000900000000000000" pitchFamily="50" charset="0"/>
                        <a:cs typeface="Metropolis" panose="020B0502040204020203" pitchFamily="34" charset="0"/>
                      </a:rPr>
                      <a:t>22</a:t>
                    </a:r>
                    <a:endParaRPr kern="1200" dirty="0">
                      <a:solidFill>
                        <a:srgbClr val="009BDE"/>
                      </a:solidFill>
                      <a:latin typeface="Metropolis Extra Bold" panose="00000900000000000000" pitchFamily="50" charset="0"/>
                      <a:cs typeface="Metropolis" panose="020B0502040204020203" pitchFamily="34" charset="0"/>
                    </a:endParaRPr>
                  </a:p>
                </p:txBody>
              </p:sp>
              <p:sp>
                <p:nvSpPr>
                  <p:cNvPr id="88" name="Oval 87">
                    <a:extLst>
                      <a:ext uri="{FF2B5EF4-FFF2-40B4-BE49-F238E27FC236}">
                        <a16:creationId xmlns:a16="http://schemas.microsoft.com/office/drawing/2014/main" id="{AB1F2EF7-F304-A2CC-9E39-286D2E947C1E}"/>
                      </a:ext>
                    </a:extLst>
                  </p:cNvPr>
                  <p:cNvSpPr>
                    <a:spLocks noChangeAspect="1"/>
                  </p:cNvSpPr>
                  <p:nvPr/>
                </p:nvSpPr>
                <p:spPr>
                  <a:xfrm>
                    <a:off x="11803886" y="6983002"/>
                    <a:ext cx="1371600" cy="1371600"/>
                  </a:xfrm>
                  <a:prstGeom prst="ellipse">
                    <a:avLst/>
                  </a:prstGeom>
                  <a:noFill/>
                  <a:ln w="101600">
                    <a:solidFill>
                      <a:srgbClr val="009B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Metropolis" panose="020B0502040204020203" pitchFamily="34" charset="0"/>
                      <a:cs typeface="Metropolis" panose="020B0502040204020203" pitchFamily="34" charset="0"/>
                    </a:endParaRPr>
                  </a:p>
                </p:txBody>
              </p:sp>
            </p:grpSp>
            <p:cxnSp>
              <p:nvCxnSpPr>
                <p:cNvPr id="86" name="Straight Connector 85">
                  <a:extLst>
                    <a:ext uri="{FF2B5EF4-FFF2-40B4-BE49-F238E27FC236}">
                      <a16:creationId xmlns:a16="http://schemas.microsoft.com/office/drawing/2014/main" id="{725DC30C-8CD6-6285-E97F-C4EB586E8BBF}"/>
                    </a:ext>
                  </a:extLst>
                </p:cNvPr>
                <p:cNvCxnSpPr>
                  <a:cxnSpLocks/>
                </p:cNvCxnSpPr>
                <p:nvPr/>
              </p:nvCxnSpPr>
              <p:spPr>
                <a:xfrm>
                  <a:off x="4722029" y="5295900"/>
                  <a:ext cx="0" cy="603231"/>
                </a:xfrm>
                <a:prstGeom prst="line">
                  <a:avLst/>
                </a:prstGeom>
                <a:ln w="101600">
                  <a:solidFill>
                    <a:srgbClr val="009BDE"/>
                  </a:solidFill>
                </a:ln>
              </p:spPr>
              <p:style>
                <a:lnRef idx="1">
                  <a:schemeClr val="accent1"/>
                </a:lnRef>
                <a:fillRef idx="0">
                  <a:schemeClr val="accent1"/>
                </a:fillRef>
                <a:effectRef idx="0">
                  <a:schemeClr val="accent1"/>
                </a:effectRef>
                <a:fontRef idx="minor">
                  <a:schemeClr val="tx1"/>
                </a:fontRef>
              </p:style>
            </p:cxnSp>
          </p:grpSp>
          <p:sp>
            <p:nvSpPr>
              <p:cNvPr id="84" name="object 33">
                <a:extLst>
                  <a:ext uri="{FF2B5EF4-FFF2-40B4-BE49-F238E27FC236}">
                    <a16:creationId xmlns:a16="http://schemas.microsoft.com/office/drawing/2014/main" id="{348F45AF-5B27-48FC-02BD-E5B3658EF90B}"/>
                  </a:ext>
                </a:extLst>
              </p:cNvPr>
              <p:cNvSpPr txBox="1"/>
              <p:nvPr/>
            </p:nvSpPr>
            <p:spPr>
              <a:xfrm>
                <a:off x="7432498" y="7109818"/>
                <a:ext cx="2138343" cy="830996"/>
              </a:xfrm>
              <a:prstGeom prst="rect">
                <a:avLst/>
              </a:prstGeom>
            </p:spPr>
            <p:txBody>
              <a:bodyPr vert="horz" wrap="square" lIns="0" tIns="0" rIns="0" bIns="0" rtlCol="0">
                <a:spAutoFit/>
              </a:bodyPr>
              <a:lstStyle/>
              <a:p>
                <a:pPr marL="6350" algn="ctr" defTabSz="457200">
                  <a:buClr>
                    <a:srgbClr val="009BDE"/>
                  </a:buClr>
                  <a:defRPr/>
                </a:pPr>
                <a:r>
                  <a:rPr lang="en-US" sz="900" spc="23" dirty="0">
                    <a:solidFill>
                      <a:srgbClr val="444445"/>
                    </a:solidFill>
                    <a:latin typeface="Metropolis Extra Bold" panose="00000900000000000000" pitchFamily="50" charset="0"/>
                    <a:cs typeface="Metropolis" panose="020B0502040204020203" pitchFamily="34" charset="0"/>
                  </a:rPr>
                  <a:t>CareCloud Wellness</a:t>
                </a:r>
              </a:p>
              <a:p>
                <a:pPr marL="6350" algn="ctr" defTabSz="457200">
                  <a:buClr>
                    <a:srgbClr val="009BDE"/>
                  </a:buClr>
                  <a:defRPr/>
                </a:pPr>
                <a:r>
                  <a:rPr lang="en-US" sz="900" spc="23" dirty="0">
                    <a:solidFill>
                      <a:srgbClr val="444445"/>
                    </a:solidFill>
                    <a:latin typeface="Metropolis Extra Bold" panose="00000900000000000000" pitchFamily="50" charset="0"/>
                    <a:cs typeface="Metropolis" panose="020B0502040204020203" pitchFamily="34" charset="0"/>
                  </a:rPr>
                  <a:t>CCM</a:t>
                </a:r>
                <a:r>
                  <a:rPr lang="en-US" sz="900" kern="1200" spc="23" dirty="0">
                    <a:solidFill>
                      <a:srgbClr val="009BDE"/>
                    </a:solidFill>
                    <a:latin typeface="Metropolis Extra Bold" panose="00000900000000000000" pitchFamily="50" charset="0"/>
                    <a:cs typeface="Metropolis" panose="020B0502040204020203" pitchFamily="34" charset="0"/>
                  </a:rPr>
                  <a:t>+</a:t>
                </a:r>
                <a:r>
                  <a:rPr lang="en-US" sz="900" kern="1200" spc="23" dirty="0">
                    <a:solidFill>
                      <a:srgbClr val="444445"/>
                    </a:solidFill>
                    <a:latin typeface="Metropolis Extra Bold" panose="00000900000000000000" pitchFamily="50" charset="0"/>
                    <a:cs typeface="Metropolis" panose="020B0502040204020203" pitchFamily="34" charset="0"/>
                  </a:rPr>
                  <a:t>RPM</a:t>
                </a:r>
                <a:endParaRPr sz="900" kern="1200" dirty="0">
                  <a:solidFill>
                    <a:srgbClr val="444445"/>
                  </a:solidFill>
                  <a:latin typeface="Metropolis Extra Bold" panose="00000900000000000000" pitchFamily="50" charset="0"/>
                  <a:cs typeface="Metropolis" panose="020B0502040204020203" pitchFamily="34" charset="0"/>
                </a:endParaRPr>
              </a:p>
            </p:txBody>
          </p:sp>
        </p:grpSp>
        <p:cxnSp>
          <p:nvCxnSpPr>
            <p:cNvPr id="89" name="Straight Connector 88">
              <a:extLst>
                <a:ext uri="{FF2B5EF4-FFF2-40B4-BE49-F238E27FC236}">
                  <a16:creationId xmlns:a16="http://schemas.microsoft.com/office/drawing/2014/main" id="{B6FC84B9-7034-89DF-B70E-2AB6D34D58FE}"/>
                </a:ext>
              </a:extLst>
            </p:cNvPr>
            <p:cNvCxnSpPr/>
            <p:nvPr/>
          </p:nvCxnSpPr>
          <p:spPr>
            <a:xfrm>
              <a:off x="1815883" y="2194648"/>
              <a:ext cx="3323844" cy="0"/>
            </a:xfrm>
            <a:prstGeom prst="line">
              <a:avLst/>
            </a:prstGeom>
            <a:ln>
              <a:solidFill>
                <a:srgbClr val="009BDE"/>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31885283"/>
      </p:ext>
    </p:extLst>
  </p:cSld>
  <p:clrMapOvr>
    <a:masterClrMapping/>
  </p:clrMapOvr>
  <p:transition spd="med">
    <p:pull/>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CA733CA-1472-2FEA-0B92-18018A261F8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AD7BA39-CD1C-4FBC-AA7C-BA7CC4082953}" type="slidenum">
              <a:rPr kumimoji="0" lang="en-US" b="0" i="0" u="none" strike="noStrike" kern="0" cap="none" spc="0" normalizeH="0" baseline="0" noProof="0" smtClean="0">
                <a:ln>
                  <a:noFill/>
                </a:ln>
                <a:solidFill>
                  <a:srgbClr val="444445">
                    <a:tint val="75000"/>
                  </a:srgbClr>
                </a:solidFill>
                <a:effectLst/>
                <a:uLnTx/>
                <a:uFillTx/>
                <a:latin typeface="Metropolis" panose="02000506030000020004" pitchFamily="5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40</a:t>
            </a:fld>
            <a:endParaRPr kumimoji="0" lang="en-US" b="0" i="0" u="none" strike="noStrike" kern="0" cap="none" spc="0" normalizeH="0" baseline="0" noProof="0" dirty="0">
              <a:ln>
                <a:noFill/>
              </a:ln>
              <a:solidFill>
                <a:srgbClr val="444445">
                  <a:tint val="75000"/>
                </a:srgbClr>
              </a:solidFill>
              <a:effectLst/>
              <a:uLnTx/>
              <a:uFillTx/>
              <a:latin typeface="Metropolis" panose="02000506030000020004" pitchFamily="50" charset="0"/>
              <a:cs typeface="Arial"/>
              <a:sym typeface="Arial"/>
            </a:endParaRPr>
          </a:p>
        </p:txBody>
      </p:sp>
      <p:pic>
        <p:nvPicPr>
          <p:cNvPr id="10" name="Picture 9">
            <a:extLst>
              <a:ext uri="{FF2B5EF4-FFF2-40B4-BE49-F238E27FC236}">
                <a16:creationId xmlns:a16="http://schemas.microsoft.com/office/drawing/2014/main" id="{25C04F5A-2417-F4EA-D6F6-AB073C1DCF8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9490" t="1" r="10811" b="-1"/>
          <a:stretch/>
        </p:blipFill>
        <p:spPr>
          <a:xfrm>
            <a:off x="508934" y="2529725"/>
            <a:ext cx="1645920" cy="1642168"/>
          </a:xfrm>
          <a:prstGeom prst="flowChartConnector">
            <a:avLst/>
          </a:prstGeom>
          <a:ln w="63500">
            <a:solidFill>
              <a:schemeClr val="accent6"/>
            </a:solidFill>
          </a:ln>
        </p:spPr>
      </p:pic>
      <p:sp>
        <p:nvSpPr>
          <p:cNvPr id="12" name="TextBox 23">
            <a:extLst>
              <a:ext uri="{FF2B5EF4-FFF2-40B4-BE49-F238E27FC236}">
                <a16:creationId xmlns:a16="http://schemas.microsoft.com/office/drawing/2014/main" id="{667E7CEF-F249-E4F9-EE80-A0E9B7E8B16D}"/>
              </a:ext>
            </a:extLst>
          </p:cNvPr>
          <p:cNvSpPr txBox="1"/>
          <p:nvPr/>
        </p:nvSpPr>
        <p:spPr>
          <a:xfrm>
            <a:off x="587326" y="4207601"/>
            <a:ext cx="2154804" cy="692497"/>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i="0" u="none" strike="noStrike" kern="0" cap="none" spc="0" normalizeH="0" baseline="0" noProof="0" dirty="0">
                <a:ln>
                  <a:noFill/>
                </a:ln>
                <a:solidFill>
                  <a:srgbClr val="FFFFFF"/>
                </a:solidFill>
                <a:effectLst/>
                <a:uLnTx/>
                <a:uFillTx/>
                <a:latin typeface="Metropolis Extra Bold" panose="00000900000000000000" pitchFamily="50" charset="0"/>
                <a:cs typeface="Metropolis" panose="020B0604020202020204" charset="0"/>
                <a:sym typeface="Arial"/>
              </a:rPr>
              <a:t>Carey Sambogna</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FFFFFF"/>
                </a:solidFill>
                <a:effectLst/>
                <a:uLnTx/>
                <a:uFillTx/>
                <a:latin typeface="Metropolis" panose="02000506030000020004" pitchFamily="2" charset="0"/>
                <a:cs typeface="Metropolis" panose="020B0604020202020204" charset="0"/>
                <a:sym typeface="Arial"/>
              </a:rPr>
              <a:t>Vice President of Client Services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i="0" u="none" strike="noStrike" kern="0" cap="none" spc="0" normalizeH="0" baseline="0" noProof="0" dirty="0">
                <a:ln>
                  <a:noFill/>
                </a:ln>
                <a:solidFill>
                  <a:srgbClr val="FFFFFF"/>
                </a:solidFill>
                <a:effectLst/>
                <a:uLnTx/>
                <a:uFillTx/>
                <a:latin typeface="Metropolis" panose="00000500000000000000" pitchFamily="2" charset="0"/>
                <a:cs typeface="Metropolis" panose="020B0604020202020204" charset="0"/>
                <a:sym typeface="Arial"/>
              </a:rPr>
              <a:t>FOX</a:t>
            </a:r>
            <a:r>
              <a:rPr kumimoji="0" lang="en-US" sz="1000" b="0" i="0" u="none" strike="noStrike" kern="0" cap="none" spc="0" normalizeH="0" baseline="0" noProof="0" dirty="0">
                <a:ln>
                  <a:noFill/>
                </a:ln>
                <a:solidFill>
                  <a:srgbClr val="FFFFFF"/>
                </a:solidFill>
                <a:effectLst/>
                <a:uLnTx/>
                <a:uFillTx/>
                <a:latin typeface="Metropolis" panose="00000500000000000000" pitchFamily="2" charset="0"/>
                <a:cs typeface="Metropolis" panose="020B0604020202020204" charset="0"/>
                <a:sym typeface="Arial"/>
              </a:rPr>
              <a:t> Rehabilitation Services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dirty="0">
              <a:ln>
                <a:noFill/>
              </a:ln>
              <a:solidFill>
                <a:srgbClr val="FFFFFF"/>
              </a:solidFill>
              <a:effectLst/>
              <a:uLnTx/>
              <a:uFillTx/>
              <a:latin typeface="Metropolis" panose="02000506030000020004" pitchFamily="2" charset="0"/>
              <a:cs typeface="Metropolis" panose="020B0604020202020204" charset="0"/>
              <a:sym typeface="Arial"/>
            </a:endParaRPr>
          </a:p>
        </p:txBody>
      </p:sp>
      <p:sp>
        <p:nvSpPr>
          <p:cNvPr id="34" name="TextBox 38">
            <a:extLst>
              <a:ext uri="{FF2B5EF4-FFF2-40B4-BE49-F238E27FC236}">
                <a16:creationId xmlns:a16="http://schemas.microsoft.com/office/drawing/2014/main" id="{6BBD7052-2F21-13FC-A043-613FC9CEEF2A}"/>
              </a:ext>
            </a:extLst>
          </p:cNvPr>
          <p:cNvSpPr txBox="1"/>
          <p:nvPr/>
        </p:nvSpPr>
        <p:spPr>
          <a:xfrm>
            <a:off x="3283607" y="2298455"/>
            <a:ext cx="5351459" cy="738664"/>
          </a:xfrm>
          <a:prstGeom prst="rect">
            <a:avLst/>
          </a:prstGeom>
        </p:spPr>
        <p:txBody>
          <a:bodyPr wrap="square" lIns="0" tIns="0" rIns="0" bIns="0" rtlCol="0" anchor="t">
            <a:spAutoFit/>
          </a:bodyPr>
          <a:lstStyle/>
          <a:p>
            <a:pPr marL="285750" marR="0" lvl="0" indent="-173038" algn="l" defTabSz="914400" rtl="0" eaLnBrk="1" fontAlgn="auto" latinLnBrk="0" hangingPunct="1">
              <a:lnSpc>
                <a:spcPct val="100000"/>
              </a:lnSpc>
              <a:spcBef>
                <a:spcPts val="0"/>
              </a:spcBef>
              <a:spcAft>
                <a:spcPts val="0"/>
              </a:spcAft>
              <a:buClr>
                <a:srgbClr val="FF671E"/>
              </a:buClr>
              <a:buSzTx/>
              <a:buFont typeface="Arial" panose="020B0604020202020204" pitchFamily="34" charset="0"/>
              <a:buChar char="•"/>
              <a:tabLst/>
              <a:defRPr/>
            </a:pPr>
            <a:r>
              <a:rPr kumimoji="0" lang="en-US" sz="1200" b="0" i="0" u="none" strike="noStrike" kern="0" cap="none" spc="0" normalizeH="0" baseline="0" noProof="0" dirty="0">
                <a:ln>
                  <a:noFill/>
                </a:ln>
                <a:solidFill>
                  <a:srgbClr val="444445"/>
                </a:solidFill>
                <a:effectLst/>
                <a:uLnTx/>
                <a:uFillTx/>
                <a:latin typeface="Metropolis" panose="02000506030000020004" pitchFamily="2" charset="0"/>
                <a:cs typeface="Metropolis"/>
                <a:sym typeface="Arial"/>
              </a:rPr>
              <a:t>Created unique mobile application to geo-connect patients with therapists, reducing referral to admission by days</a:t>
            </a:r>
          </a:p>
          <a:p>
            <a:pPr marL="285750" marR="0" lvl="0" indent="-173038" algn="l" defTabSz="914400" rtl="0" eaLnBrk="1" fontAlgn="auto" latinLnBrk="0" hangingPunct="1">
              <a:lnSpc>
                <a:spcPct val="100000"/>
              </a:lnSpc>
              <a:spcBef>
                <a:spcPts val="0"/>
              </a:spcBef>
              <a:spcAft>
                <a:spcPts val="0"/>
              </a:spcAft>
              <a:buClr>
                <a:srgbClr val="FF671E"/>
              </a:buClr>
              <a:buSzTx/>
              <a:buFont typeface="Arial" panose="020B0604020202020204" pitchFamily="34" charset="0"/>
              <a:buChar char="•"/>
              <a:tabLst/>
              <a:defRPr/>
            </a:pPr>
            <a:r>
              <a:rPr kumimoji="0" lang="en-US" sz="1200" b="0" i="0" u="none" strike="noStrike" kern="0" cap="none" spc="0" normalizeH="0" baseline="0" noProof="0" dirty="0">
                <a:ln>
                  <a:noFill/>
                </a:ln>
                <a:solidFill>
                  <a:srgbClr val="444445"/>
                </a:solidFill>
                <a:effectLst/>
                <a:uLnTx/>
                <a:uFillTx/>
                <a:latin typeface="Metropolis" panose="02000506030000020004" pitchFamily="2" charset="0"/>
                <a:cs typeface="Metropolis"/>
                <a:sym typeface="Arial"/>
              </a:rPr>
              <a:t>Reduced denials from 8% to under 3%</a:t>
            </a:r>
          </a:p>
          <a:p>
            <a:pPr marL="285750" marR="0" lvl="0" indent="-173038" algn="l" defTabSz="914400" rtl="0" eaLnBrk="1" fontAlgn="auto" latinLnBrk="0" hangingPunct="1">
              <a:lnSpc>
                <a:spcPct val="100000"/>
              </a:lnSpc>
              <a:spcBef>
                <a:spcPts val="0"/>
              </a:spcBef>
              <a:spcAft>
                <a:spcPts val="0"/>
              </a:spcAft>
              <a:buClr>
                <a:srgbClr val="FF671E"/>
              </a:buClr>
              <a:buSzTx/>
              <a:buFont typeface="Arial" panose="020B0604020202020204" pitchFamily="34" charset="0"/>
              <a:buChar char="•"/>
              <a:tabLst/>
              <a:defRPr/>
            </a:pPr>
            <a:r>
              <a:rPr kumimoji="0" lang="en-US" sz="1200" b="0" i="0" u="none" strike="noStrike" kern="0" cap="none" spc="0" normalizeH="0" baseline="0" noProof="0" dirty="0">
                <a:ln>
                  <a:noFill/>
                </a:ln>
                <a:solidFill>
                  <a:srgbClr val="444445"/>
                </a:solidFill>
                <a:effectLst/>
                <a:uLnTx/>
                <a:uFillTx/>
                <a:latin typeface="Metropolis" panose="02000506030000020004" pitchFamily="2" charset="0"/>
                <a:cs typeface="Metropolis"/>
                <a:sym typeface="Arial"/>
              </a:rPr>
              <a:t>Reduced and maintained Aged AR to 27 days (goal was 35 days)</a:t>
            </a:r>
          </a:p>
        </p:txBody>
      </p:sp>
      <p:pic>
        <p:nvPicPr>
          <p:cNvPr id="44" name="Picture 43">
            <a:extLst>
              <a:ext uri="{FF2B5EF4-FFF2-40B4-BE49-F238E27FC236}">
                <a16:creationId xmlns:a16="http://schemas.microsoft.com/office/drawing/2014/main" id="{6E81A9FA-CF79-643B-E655-E21B21537143}"/>
              </a:ext>
            </a:extLst>
          </p:cNvPr>
          <p:cNvPicPr>
            <a:picLocks noChangeAspect="1"/>
          </p:cNvPicPr>
          <p:nvPr/>
        </p:nvPicPr>
        <p:blipFill>
          <a:blip r:embed="rId4"/>
          <a:stretch>
            <a:fillRect/>
          </a:stretch>
        </p:blipFill>
        <p:spPr>
          <a:xfrm>
            <a:off x="5020935" y="3633284"/>
            <a:ext cx="1958607" cy="1051560"/>
          </a:xfrm>
          <a:prstGeom prst="roundRect">
            <a:avLst>
              <a:gd name="adj" fmla="val 5684"/>
            </a:avLst>
          </a:prstGeom>
          <a:ln w="3175">
            <a:solidFill>
              <a:schemeClr val="bg1"/>
            </a:solidFill>
          </a:ln>
          <a:effectLst>
            <a:outerShdw blurRad="50800" dist="38100" dir="5400000" algn="t" rotWithShape="0">
              <a:prstClr val="black">
                <a:alpha val="40000"/>
              </a:prstClr>
            </a:outerShdw>
          </a:effectLst>
        </p:spPr>
      </p:pic>
      <p:pic>
        <p:nvPicPr>
          <p:cNvPr id="40" name="Picture 39">
            <a:extLst>
              <a:ext uri="{FF2B5EF4-FFF2-40B4-BE49-F238E27FC236}">
                <a16:creationId xmlns:a16="http://schemas.microsoft.com/office/drawing/2014/main" id="{38921932-6C86-60A8-C2C4-05D53428E22C}"/>
              </a:ext>
            </a:extLst>
          </p:cNvPr>
          <p:cNvPicPr>
            <a:picLocks noChangeAspect="1"/>
          </p:cNvPicPr>
          <p:nvPr/>
        </p:nvPicPr>
        <p:blipFill>
          <a:blip r:embed="rId5"/>
          <a:stretch>
            <a:fillRect/>
          </a:stretch>
        </p:blipFill>
        <p:spPr>
          <a:xfrm>
            <a:off x="7170063" y="3632740"/>
            <a:ext cx="1614088" cy="1051560"/>
          </a:xfrm>
          <a:prstGeom prst="roundRect">
            <a:avLst>
              <a:gd name="adj" fmla="val 8533"/>
            </a:avLst>
          </a:prstGeom>
          <a:ln w="3175">
            <a:solidFill>
              <a:schemeClr val="bg1"/>
            </a:solidFill>
          </a:ln>
          <a:effectLst>
            <a:outerShdw blurRad="50800" dist="38100" dir="5400000" algn="t" rotWithShape="0">
              <a:prstClr val="black">
                <a:alpha val="40000"/>
              </a:prstClr>
            </a:outerShdw>
          </a:effectLst>
        </p:spPr>
      </p:pic>
      <p:pic>
        <p:nvPicPr>
          <p:cNvPr id="36" name="Picture 35">
            <a:extLst>
              <a:ext uri="{FF2B5EF4-FFF2-40B4-BE49-F238E27FC236}">
                <a16:creationId xmlns:a16="http://schemas.microsoft.com/office/drawing/2014/main" id="{B556A261-56E3-DF90-3D75-2A368B449FE7}"/>
              </a:ext>
            </a:extLst>
          </p:cNvPr>
          <p:cNvPicPr>
            <a:picLocks noChangeAspect="1"/>
          </p:cNvPicPr>
          <p:nvPr/>
        </p:nvPicPr>
        <p:blipFill>
          <a:blip r:embed="rId6"/>
          <a:stretch>
            <a:fillRect/>
          </a:stretch>
        </p:blipFill>
        <p:spPr>
          <a:xfrm>
            <a:off x="3388642" y="3632740"/>
            <a:ext cx="1441772" cy="1052104"/>
          </a:xfrm>
          <a:prstGeom prst="roundRect">
            <a:avLst>
              <a:gd name="adj" fmla="val 9972"/>
            </a:avLst>
          </a:prstGeom>
          <a:ln w="3175">
            <a:solidFill>
              <a:schemeClr val="bg1"/>
            </a:solidFill>
          </a:ln>
          <a:effectLst>
            <a:outerShdw blurRad="50800" dist="38100" dir="5400000" algn="t" rotWithShape="0">
              <a:prstClr val="black">
                <a:alpha val="40000"/>
              </a:prstClr>
            </a:outerShdw>
          </a:effectLst>
        </p:spPr>
      </p:pic>
      <p:sp>
        <p:nvSpPr>
          <p:cNvPr id="64" name="Title 3">
            <a:extLst>
              <a:ext uri="{FF2B5EF4-FFF2-40B4-BE49-F238E27FC236}">
                <a16:creationId xmlns:a16="http://schemas.microsoft.com/office/drawing/2014/main" id="{B2E95F90-4789-C13E-87DA-D83DD4F6B6FF}"/>
              </a:ext>
            </a:extLst>
          </p:cNvPr>
          <p:cNvSpPr>
            <a:spLocks noGrp="1"/>
          </p:cNvSpPr>
          <p:nvPr>
            <p:ph type="title" idx="4294967295"/>
          </p:nvPr>
        </p:nvSpPr>
        <p:spPr>
          <a:xfrm>
            <a:off x="310098" y="212623"/>
            <a:ext cx="8268860" cy="404992"/>
          </a:xfrm>
          <a:prstGeom prst="rect">
            <a:avLst/>
          </a:prstGeom>
        </p:spPr>
        <p:txBody>
          <a:bodyPr/>
          <a:lstStyle/>
          <a:p>
            <a:pPr algn="l"/>
            <a:r>
              <a:rPr lang="en-US" sz="1900" dirty="0">
                <a:solidFill>
                  <a:schemeClr val="tx2"/>
                </a:solidFill>
                <a:latin typeface="Metropolis Extra Bold" panose="00000900000000000000" pitchFamily="50" charset="0"/>
                <a:cs typeface="Metropolis" panose="020B0502040204020203" pitchFamily="34" charset="0"/>
              </a:rPr>
              <a:t>Partnership: FOX Rehabilitation</a:t>
            </a:r>
          </a:p>
        </p:txBody>
      </p:sp>
      <p:grpSp>
        <p:nvGrpSpPr>
          <p:cNvPr id="25" name="Group 24">
            <a:extLst>
              <a:ext uri="{FF2B5EF4-FFF2-40B4-BE49-F238E27FC236}">
                <a16:creationId xmlns:a16="http://schemas.microsoft.com/office/drawing/2014/main" id="{F5DF63C8-17A5-609E-7361-9AB2DAD77240}"/>
              </a:ext>
            </a:extLst>
          </p:cNvPr>
          <p:cNvGrpSpPr/>
          <p:nvPr/>
        </p:nvGrpSpPr>
        <p:grpSpPr>
          <a:xfrm>
            <a:off x="508934" y="656855"/>
            <a:ext cx="7194270" cy="1074028"/>
            <a:chOff x="508934" y="656855"/>
            <a:chExt cx="7194270" cy="1074028"/>
          </a:xfrm>
        </p:grpSpPr>
        <p:pic>
          <p:nvPicPr>
            <p:cNvPr id="63" name="Picture 62" descr="Logo&#10;&#10;Description automatically generated">
              <a:extLst>
                <a:ext uri="{FF2B5EF4-FFF2-40B4-BE49-F238E27FC236}">
                  <a16:creationId xmlns:a16="http://schemas.microsoft.com/office/drawing/2014/main" id="{3C08B076-13EB-0BBB-CD48-5BCEA52F9365}"/>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508934" y="656855"/>
              <a:ext cx="1457198" cy="1074028"/>
            </a:xfrm>
            <a:prstGeom prst="rect">
              <a:avLst/>
            </a:prstGeom>
          </p:spPr>
        </p:pic>
        <p:grpSp>
          <p:nvGrpSpPr>
            <p:cNvPr id="24" name="Group 23">
              <a:extLst>
                <a:ext uri="{FF2B5EF4-FFF2-40B4-BE49-F238E27FC236}">
                  <a16:creationId xmlns:a16="http://schemas.microsoft.com/office/drawing/2014/main" id="{5044EE9A-778E-9583-8B8E-5C9A47FDFD9C}"/>
                </a:ext>
              </a:extLst>
            </p:cNvPr>
            <p:cNvGrpSpPr/>
            <p:nvPr/>
          </p:nvGrpSpPr>
          <p:grpSpPr>
            <a:xfrm>
              <a:off x="2382518" y="821108"/>
              <a:ext cx="5320686" cy="758952"/>
              <a:chOff x="2382518" y="821108"/>
              <a:chExt cx="5320686" cy="758952"/>
            </a:xfrm>
          </p:grpSpPr>
          <p:grpSp>
            <p:nvGrpSpPr>
              <p:cNvPr id="3" name="Group 2">
                <a:extLst>
                  <a:ext uri="{FF2B5EF4-FFF2-40B4-BE49-F238E27FC236}">
                    <a16:creationId xmlns:a16="http://schemas.microsoft.com/office/drawing/2014/main" id="{54C61A49-784B-7611-464E-7E6B07D7B5E8}"/>
                  </a:ext>
                </a:extLst>
              </p:cNvPr>
              <p:cNvGrpSpPr/>
              <p:nvPr/>
            </p:nvGrpSpPr>
            <p:grpSpPr>
              <a:xfrm>
                <a:off x="2382518" y="821108"/>
                <a:ext cx="5320686" cy="758952"/>
                <a:chOff x="642569" y="6997898"/>
                <a:chExt cx="10641372" cy="1517904"/>
              </a:xfrm>
            </p:grpSpPr>
            <p:sp>
              <p:nvSpPr>
                <p:cNvPr id="4" name="object 16">
                  <a:extLst>
                    <a:ext uri="{FF2B5EF4-FFF2-40B4-BE49-F238E27FC236}">
                      <a16:creationId xmlns:a16="http://schemas.microsoft.com/office/drawing/2014/main" id="{82971C15-D99F-2730-ABFD-2F754A5CDC48}"/>
                    </a:ext>
                  </a:extLst>
                </p:cNvPr>
                <p:cNvSpPr/>
                <p:nvPr/>
              </p:nvSpPr>
              <p:spPr>
                <a:xfrm>
                  <a:off x="642569" y="6997898"/>
                  <a:ext cx="10641372" cy="1517904"/>
                </a:xfrm>
                <a:custGeom>
                  <a:avLst/>
                  <a:gdLst/>
                  <a:ahLst/>
                  <a:cxnLst/>
                  <a:rect l="l" t="t" r="r" b="b"/>
                  <a:pathLst>
                    <a:path w="11019790" h="1905000">
                      <a:moveTo>
                        <a:pt x="10533739" y="1904999"/>
                      </a:moveTo>
                      <a:lnTo>
                        <a:pt x="485544" y="1904999"/>
                      </a:lnTo>
                      <a:lnTo>
                        <a:pt x="466256" y="1904618"/>
                      </a:lnTo>
                      <a:lnTo>
                        <a:pt x="427998" y="1901590"/>
                      </a:lnTo>
                      <a:lnTo>
                        <a:pt x="390302" y="1895598"/>
                      </a:lnTo>
                      <a:lnTo>
                        <a:pt x="335167" y="1881201"/>
                      </a:lnTo>
                      <a:lnTo>
                        <a:pt x="282213" y="1860516"/>
                      </a:lnTo>
                      <a:lnTo>
                        <a:pt x="231990" y="1833769"/>
                      </a:lnTo>
                      <a:lnTo>
                        <a:pt x="185050" y="1801188"/>
                      </a:lnTo>
                      <a:lnTo>
                        <a:pt x="155851" y="1776340"/>
                      </a:lnTo>
                      <a:lnTo>
                        <a:pt x="128573" y="1749124"/>
                      </a:lnTo>
                      <a:lnTo>
                        <a:pt x="103667" y="1719993"/>
                      </a:lnTo>
                      <a:lnTo>
                        <a:pt x="81258" y="1689162"/>
                      </a:lnTo>
                      <a:lnTo>
                        <a:pt x="52476" y="1640086"/>
                      </a:lnTo>
                      <a:lnTo>
                        <a:pt x="29692" y="1588101"/>
                      </a:lnTo>
                      <a:lnTo>
                        <a:pt x="13136" y="1533757"/>
                      </a:lnTo>
                      <a:lnTo>
                        <a:pt x="3035" y="1477603"/>
                      </a:lnTo>
                      <a:lnTo>
                        <a:pt x="0" y="1439433"/>
                      </a:lnTo>
                      <a:lnTo>
                        <a:pt x="0" y="465565"/>
                      </a:lnTo>
                      <a:lnTo>
                        <a:pt x="3035" y="427396"/>
                      </a:lnTo>
                      <a:lnTo>
                        <a:pt x="13136" y="371242"/>
                      </a:lnTo>
                      <a:lnTo>
                        <a:pt x="29692" y="316898"/>
                      </a:lnTo>
                      <a:lnTo>
                        <a:pt x="52476" y="264913"/>
                      </a:lnTo>
                      <a:lnTo>
                        <a:pt x="81258" y="215837"/>
                      </a:lnTo>
                      <a:lnTo>
                        <a:pt x="103667" y="185006"/>
                      </a:lnTo>
                      <a:lnTo>
                        <a:pt x="128573" y="155875"/>
                      </a:lnTo>
                      <a:lnTo>
                        <a:pt x="155851" y="128659"/>
                      </a:lnTo>
                      <a:lnTo>
                        <a:pt x="185050" y="103811"/>
                      </a:lnTo>
                      <a:lnTo>
                        <a:pt x="215952" y="81453"/>
                      </a:lnTo>
                      <a:lnTo>
                        <a:pt x="265141" y="52737"/>
                      </a:lnTo>
                      <a:lnTo>
                        <a:pt x="317246" y="30005"/>
                      </a:lnTo>
                      <a:lnTo>
                        <a:pt x="371715" y="13487"/>
                      </a:lnTo>
                      <a:lnTo>
                        <a:pt x="427998" y="3409"/>
                      </a:lnTo>
                      <a:lnTo>
                        <a:pt x="466256" y="381"/>
                      </a:lnTo>
                      <a:lnTo>
                        <a:pt x="485544" y="0"/>
                      </a:lnTo>
                      <a:lnTo>
                        <a:pt x="10533739" y="0"/>
                      </a:lnTo>
                      <a:lnTo>
                        <a:pt x="10572217" y="1521"/>
                      </a:lnTo>
                      <a:lnTo>
                        <a:pt x="10610214" y="6039"/>
                      </a:lnTo>
                      <a:lnTo>
                        <a:pt x="10665954" y="18289"/>
                      </a:lnTo>
                      <a:lnTo>
                        <a:pt x="10719696" y="36903"/>
                      </a:lnTo>
                      <a:lnTo>
                        <a:pt x="10770891" y="61655"/>
                      </a:lnTo>
                      <a:lnTo>
                        <a:pt x="10818986" y="92316"/>
                      </a:lnTo>
                      <a:lnTo>
                        <a:pt x="10849057" y="115928"/>
                      </a:lnTo>
                      <a:lnTo>
                        <a:pt x="10877342" y="141997"/>
                      </a:lnTo>
                      <a:lnTo>
                        <a:pt x="10903472" y="170218"/>
                      </a:lnTo>
                      <a:lnTo>
                        <a:pt x="10927138" y="200219"/>
                      </a:lnTo>
                      <a:lnTo>
                        <a:pt x="10957869" y="248204"/>
                      </a:lnTo>
                      <a:lnTo>
                        <a:pt x="10982678" y="299281"/>
                      </a:lnTo>
                      <a:lnTo>
                        <a:pt x="11001336" y="352899"/>
                      </a:lnTo>
                      <a:lnTo>
                        <a:pt x="11013614" y="408511"/>
                      </a:lnTo>
                      <a:lnTo>
                        <a:pt x="11018143" y="446421"/>
                      </a:lnTo>
                      <a:lnTo>
                        <a:pt x="11019285" y="465565"/>
                      </a:lnTo>
                      <a:lnTo>
                        <a:pt x="11019285" y="1439433"/>
                      </a:lnTo>
                      <a:lnTo>
                        <a:pt x="11016250" y="1477603"/>
                      </a:lnTo>
                      <a:lnTo>
                        <a:pt x="11006148" y="1533757"/>
                      </a:lnTo>
                      <a:lnTo>
                        <a:pt x="10989592" y="1588101"/>
                      </a:lnTo>
                      <a:lnTo>
                        <a:pt x="10966808" y="1640086"/>
                      </a:lnTo>
                      <a:lnTo>
                        <a:pt x="10938026" y="1689162"/>
                      </a:lnTo>
                      <a:lnTo>
                        <a:pt x="10915617" y="1719993"/>
                      </a:lnTo>
                      <a:lnTo>
                        <a:pt x="10890711" y="1749124"/>
                      </a:lnTo>
                      <a:lnTo>
                        <a:pt x="10863433" y="1776340"/>
                      </a:lnTo>
                      <a:lnTo>
                        <a:pt x="10834234" y="1801188"/>
                      </a:lnTo>
                      <a:lnTo>
                        <a:pt x="10803333" y="1823546"/>
                      </a:lnTo>
                      <a:lnTo>
                        <a:pt x="10754143" y="1852262"/>
                      </a:lnTo>
                      <a:lnTo>
                        <a:pt x="10702038" y="1874993"/>
                      </a:lnTo>
                      <a:lnTo>
                        <a:pt x="10647569" y="1891512"/>
                      </a:lnTo>
                      <a:lnTo>
                        <a:pt x="10591286" y="1901590"/>
                      </a:lnTo>
                      <a:lnTo>
                        <a:pt x="10553028" y="1904618"/>
                      </a:lnTo>
                      <a:lnTo>
                        <a:pt x="10533739" y="1904999"/>
                      </a:lnTo>
                      <a:close/>
                    </a:path>
                  </a:pathLst>
                </a:custGeom>
                <a:solidFill>
                  <a:schemeClr val="tx1"/>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 typeface="Arial"/>
                    <a:buNone/>
                    <a:tabLst/>
                    <a:defRPr/>
                  </a:pPr>
                  <a:endParaRPr kumimoji="0" sz="900" b="0" i="0" u="none" strike="noStrike" kern="1200" cap="none" spc="0" normalizeH="0" baseline="0" noProof="0" dirty="0">
                    <a:ln>
                      <a:noFill/>
                    </a:ln>
                    <a:solidFill>
                      <a:schemeClr val="bg1"/>
                    </a:solidFill>
                    <a:effectLst/>
                    <a:uLnTx/>
                    <a:uFillTx/>
                    <a:latin typeface="Metropolis" panose="020B0502040204020203" pitchFamily="34" charset="0"/>
                    <a:cs typeface="Metropolis" panose="020B0502040204020203" pitchFamily="34" charset="0"/>
                    <a:sym typeface="Arial"/>
                  </a:endParaRPr>
                </a:p>
              </p:txBody>
            </p:sp>
            <p:sp>
              <p:nvSpPr>
                <p:cNvPr id="5" name="object 17">
                  <a:extLst>
                    <a:ext uri="{FF2B5EF4-FFF2-40B4-BE49-F238E27FC236}">
                      <a16:creationId xmlns:a16="http://schemas.microsoft.com/office/drawing/2014/main" id="{F01FFDE6-BBA3-F1D8-FE79-7C19C1EB3D59}"/>
                    </a:ext>
                  </a:extLst>
                </p:cNvPr>
                <p:cNvSpPr/>
                <p:nvPr/>
              </p:nvSpPr>
              <p:spPr>
                <a:xfrm>
                  <a:off x="3161781" y="7176366"/>
                  <a:ext cx="0" cy="1134110"/>
                </a:xfrm>
                <a:custGeom>
                  <a:avLst/>
                  <a:gdLst/>
                  <a:ahLst/>
                  <a:cxnLst/>
                  <a:rect l="l" t="t" r="r" b="b"/>
                  <a:pathLst>
                    <a:path h="1134109">
                      <a:moveTo>
                        <a:pt x="0" y="0"/>
                      </a:moveTo>
                      <a:lnTo>
                        <a:pt x="0" y="1133578"/>
                      </a:lnTo>
                    </a:path>
                  </a:pathLst>
                </a:custGeom>
                <a:ln w="22225">
                  <a:solidFill>
                    <a:schemeClr val="bg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 typeface="Arial"/>
                    <a:buNone/>
                    <a:tabLst/>
                    <a:defRPr/>
                  </a:pPr>
                  <a:endParaRPr kumimoji="0" sz="900" b="0" i="0" u="none" strike="noStrike" kern="1200" cap="none" spc="0" normalizeH="0" baseline="0" noProof="0" dirty="0">
                    <a:ln>
                      <a:noFill/>
                    </a:ln>
                    <a:solidFill>
                      <a:srgbClr val="FFFFFF"/>
                    </a:solidFill>
                    <a:effectLst/>
                    <a:uLnTx/>
                    <a:uFillTx/>
                    <a:latin typeface="Metropolis" panose="020B0502040204020203" pitchFamily="34" charset="0"/>
                    <a:cs typeface="Metropolis" panose="020B0502040204020203" pitchFamily="34" charset="0"/>
                    <a:sym typeface="Arial"/>
                  </a:endParaRPr>
                </a:p>
              </p:txBody>
            </p:sp>
            <p:sp>
              <p:nvSpPr>
                <p:cNvPr id="6" name="object 18">
                  <a:extLst>
                    <a:ext uri="{FF2B5EF4-FFF2-40B4-BE49-F238E27FC236}">
                      <a16:creationId xmlns:a16="http://schemas.microsoft.com/office/drawing/2014/main" id="{7187C0F9-8D02-DA6F-EBAA-E43ED6DE6354}"/>
                    </a:ext>
                  </a:extLst>
                </p:cNvPr>
                <p:cNvSpPr/>
                <p:nvPr/>
              </p:nvSpPr>
              <p:spPr>
                <a:xfrm>
                  <a:off x="5724400" y="7176365"/>
                  <a:ext cx="0" cy="1134110"/>
                </a:xfrm>
                <a:custGeom>
                  <a:avLst/>
                  <a:gdLst/>
                  <a:ahLst/>
                  <a:cxnLst/>
                  <a:rect l="l" t="t" r="r" b="b"/>
                  <a:pathLst>
                    <a:path h="1134109">
                      <a:moveTo>
                        <a:pt x="0" y="0"/>
                      </a:moveTo>
                      <a:lnTo>
                        <a:pt x="0" y="1133578"/>
                      </a:lnTo>
                    </a:path>
                  </a:pathLst>
                </a:custGeom>
                <a:ln w="22225">
                  <a:solidFill>
                    <a:schemeClr val="bg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 typeface="Arial"/>
                    <a:buNone/>
                    <a:tabLst/>
                    <a:defRPr/>
                  </a:pPr>
                  <a:endParaRPr kumimoji="0" sz="900" b="0" i="0" u="none" strike="noStrike" kern="1200" cap="none" spc="0" normalizeH="0" baseline="0" noProof="0" dirty="0">
                    <a:ln>
                      <a:noFill/>
                    </a:ln>
                    <a:solidFill>
                      <a:srgbClr val="FFFFFF"/>
                    </a:solidFill>
                    <a:effectLst/>
                    <a:uLnTx/>
                    <a:uFillTx/>
                    <a:latin typeface="Metropolis" panose="020B0502040204020203" pitchFamily="34" charset="0"/>
                    <a:cs typeface="Metropolis" panose="020B0502040204020203" pitchFamily="34" charset="0"/>
                    <a:sym typeface="Arial"/>
                  </a:endParaRPr>
                </a:p>
              </p:txBody>
            </p:sp>
            <p:sp>
              <p:nvSpPr>
                <p:cNvPr id="7" name="object 19">
                  <a:extLst>
                    <a:ext uri="{FF2B5EF4-FFF2-40B4-BE49-F238E27FC236}">
                      <a16:creationId xmlns:a16="http://schemas.microsoft.com/office/drawing/2014/main" id="{C0983412-4BE2-16D6-60FF-EBE70260CD33}"/>
                    </a:ext>
                  </a:extLst>
                </p:cNvPr>
                <p:cNvSpPr/>
                <p:nvPr/>
              </p:nvSpPr>
              <p:spPr>
                <a:xfrm>
                  <a:off x="8168517" y="7176366"/>
                  <a:ext cx="0" cy="1134110"/>
                </a:xfrm>
                <a:custGeom>
                  <a:avLst/>
                  <a:gdLst/>
                  <a:ahLst/>
                  <a:cxnLst/>
                  <a:rect l="l" t="t" r="r" b="b"/>
                  <a:pathLst>
                    <a:path h="1134109">
                      <a:moveTo>
                        <a:pt x="0" y="0"/>
                      </a:moveTo>
                      <a:lnTo>
                        <a:pt x="0" y="1133578"/>
                      </a:lnTo>
                    </a:path>
                  </a:pathLst>
                </a:custGeom>
                <a:ln w="22225">
                  <a:solidFill>
                    <a:schemeClr val="bg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 typeface="Arial"/>
                    <a:buNone/>
                    <a:tabLst/>
                    <a:defRPr/>
                  </a:pPr>
                  <a:endParaRPr kumimoji="0" sz="900" b="0" i="0" u="none" strike="noStrike" kern="1200" cap="none" spc="0" normalizeH="0" baseline="0" noProof="0" dirty="0">
                    <a:ln>
                      <a:noFill/>
                    </a:ln>
                    <a:solidFill>
                      <a:srgbClr val="FFFFFF"/>
                    </a:solidFill>
                    <a:effectLst/>
                    <a:uLnTx/>
                    <a:uFillTx/>
                    <a:latin typeface="Metropolis" panose="020B0502040204020203" pitchFamily="34" charset="0"/>
                    <a:cs typeface="Metropolis" panose="020B0502040204020203" pitchFamily="34" charset="0"/>
                    <a:sym typeface="Arial"/>
                  </a:endParaRPr>
                </a:p>
              </p:txBody>
            </p:sp>
            <p:sp>
              <p:nvSpPr>
                <p:cNvPr id="16" name="object 36">
                  <a:extLst>
                    <a:ext uri="{FF2B5EF4-FFF2-40B4-BE49-F238E27FC236}">
                      <a16:creationId xmlns:a16="http://schemas.microsoft.com/office/drawing/2014/main" id="{15E0E835-D120-477B-CAB1-708C341AA537}"/>
                    </a:ext>
                  </a:extLst>
                </p:cNvPr>
                <p:cNvSpPr txBox="1"/>
                <p:nvPr/>
              </p:nvSpPr>
              <p:spPr>
                <a:xfrm>
                  <a:off x="8568045" y="7324554"/>
                  <a:ext cx="2715896" cy="923330"/>
                </a:xfrm>
                <a:prstGeom prst="rect">
                  <a:avLst/>
                </a:prstGeom>
              </p:spPr>
              <p:txBody>
                <a:bodyPr vert="horz" wrap="square" lIns="0" tIns="0" rIns="0" bIns="0" rtlCol="0">
                  <a:spAutoFit/>
                </a:bodyPr>
                <a:lstStyle/>
                <a:p>
                  <a:pPr marL="6350" marR="2540" lvl="0" indent="0" algn="l" defTabSz="457200" rtl="0" eaLnBrk="1" fontAlgn="auto" latinLnBrk="0" hangingPunct="1">
                    <a:lnSpc>
                      <a:spcPts val="860"/>
                    </a:lnSpc>
                    <a:spcBef>
                      <a:spcPts val="0"/>
                    </a:spcBef>
                    <a:spcAft>
                      <a:spcPts val="0"/>
                    </a:spcAft>
                    <a:buClrTx/>
                    <a:buSzTx/>
                    <a:buFont typeface="Arial"/>
                    <a:buNone/>
                    <a:tabLst/>
                    <a:defRPr/>
                  </a:pPr>
                  <a:r>
                    <a:rPr kumimoji="0" lang="en-US" sz="750" b="0" i="0" u="none" strike="noStrike" kern="1200" cap="none" spc="23" normalizeH="0" baseline="0" noProof="0" dirty="0">
                      <a:ln>
                        <a:noFill/>
                      </a:ln>
                      <a:solidFill>
                        <a:schemeClr val="bg1"/>
                      </a:solidFill>
                      <a:effectLst/>
                      <a:uLnTx/>
                      <a:uFillTx/>
                      <a:latin typeface="Metropolis" panose="020B0502040204020203" pitchFamily="34" charset="0"/>
                      <a:cs typeface="Metropolis" panose="020B0502040204020203" pitchFamily="34" charset="0"/>
                      <a:sym typeface="Arial"/>
                    </a:rPr>
                    <a:t>World’s largest private practice of independent clinicians delivering therapy care to older adults.</a:t>
                  </a:r>
                  <a:endParaRPr kumimoji="0" sz="750" b="0" i="0" u="none" strike="noStrike" kern="1200" cap="none" spc="0" normalizeH="0" baseline="0" noProof="0" dirty="0">
                    <a:ln>
                      <a:noFill/>
                    </a:ln>
                    <a:solidFill>
                      <a:schemeClr val="bg1"/>
                    </a:solidFill>
                    <a:effectLst/>
                    <a:uLnTx/>
                    <a:uFillTx/>
                    <a:latin typeface="Metropolis" panose="020B0502040204020203" pitchFamily="34" charset="0"/>
                    <a:cs typeface="Metropolis" panose="020B0502040204020203" pitchFamily="34" charset="0"/>
                    <a:sym typeface="Arial"/>
                  </a:endParaRPr>
                </a:p>
              </p:txBody>
            </p:sp>
          </p:grpSp>
          <p:pic>
            <p:nvPicPr>
              <p:cNvPr id="73" name="Picture 19">
                <a:extLst>
                  <a:ext uri="{FF2B5EF4-FFF2-40B4-BE49-F238E27FC236}">
                    <a16:creationId xmlns:a16="http://schemas.microsoft.com/office/drawing/2014/main" id="{8D913326-8491-4EE2-1663-110242C9307F}"/>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a:fillRect/>
              </a:stretch>
            </p:blipFill>
            <p:spPr>
              <a:xfrm>
                <a:off x="5170681" y="1035992"/>
                <a:ext cx="285155" cy="329184"/>
              </a:xfrm>
              <a:prstGeom prst="rect">
                <a:avLst/>
              </a:prstGeom>
            </p:spPr>
          </p:pic>
          <p:pic>
            <p:nvPicPr>
              <p:cNvPr id="74" name="Picture 20">
                <a:extLst>
                  <a:ext uri="{FF2B5EF4-FFF2-40B4-BE49-F238E27FC236}">
                    <a16:creationId xmlns:a16="http://schemas.microsoft.com/office/drawing/2014/main" id="{EA2A27E2-0C13-F009-5F7C-D67765F2B25D}"/>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a:fillRect/>
              </a:stretch>
            </p:blipFill>
            <p:spPr>
              <a:xfrm>
                <a:off x="3818615" y="1017443"/>
                <a:ext cx="338328" cy="338328"/>
              </a:xfrm>
              <a:prstGeom prst="rect">
                <a:avLst/>
              </a:prstGeom>
            </p:spPr>
          </p:pic>
          <p:pic>
            <p:nvPicPr>
              <p:cNvPr id="72" name="Graphic 71" descr="Map with pin with solid fill">
                <a:extLst>
                  <a:ext uri="{FF2B5EF4-FFF2-40B4-BE49-F238E27FC236}">
                    <a16:creationId xmlns:a16="http://schemas.microsoft.com/office/drawing/2014/main" id="{5DEEC8A5-F529-03A2-2ECC-E57C73E61451}"/>
                  </a:ext>
                </a:extLst>
              </p:cNvPr>
              <p:cNvPicPr>
                <a:picLocks noChangeAspect="1"/>
              </p:cNvPicPr>
              <p:nvPr/>
            </p:nvPicPr>
            <p:blipFill>
              <a:blip r:embed="rId12">
                <a:biLevel thresh="25000"/>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2507530" y="950046"/>
                <a:ext cx="457200" cy="457200"/>
              </a:xfrm>
              <a:prstGeom prst="rect">
                <a:avLst/>
              </a:prstGeom>
            </p:spPr>
          </p:pic>
          <p:sp>
            <p:nvSpPr>
              <p:cNvPr id="20" name="object 37">
                <a:extLst>
                  <a:ext uri="{FF2B5EF4-FFF2-40B4-BE49-F238E27FC236}">
                    <a16:creationId xmlns:a16="http://schemas.microsoft.com/office/drawing/2014/main" id="{278F0DF3-E87F-D90B-02A6-21A4C3753996}"/>
                  </a:ext>
                </a:extLst>
              </p:cNvPr>
              <p:cNvSpPr txBox="1"/>
              <p:nvPr/>
            </p:nvSpPr>
            <p:spPr>
              <a:xfrm>
                <a:off x="5539305" y="1028031"/>
                <a:ext cx="460933" cy="330860"/>
              </a:xfrm>
              <a:prstGeom prst="rect">
                <a:avLst/>
              </a:prstGeom>
            </p:spPr>
            <p:txBody>
              <a:bodyPr vert="horz" wrap="square" lIns="0" tIns="0" rIns="0" bIns="0" rtlCol="0">
                <a:spAutoFit/>
              </a:bodyPr>
              <a:lstStyle/>
              <a:p>
                <a:pPr marL="635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1400" i="0" u="none" strike="noStrike" kern="1200" cap="none" spc="-8" normalizeH="0" baseline="0" noProof="0" dirty="0">
                    <a:ln>
                      <a:noFill/>
                    </a:ln>
                    <a:solidFill>
                      <a:schemeClr val="bg1"/>
                    </a:solidFill>
                    <a:effectLst/>
                    <a:uLnTx/>
                    <a:uFillTx/>
                    <a:latin typeface="Metropolis Extra Bold" panose="00000900000000000000" pitchFamily="50" charset="0"/>
                    <a:cs typeface="Metropolis" panose="020B0502040204020203" pitchFamily="34" charset="0"/>
                    <a:sym typeface="Arial"/>
                  </a:rPr>
                  <a:t>5+</a:t>
                </a:r>
                <a:endParaRPr kumimoji="0" lang="en-US" sz="1400" i="0" u="none" strike="noStrike" kern="1200" cap="none" spc="0" normalizeH="0" baseline="0" noProof="0" dirty="0">
                  <a:ln>
                    <a:noFill/>
                  </a:ln>
                  <a:solidFill>
                    <a:schemeClr val="bg1"/>
                  </a:solidFill>
                  <a:effectLst/>
                  <a:uLnTx/>
                  <a:uFillTx/>
                  <a:latin typeface="Metropolis Extra Bold" panose="00000900000000000000" pitchFamily="50" charset="0"/>
                  <a:cs typeface="Metropolis" panose="020B0502040204020203" pitchFamily="34" charset="0"/>
                  <a:sym typeface="Arial"/>
                </a:endParaRPr>
              </a:p>
              <a:p>
                <a:pPr marL="635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750" b="0" i="0" u="none" strike="noStrike" kern="1200" cap="none" spc="15" normalizeH="0" baseline="0" noProof="0" dirty="0">
                    <a:ln>
                      <a:noFill/>
                    </a:ln>
                    <a:solidFill>
                      <a:schemeClr val="bg1"/>
                    </a:solidFill>
                    <a:effectLst/>
                    <a:uLnTx/>
                    <a:uFillTx/>
                    <a:latin typeface="Metropolis" panose="020B0502040204020203" pitchFamily="34" charset="0"/>
                    <a:cs typeface="Metropolis" panose="020B0502040204020203" pitchFamily="34" charset="0"/>
                    <a:sym typeface="Arial"/>
                  </a:rPr>
                  <a:t>Therapies</a:t>
                </a:r>
                <a:endParaRPr kumimoji="0" sz="750" b="0" i="0" u="none" strike="noStrike" kern="1200" cap="none" spc="0" normalizeH="0" baseline="0" noProof="0" dirty="0">
                  <a:ln>
                    <a:noFill/>
                  </a:ln>
                  <a:solidFill>
                    <a:schemeClr val="bg1"/>
                  </a:solidFill>
                  <a:effectLst/>
                  <a:uLnTx/>
                  <a:uFillTx/>
                  <a:latin typeface="Metropolis" panose="020B0502040204020203" pitchFamily="34" charset="0"/>
                  <a:cs typeface="Metropolis" panose="020B0502040204020203" pitchFamily="34" charset="0"/>
                  <a:sym typeface="Arial"/>
                </a:endParaRPr>
              </a:p>
            </p:txBody>
          </p:sp>
          <p:sp>
            <p:nvSpPr>
              <p:cNvPr id="21" name="object 37">
                <a:extLst>
                  <a:ext uri="{FF2B5EF4-FFF2-40B4-BE49-F238E27FC236}">
                    <a16:creationId xmlns:a16="http://schemas.microsoft.com/office/drawing/2014/main" id="{A938F518-E0DA-B360-3F28-C4EF90FABB8F}"/>
                  </a:ext>
                </a:extLst>
              </p:cNvPr>
              <p:cNvSpPr txBox="1"/>
              <p:nvPr/>
            </p:nvSpPr>
            <p:spPr>
              <a:xfrm>
                <a:off x="3075904" y="1013216"/>
                <a:ext cx="312738" cy="330860"/>
              </a:xfrm>
              <a:prstGeom prst="rect">
                <a:avLst/>
              </a:prstGeom>
            </p:spPr>
            <p:txBody>
              <a:bodyPr vert="horz" wrap="square" lIns="0" tIns="0" rIns="0" bIns="0" rtlCol="0">
                <a:spAutoFit/>
              </a:bodyPr>
              <a:lstStyle/>
              <a:p>
                <a:pPr marL="635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1400" i="0" u="none" strike="noStrike" kern="1200" cap="none" spc="0" normalizeH="0" baseline="0" noProof="0" dirty="0">
                    <a:ln>
                      <a:noFill/>
                    </a:ln>
                    <a:solidFill>
                      <a:schemeClr val="bg1"/>
                    </a:solidFill>
                    <a:effectLst/>
                    <a:uLnTx/>
                    <a:uFillTx/>
                    <a:latin typeface="Metropolis Extra Bold" panose="00000900000000000000" pitchFamily="50" charset="0"/>
                    <a:cs typeface="Metropolis" panose="020B0502040204020203" pitchFamily="34" charset="0"/>
                    <a:sym typeface="Arial"/>
                  </a:rPr>
                  <a:t>27</a:t>
                </a:r>
              </a:p>
              <a:p>
                <a:pPr marL="635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750" b="0" i="0" u="none" strike="noStrike" kern="1200" cap="none" spc="15" normalizeH="0" baseline="0" noProof="0" dirty="0">
                    <a:ln>
                      <a:noFill/>
                    </a:ln>
                    <a:solidFill>
                      <a:schemeClr val="bg1"/>
                    </a:solidFill>
                    <a:effectLst/>
                    <a:uLnTx/>
                    <a:uFillTx/>
                    <a:latin typeface="Metropolis" panose="020B0502040204020203" pitchFamily="34" charset="0"/>
                    <a:cs typeface="Metropolis" panose="020B0502040204020203" pitchFamily="34" charset="0"/>
                    <a:sym typeface="Arial"/>
                  </a:rPr>
                  <a:t>States</a:t>
                </a:r>
                <a:endParaRPr kumimoji="0" sz="750" b="0" i="0" u="none" strike="noStrike" kern="1200" cap="none" spc="0" normalizeH="0" baseline="0" noProof="0" dirty="0">
                  <a:ln>
                    <a:noFill/>
                  </a:ln>
                  <a:solidFill>
                    <a:schemeClr val="bg1"/>
                  </a:solidFill>
                  <a:effectLst/>
                  <a:uLnTx/>
                  <a:uFillTx/>
                  <a:latin typeface="Metropolis" panose="020B0502040204020203" pitchFamily="34" charset="0"/>
                  <a:cs typeface="Metropolis" panose="020B0502040204020203" pitchFamily="34" charset="0"/>
                  <a:sym typeface="Arial"/>
                </a:endParaRPr>
              </a:p>
            </p:txBody>
          </p:sp>
          <p:sp>
            <p:nvSpPr>
              <p:cNvPr id="22" name="object 37">
                <a:extLst>
                  <a:ext uri="{FF2B5EF4-FFF2-40B4-BE49-F238E27FC236}">
                    <a16:creationId xmlns:a16="http://schemas.microsoft.com/office/drawing/2014/main" id="{9E00236D-ACA1-EE4E-3EC2-9B9CA782B265}"/>
                  </a:ext>
                </a:extLst>
              </p:cNvPr>
              <p:cNvSpPr txBox="1"/>
              <p:nvPr/>
            </p:nvSpPr>
            <p:spPr>
              <a:xfrm>
                <a:off x="4171698" y="1021177"/>
                <a:ext cx="679109" cy="330860"/>
              </a:xfrm>
              <a:prstGeom prst="rect">
                <a:avLst/>
              </a:prstGeom>
            </p:spPr>
            <p:txBody>
              <a:bodyPr vert="horz" wrap="square" lIns="0" tIns="0" rIns="0" bIns="0" rtlCol="0">
                <a:spAutoFit/>
              </a:bodyPr>
              <a:lstStyle/>
              <a:p>
                <a:pPr marL="635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1400" i="0" u="none" strike="noStrike" kern="1200" cap="none" spc="0" normalizeH="0" baseline="0" noProof="0" dirty="0">
                    <a:ln>
                      <a:noFill/>
                    </a:ln>
                    <a:solidFill>
                      <a:schemeClr val="bg1"/>
                    </a:solidFill>
                    <a:effectLst/>
                    <a:uLnTx/>
                    <a:uFillTx/>
                    <a:latin typeface="Metropolis Extra Bold" panose="00000900000000000000" pitchFamily="50" charset="0"/>
                    <a:cs typeface="Metropolis" panose="020B0502040204020203" pitchFamily="34" charset="0"/>
                    <a:sym typeface="Arial"/>
                  </a:rPr>
                  <a:t>2,800</a:t>
                </a:r>
              </a:p>
              <a:p>
                <a:pPr marL="635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750" b="0" i="0" u="none" strike="noStrike" kern="1200" cap="none" spc="15" normalizeH="0" baseline="0" noProof="0" dirty="0">
                    <a:ln>
                      <a:noFill/>
                    </a:ln>
                    <a:solidFill>
                      <a:schemeClr val="bg1"/>
                    </a:solidFill>
                    <a:effectLst/>
                    <a:uLnTx/>
                    <a:uFillTx/>
                    <a:latin typeface="Metropolis" panose="020B0502040204020203" pitchFamily="34" charset="0"/>
                    <a:cs typeface="Metropolis" panose="020B0502040204020203" pitchFamily="34" charset="0"/>
                    <a:sym typeface="Arial"/>
                  </a:rPr>
                  <a:t>Providers</a:t>
                </a:r>
                <a:endParaRPr kumimoji="0" lang="en-US" sz="750" b="0" i="0" u="none" strike="noStrike" kern="1200" cap="none" spc="0" normalizeH="0" baseline="0" noProof="0" dirty="0">
                  <a:ln>
                    <a:noFill/>
                  </a:ln>
                  <a:solidFill>
                    <a:schemeClr val="bg1"/>
                  </a:solidFill>
                  <a:effectLst/>
                  <a:uLnTx/>
                  <a:uFillTx/>
                  <a:latin typeface="Metropolis" panose="020B0502040204020203" pitchFamily="34" charset="0"/>
                  <a:cs typeface="Metropolis" panose="020B0502040204020203" pitchFamily="34" charset="0"/>
                  <a:sym typeface="Arial"/>
                </a:endParaRPr>
              </a:p>
            </p:txBody>
          </p:sp>
        </p:grpSp>
      </p:grpSp>
    </p:spTree>
    <p:extLst>
      <p:ext uri="{BB962C8B-B14F-4D97-AF65-F5344CB8AC3E}">
        <p14:creationId xmlns:p14="http://schemas.microsoft.com/office/powerpoint/2010/main" val="3631178743"/>
      </p:ext>
    </p:extLst>
  </p:cSld>
  <p:clrMapOvr>
    <a:masterClrMapping/>
  </p:clrMapOvr>
  <p:transition spd="med">
    <p:pull/>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 name="Content Placeholder 11">
            <a:extLst>
              <a:ext uri="{FF2B5EF4-FFF2-40B4-BE49-F238E27FC236}">
                <a16:creationId xmlns:a16="http://schemas.microsoft.com/office/drawing/2014/main" id="{35A4DC19-4E66-879B-A4F3-5E798B71A9DA}"/>
              </a:ext>
            </a:extLst>
          </p:cNvPr>
          <p:cNvSpPr txBox="1">
            <a:spLocks/>
          </p:cNvSpPr>
          <p:nvPr/>
        </p:nvSpPr>
        <p:spPr>
          <a:xfrm>
            <a:off x="3302789" y="2249005"/>
            <a:ext cx="5349240" cy="788114"/>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marR="0" lvl="0" indent="-171450" algn="l" defTabSz="685800" rtl="0" eaLnBrk="1" fontAlgn="auto" latinLnBrk="0" hangingPunct="1">
              <a:lnSpc>
                <a:spcPct val="100000"/>
              </a:lnSpc>
              <a:spcBef>
                <a:spcPts val="0"/>
              </a:spcBef>
              <a:spcAft>
                <a:spcPts val="0"/>
              </a:spcAft>
              <a:buClr>
                <a:srgbClr val="83BA49"/>
              </a:buClr>
              <a:buSzTx/>
              <a:buFont typeface="Arial" panose="020B0604020202020204" pitchFamily="34" charset="0"/>
              <a:buChar char="•"/>
              <a:tabLst/>
              <a:defRPr/>
            </a:pPr>
            <a:r>
              <a:rPr kumimoji="0" lang="en-US" sz="1200" b="0" i="0" u="none" strike="noStrike" kern="0" cap="none" spc="0" normalizeH="0" baseline="0" noProof="0" dirty="0">
                <a:ln>
                  <a:noFill/>
                </a:ln>
                <a:solidFill>
                  <a:srgbClr val="444445"/>
                </a:solidFill>
                <a:effectLst/>
                <a:uLnTx/>
                <a:uFillTx/>
                <a:latin typeface="Metropolis" panose="02000506030000020004" pitchFamily="2" charset="0"/>
                <a:ea typeface="+mn-ea"/>
                <a:cs typeface="+mn-cs"/>
                <a:sym typeface="Arial"/>
              </a:rPr>
              <a:t>Revenue Cycle Management  coverage included coding of all claims, physician education, patient posting; +implemented Business Intelligence</a:t>
            </a:r>
          </a:p>
          <a:p>
            <a:pPr marL="171450" marR="0" lvl="0" indent="-171450" algn="l" defTabSz="685800" rtl="0" eaLnBrk="1" fontAlgn="auto" latinLnBrk="0" hangingPunct="1">
              <a:lnSpc>
                <a:spcPct val="100000"/>
              </a:lnSpc>
              <a:spcBef>
                <a:spcPts val="0"/>
              </a:spcBef>
              <a:spcAft>
                <a:spcPts val="0"/>
              </a:spcAft>
              <a:buClr>
                <a:srgbClr val="83BA49"/>
              </a:buClr>
              <a:buSzTx/>
              <a:buFont typeface="Arial" panose="020B0604020202020204" pitchFamily="34" charset="0"/>
              <a:buChar char="•"/>
              <a:tabLst/>
              <a:defRPr/>
            </a:pPr>
            <a:r>
              <a:rPr kumimoji="0" lang="en-US" sz="1200" b="0" i="0" u="none" strike="noStrike" kern="0" cap="none" spc="0" normalizeH="0" baseline="0" noProof="0" dirty="0">
                <a:ln>
                  <a:noFill/>
                </a:ln>
                <a:solidFill>
                  <a:srgbClr val="444445"/>
                </a:solidFill>
                <a:effectLst/>
                <a:uLnTx/>
                <a:uFillTx/>
                <a:latin typeface="Metropolis" panose="02000506030000020004" pitchFamily="2" charset="0"/>
                <a:ea typeface="+mn-ea"/>
                <a:cs typeface="+mn-cs"/>
                <a:sym typeface="Arial"/>
              </a:rPr>
              <a:t>Reduced days in AR by 13%</a:t>
            </a:r>
          </a:p>
          <a:p>
            <a:pPr marL="171450" marR="0" lvl="0" indent="-171450" algn="l" defTabSz="685800" rtl="0" eaLnBrk="1" fontAlgn="auto" latinLnBrk="0" hangingPunct="1">
              <a:lnSpc>
                <a:spcPct val="100000"/>
              </a:lnSpc>
              <a:spcBef>
                <a:spcPts val="0"/>
              </a:spcBef>
              <a:spcAft>
                <a:spcPts val="0"/>
              </a:spcAft>
              <a:buClr>
                <a:srgbClr val="83BA49"/>
              </a:buClr>
              <a:buSzTx/>
              <a:buFont typeface="Arial" panose="020B0604020202020204" pitchFamily="34" charset="0"/>
              <a:buChar char="•"/>
              <a:tabLst/>
              <a:defRPr/>
            </a:pPr>
            <a:r>
              <a:rPr kumimoji="0" lang="en-US" sz="1200" b="0" i="0" u="none" strike="noStrike" kern="0" cap="none" spc="0" normalizeH="0" baseline="0" noProof="0" dirty="0">
                <a:ln>
                  <a:noFill/>
                </a:ln>
                <a:solidFill>
                  <a:srgbClr val="444445"/>
                </a:solidFill>
                <a:effectLst/>
                <a:uLnTx/>
                <a:uFillTx/>
                <a:latin typeface="Metropolis" panose="02000506030000020004" pitchFamily="2" charset="0"/>
                <a:ea typeface="+mn-ea"/>
                <a:cs typeface="+mn-cs"/>
                <a:sym typeface="Arial"/>
              </a:rPr>
              <a:t>Reduced Aged AR by 9%</a:t>
            </a:r>
          </a:p>
        </p:txBody>
      </p:sp>
      <p:grpSp>
        <p:nvGrpSpPr>
          <p:cNvPr id="43" name="Group 42">
            <a:extLst>
              <a:ext uri="{FF2B5EF4-FFF2-40B4-BE49-F238E27FC236}">
                <a16:creationId xmlns:a16="http://schemas.microsoft.com/office/drawing/2014/main" id="{9D2FACC0-8AFC-88AA-9430-DB21E73C8EE7}"/>
              </a:ext>
            </a:extLst>
          </p:cNvPr>
          <p:cNvGrpSpPr/>
          <p:nvPr/>
        </p:nvGrpSpPr>
        <p:grpSpPr>
          <a:xfrm>
            <a:off x="2382518" y="821108"/>
            <a:ext cx="5321808" cy="758952"/>
            <a:chOff x="2382518" y="821108"/>
            <a:chExt cx="5321808" cy="758952"/>
          </a:xfrm>
        </p:grpSpPr>
        <p:grpSp>
          <p:nvGrpSpPr>
            <p:cNvPr id="44" name="Group 43">
              <a:extLst>
                <a:ext uri="{FF2B5EF4-FFF2-40B4-BE49-F238E27FC236}">
                  <a16:creationId xmlns:a16="http://schemas.microsoft.com/office/drawing/2014/main" id="{450A92DC-D68D-35EA-8C31-527486B6AAB3}"/>
                </a:ext>
              </a:extLst>
            </p:cNvPr>
            <p:cNvGrpSpPr/>
            <p:nvPr/>
          </p:nvGrpSpPr>
          <p:grpSpPr>
            <a:xfrm>
              <a:off x="2382518" y="821108"/>
              <a:ext cx="5321808" cy="758952"/>
              <a:chOff x="642569" y="6997898"/>
              <a:chExt cx="10643616" cy="1517904"/>
            </a:xfrm>
          </p:grpSpPr>
          <p:sp>
            <p:nvSpPr>
              <p:cNvPr id="59" name="object 16">
                <a:extLst>
                  <a:ext uri="{FF2B5EF4-FFF2-40B4-BE49-F238E27FC236}">
                    <a16:creationId xmlns:a16="http://schemas.microsoft.com/office/drawing/2014/main" id="{09218FFC-676E-58A6-CE22-1A25A4683DC4}"/>
                  </a:ext>
                </a:extLst>
              </p:cNvPr>
              <p:cNvSpPr/>
              <p:nvPr/>
            </p:nvSpPr>
            <p:spPr>
              <a:xfrm>
                <a:off x="642569" y="6997898"/>
                <a:ext cx="10643616" cy="1517904"/>
              </a:xfrm>
              <a:custGeom>
                <a:avLst/>
                <a:gdLst/>
                <a:ahLst/>
                <a:cxnLst/>
                <a:rect l="l" t="t" r="r" b="b"/>
                <a:pathLst>
                  <a:path w="11019790" h="1905000">
                    <a:moveTo>
                      <a:pt x="10533739" y="1904999"/>
                    </a:moveTo>
                    <a:lnTo>
                      <a:pt x="485544" y="1904999"/>
                    </a:lnTo>
                    <a:lnTo>
                      <a:pt x="466256" y="1904618"/>
                    </a:lnTo>
                    <a:lnTo>
                      <a:pt x="427998" y="1901590"/>
                    </a:lnTo>
                    <a:lnTo>
                      <a:pt x="390302" y="1895598"/>
                    </a:lnTo>
                    <a:lnTo>
                      <a:pt x="335167" y="1881201"/>
                    </a:lnTo>
                    <a:lnTo>
                      <a:pt x="282213" y="1860516"/>
                    </a:lnTo>
                    <a:lnTo>
                      <a:pt x="231990" y="1833769"/>
                    </a:lnTo>
                    <a:lnTo>
                      <a:pt x="185050" y="1801188"/>
                    </a:lnTo>
                    <a:lnTo>
                      <a:pt x="155851" y="1776340"/>
                    </a:lnTo>
                    <a:lnTo>
                      <a:pt x="128573" y="1749124"/>
                    </a:lnTo>
                    <a:lnTo>
                      <a:pt x="103667" y="1719993"/>
                    </a:lnTo>
                    <a:lnTo>
                      <a:pt x="81258" y="1689162"/>
                    </a:lnTo>
                    <a:lnTo>
                      <a:pt x="52476" y="1640086"/>
                    </a:lnTo>
                    <a:lnTo>
                      <a:pt x="29692" y="1588101"/>
                    </a:lnTo>
                    <a:lnTo>
                      <a:pt x="13136" y="1533757"/>
                    </a:lnTo>
                    <a:lnTo>
                      <a:pt x="3035" y="1477603"/>
                    </a:lnTo>
                    <a:lnTo>
                      <a:pt x="0" y="1439433"/>
                    </a:lnTo>
                    <a:lnTo>
                      <a:pt x="0" y="465565"/>
                    </a:lnTo>
                    <a:lnTo>
                      <a:pt x="3035" y="427396"/>
                    </a:lnTo>
                    <a:lnTo>
                      <a:pt x="13136" y="371242"/>
                    </a:lnTo>
                    <a:lnTo>
                      <a:pt x="29692" y="316898"/>
                    </a:lnTo>
                    <a:lnTo>
                      <a:pt x="52476" y="264913"/>
                    </a:lnTo>
                    <a:lnTo>
                      <a:pt x="81258" y="215837"/>
                    </a:lnTo>
                    <a:lnTo>
                      <a:pt x="103667" y="185006"/>
                    </a:lnTo>
                    <a:lnTo>
                      <a:pt x="128573" y="155875"/>
                    </a:lnTo>
                    <a:lnTo>
                      <a:pt x="155851" y="128659"/>
                    </a:lnTo>
                    <a:lnTo>
                      <a:pt x="185050" y="103811"/>
                    </a:lnTo>
                    <a:lnTo>
                      <a:pt x="215952" y="81453"/>
                    </a:lnTo>
                    <a:lnTo>
                      <a:pt x="265141" y="52737"/>
                    </a:lnTo>
                    <a:lnTo>
                      <a:pt x="317246" y="30005"/>
                    </a:lnTo>
                    <a:lnTo>
                      <a:pt x="371715" y="13487"/>
                    </a:lnTo>
                    <a:lnTo>
                      <a:pt x="427998" y="3409"/>
                    </a:lnTo>
                    <a:lnTo>
                      <a:pt x="466256" y="381"/>
                    </a:lnTo>
                    <a:lnTo>
                      <a:pt x="485544" y="0"/>
                    </a:lnTo>
                    <a:lnTo>
                      <a:pt x="10533739" y="0"/>
                    </a:lnTo>
                    <a:lnTo>
                      <a:pt x="10572217" y="1521"/>
                    </a:lnTo>
                    <a:lnTo>
                      <a:pt x="10610214" y="6039"/>
                    </a:lnTo>
                    <a:lnTo>
                      <a:pt x="10665954" y="18289"/>
                    </a:lnTo>
                    <a:lnTo>
                      <a:pt x="10719696" y="36903"/>
                    </a:lnTo>
                    <a:lnTo>
                      <a:pt x="10770891" y="61655"/>
                    </a:lnTo>
                    <a:lnTo>
                      <a:pt x="10818986" y="92316"/>
                    </a:lnTo>
                    <a:lnTo>
                      <a:pt x="10849057" y="115928"/>
                    </a:lnTo>
                    <a:lnTo>
                      <a:pt x="10877342" y="141997"/>
                    </a:lnTo>
                    <a:lnTo>
                      <a:pt x="10903472" y="170218"/>
                    </a:lnTo>
                    <a:lnTo>
                      <a:pt x="10927138" y="200219"/>
                    </a:lnTo>
                    <a:lnTo>
                      <a:pt x="10957869" y="248204"/>
                    </a:lnTo>
                    <a:lnTo>
                      <a:pt x="10982678" y="299281"/>
                    </a:lnTo>
                    <a:lnTo>
                      <a:pt x="11001336" y="352899"/>
                    </a:lnTo>
                    <a:lnTo>
                      <a:pt x="11013614" y="408511"/>
                    </a:lnTo>
                    <a:lnTo>
                      <a:pt x="11018143" y="446421"/>
                    </a:lnTo>
                    <a:lnTo>
                      <a:pt x="11019285" y="465565"/>
                    </a:lnTo>
                    <a:lnTo>
                      <a:pt x="11019285" y="1439433"/>
                    </a:lnTo>
                    <a:lnTo>
                      <a:pt x="11016250" y="1477603"/>
                    </a:lnTo>
                    <a:lnTo>
                      <a:pt x="11006148" y="1533757"/>
                    </a:lnTo>
                    <a:lnTo>
                      <a:pt x="10989592" y="1588101"/>
                    </a:lnTo>
                    <a:lnTo>
                      <a:pt x="10966808" y="1640086"/>
                    </a:lnTo>
                    <a:lnTo>
                      <a:pt x="10938026" y="1689162"/>
                    </a:lnTo>
                    <a:lnTo>
                      <a:pt x="10915617" y="1719993"/>
                    </a:lnTo>
                    <a:lnTo>
                      <a:pt x="10890711" y="1749124"/>
                    </a:lnTo>
                    <a:lnTo>
                      <a:pt x="10863433" y="1776340"/>
                    </a:lnTo>
                    <a:lnTo>
                      <a:pt x="10834234" y="1801188"/>
                    </a:lnTo>
                    <a:lnTo>
                      <a:pt x="10803333" y="1823546"/>
                    </a:lnTo>
                    <a:lnTo>
                      <a:pt x="10754143" y="1852262"/>
                    </a:lnTo>
                    <a:lnTo>
                      <a:pt x="10702038" y="1874993"/>
                    </a:lnTo>
                    <a:lnTo>
                      <a:pt x="10647569" y="1891512"/>
                    </a:lnTo>
                    <a:lnTo>
                      <a:pt x="10591286" y="1901590"/>
                    </a:lnTo>
                    <a:lnTo>
                      <a:pt x="10553028" y="1904618"/>
                    </a:lnTo>
                    <a:lnTo>
                      <a:pt x="10533739" y="1904999"/>
                    </a:lnTo>
                    <a:close/>
                  </a:path>
                </a:pathLst>
              </a:custGeom>
              <a:solidFill>
                <a:schemeClr val="tx1"/>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 typeface="Arial"/>
                  <a:buNone/>
                  <a:tabLst/>
                  <a:defRPr/>
                </a:pPr>
                <a:endParaRPr kumimoji="0" sz="900" b="0" i="0" u="none" strike="noStrike" kern="1200" cap="none" spc="0" normalizeH="0" baseline="0" noProof="0" dirty="0">
                  <a:ln>
                    <a:noFill/>
                  </a:ln>
                  <a:solidFill>
                    <a:schemeClr val="bg1"/>
                  </a:solidFill>
                  <a:effectLst/>
                  <a:uLnTx/>
                  <a:uFillTx/>
                  <a:latin typeface="Metropolis" panose="02000506030000020004" pitchFamily="2" charset="0"/>
                  <a:cs typeface="Metropolis" panose="020B0604020202020204" charset="0"/>
                  <a:sym typeface="Arial"/>
                </a:endParaRPr>
              </a:p>
            </p:txBody>
          </p:sp>
          <p:sp>
            <p:nvSpPr>
              <p:cNvPr id="60" name="object 17">
                <a:extLst>
                  <a:ext uri="{FF2B5EF4-FFF2-40B4-BE49-F238E27FC236}">
                    <a16:creationId xmlns:a16="http://schemas.microsoft.com/office/drawing/2014/main" id="{25FFAC6D-34ED-A7FA-5530-094A82F2CFA6}"/>
                  </a:ext>
                </a:extLst>
              </p:cNvPr>
              <p:cNvSpPr/>
              <p:nvPr/>
            </p:nvSpPr>
            <p:spPr>
              <a:xfrm>
                <a:off x="3161781" y="7176366"/>
                <a:ext cx="0" cy="1134110"/>
              </a:xfrm>
              <a:custGeom>
                <a:avLst/>
                <a:gdLst/>
                <a:ahLst/>
                <a:cxnLst/>
                <a:rect l="l" t="t" r="r" b="b"/>
                <a:pathLst>
                  <a:path h="1134109">
                    <a:moveTo>
                      <a:pt x="0" y="0"/>
                    </a:moveTo>
                    <a:lnTo>
                      <a:pt x="0" y="1133578"/>
                    </a:lnTo>
                  </a:path>
                </a:pathLst>
              </a:custGeom>
              <a:ln w="22225">
                <a:solidFill>
                  <a:schemeClr val="bg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 typeface="Arial"/>
                  <a:buNone/>
                  <a:tabLst/>
                  <a:defRPr/>
                </a:pPr>
                <a:endParaRPr kumimoji="0" sz="900" b="0" i="0" u="none" strike="noStrike" kern="1200" cap="none" spc="0" normalizeH="0" baseline="0" noProof="0" dirty="0">
                  <a:ln>
                    <a:noFill/>
                  </a:ln>
                  <a:solidFill>
                    <a:schemeClr val="bg1"/>
                  </a:solidFill>
                  <a:effectLst/>
                  <a:uLnTx/>
                  <a:uFillTx/>
                  <a:latin typeface="Metropolis" panose="02000506030000020004" pitchFamily="2" charset="0"/>
                  <a:cs typeface="Metropolis" panose="020B0604020202020204" charset="0"/>
                  <a:sym typeface="Arial"/>
                </a:endParaRPr>
              </a:p>
            </p:txBody>
          </p:sp>
          <p:sp>
            <p:nvSpPr>
              <p:cNvPr id="61" name="object 18">
                <a:extLst>
                  <a:ext uri="{FF2B5EF4-FFF2-40B4-BE49-F238E27FC236}">
                    <a16:creationId xmlns:a16="http://schemas.microsoft.com/office/drawing/2014/main" id="{E8381B95-27EB-CCA0-578B-45CFB7378D84}"/>
                  </a:ext>
                </a:extLst>
              </p:cNvPr>
              <p:cNvSpPr/>
              <p:nvPr/>
            </p:nvSpPr>
            <p:spPr>
              <a:xfrm>
                <a:off x="5724400" y="7176365"/>
                <a:ext cx="0" cy="1134110"/>
              </a:xfrm>
              <a:custGeom>
                <a:avLst/>
                <a:gdLst/>
                <a:ahLst/>
                <a:cxnLst/>
                <a:rect l="l" t="t" r="r" b="b"/>
                <a:pathLst>
                  <a:path h="1134109">
                    <a:moveTo>
                      <a:pt x="0" y="0"/>
                    </a:moveTo>
                    <a:lnTo>
                      <a:pt x="0" y="1133578"/>
                    </a:lnTo>
                  </a:path>
                </a:pathLst>
              </a:custGeom>
              <a:ln w="22225">
                <a:solidFill>
                  <a:schemeClr val="bg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 typeface="Arial"/>
                  <a:buNone/>
                  <a:tabLst/>
                  <a:defRPr/>
                </a:pPr>
                <a:endParaRPr kumimoji="0" sz="900" b="0" i="0" u="none" strike="noStrike" kern="1200" cap="none" spc="0" normalizeH="0" baseline="0" noProof="0" dirty="0">
                  <a:ln>
                    <a:noFill/>
                  </a:ln>
                  <a:solidFill>
                    <a:schemeClr val="bg1"/>
                  </a:solidFill>
                  <a:effectLst/>
                  <a:uLnTx/>
                  <a:uFillTx/>
                  <a:latin typeface="Metropolis" panose="02000506030000020004" pitchFamily="2" charset="0"/>
                  <a:cs typeface="Metropolis" panose="020B0604020202020204" charset="0"/>
                  <a:sym typeface="Arial"/>
                </a:endParaRPr>
              </a:p>
            </p:txBody>
          </p:sp>
          <p:sp>
            <p:nvSpPr>
              <p:cNvPr id="62" name="object 19">
                <a:extLst>
                  <a:ext uri="{FF2B5EF4-FFF2-40B4-BE49-F238E27FC236}">
                    <a16:creationId xmlns:a16="http://schemas.microsoft.com/office/drawing/2014/main" id="{4C5C4F07-A8DF-8D1A-6A9A-57C6DF261FDB}"/>
                  </a:ext>
                </a:extLst>
              </p:cNvPr>
              <p:cNvSpPr/>
              <p:nvPr/>
            </p:nvSpPr>
            <p:spPr>
              <a:xfrm>
                <a:off x="8168517" y="7176366"/>
                <a:ext cx="0" cy="1134110"/>
              </a:xfrm>
              <a:custGeom>
                <a:avLst/>
                <a:gdLst/>
                <a:ahLst/>
                <a:cxnLst/>
                <a:rect l="l" t="t" r="r" b="b"/>
                <a:pathLst>
                  <a:path h="1134109">
                    <a:moveTo>
                      <a:pt x="0" y="0"/>
                    </a:moveTo>
                    <a:lnTo>
                      <a:pt x="0" y="1133578"/>
                    </a:lnTo>
                  </a:path>
                </a:pathLst>
              </a:custGeom>
              <a:ln w="22225">
                <a:solidFill>
                  <a:schemeClr val="bg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 typeface="Arial"/>
                  <a:buNone/>
                  <a:tabLst/>
                  <a:defRPr/>
                </a:pPr>
                <a:endParaRPr kumimoji="0" sz="900" b="0" i="0" u="none" strike="noStrike" kern="1200" cap="none" spc="0" normalizeH="0" baseline="0" noProof="0" dirty="0">
                  <a:ln>
                    <a:noFill/>
                  </a:ln>
                  <a:solidFill>
                    <a:schemeClr val="bg1"/>
                  </a:solidFill>
                  <a:effectLst/>
                  <a:uLnTx/>
                  <a:uFillTx/>
                  <a:latin typeface="Metropolis" panose="02000506030000020004" pitchFamily="2" charset="0"/>
                  <a:cs typeface="Metropolis" panose="020B0604020202020204" charset="0"/>
                  <a:sym typeface="Arial"/>
                </a:endParaRPr>
              </a:p>
            </p:txBody>
          </p:sp>
        </p:grpSp>
        <p:pic>
          <p:nvPicPr>
            <p:cNvPr id="46" name="Picture 20">
              <a:extLst>
                <a:ext uri="{FF2B5EF4-FFF2-40B4-BE49-F238E27FC236}">
                  <a16:creationId xmlns:a16="http://schemas.microsoft.com/office/drawing/2014/main" id="{307EA838-16A7-5722-637E-74C8B8102874}"/>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3818615" y="1017443"/>
              <a:ext cx="338328" cy="338328"/>
            </a:xfrm>
            <a:prstGeom prst="rect">
              <a:avLst/>
            </a:prstGeom>
          </p:spPr>
        </p:pic>
        <p:sp>
          <p:nvSpPr>
            <p:cNvPr id="54" name="object 37">
              <a:extLst>
                <a:ext uri="{FF2B5EF4-FFF2-40B4-BE49-F238E27FC236}">
                  <a16:creationId xmlns:a16="http://schemas.microsoft.com/office/drawing/2014/main" id="{ADB3F315-5AF9-C278-6EFD-8FFB2121EA3E}"/>
                </a:ext>
              </a:extLst>
            </p:cNvPr>
            <p:cNvSpPr txBox="1"/>
            <p:nvPr/>
          </p:nvSpPr>
          <p:spPr>
            <a:xfrm>
              <a:off x="5436964" y="970731"/>
              <a:ext cx="622833" cy="446276"/>
            </a:xfrm>
            <a:prstGeom prst="rect">
              <a:avLst/>
            </a:prstGeom>
          </p:spPr>
          <p:txBody>
            <a:bodyPr vert="horz" wrap="square" lIns="0" tIns="0" rIns="0" bIns="0" rtlCol="0">
              <a:spAutoFit/>
            </a:bodyPr>
            <a:lstStyle/>
            <a:p>
              <a:pPr marL="635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1400" i="0" u="none" strike="noStrike" kern="1200" cap="none" spc="0" normalizeH="0" baseline="0" noProof="0" dirty="0">
                  <a:ln>
                    <a:noFill/>
                  </a:ln>
                  <a:solidFill>
                    <a:schemeClr val="bg1"/>
                  </a:solidFill>
                  <a:effectLst/>
                  <a:uLnTx/>
                  <a:uFillTx/>
                  <a:latin typeface="Metropolis Extra Bold" panose="00000900000000000000" pitchFamily="50" charset="0"/>
                  <a:cs typeface="Metropolis" panose="020B0604020202020204" charset="0"/>
                  <a:sym typeface="Arial"/>
                </a:rPr>
                <a:t>500K+</a:t>
              </a:r>
            </a:p>
            <a:p>
              <a:pPr marL="635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750" b="0" i="0" u="none" strike="noStrike" kern="1200" cap="none" spc="15" normalizeH="0" baseline="0" noProof="0" dirty="0">
                  <a:ln>
                    <a:noFill/>
                  </a:ln>
                  <a:solidFill>
                    <a:schemeClr val="bg1"/>
                  </a:solidFill>
                  <a:effectLst/>
                  <a:uLnTx/>
                  <a:uFillTx/>
                  <a:latin typeface="Metropolis" panose="02000506030000020004" pitchFamily="2" charset="0"/>
                  <a:cs typeface="Metropolis" panose="020B0604020202020204" charset="0"/>
                  <a:sym typeface="Arial"/>
                </a:rPr>
                <a:t>Patient Encounters</a:t>
              </a:r>
              <a:endParaRPr kumimoji="0" sz="750" b="0" i="0" u="none" strike="noStrike" kern="1200" cap="none" spc="0" normalizeH="0" baseline="0" noProof="0" dirty="0">
                <a:ln>
                  <a:noFill/>
                </a:ln>
                <a:solidFill>
                  <a:schemeClr val="bg1"/>
                </a:solidFill>
                <a:effectLst/>
                <a:uLnTx/>
                <a:uFillTx/>
                <a:latin typeface="Metropolis" panose="02000506030000020004" pitchFamily="2" charset="0"/>
                <a:cs typeface="Metropolis" panose="020B0604020202020204" charset="0"/>
                <a:sym typeface="Arial"/>
              </a:endParaRPr>
            </a:p>
          </p:txBody>
        </p:sp>
        <p:sp>
          <p:nvSpPr>
            <p:cNvPr id="56" name="object 37">
              <a:extLst>
                <a:ext uri="{FF2B5EF4-FFF2-40B4-BE49-F238E27FC236}">
                  <a16:creationId xmlns:a16="http://schemas.microsoft.com/office/drawing/2014/main" id="{F0C60FFA-BF87-DACE-97DC-80692755D974}"/>
                </a:ext>
              </a:extLst>
            </p:cNvPr>
            <p:cNvSpPr txBox="1"/>
            <p:nvPr/>
          </p:nvSpPr>
          <p:spPr>
            <a:xfrm>
              <a:off x="2948231" y="1028439"/>
              <a:ext cx="515788" cy="330860"/>
            </a:xfrm>
            <a:prstGeom prst="rect">
              <a:avLst/>
            </a:prstGeom>
          </p:spPr>
          <p:txBody>
            <a:bodyPr vert="horz" wrap="square" lIns="0" tIns="0" rIns="0" bIns="0" rtlCol="0">
              <a:spAutoFit/>
            </a:bodyPr>
            <a:lstStyle/>
            <a:p>
              <a:pPr marL="635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1400" i="0" u="none" strike="noStrike" kern="1200" cap="none" spc="0" normalizeH="0" baseline="0" noProof="0" dirty="0">
                  <a:ln>
                    <a:noFill/>
                  </a:ln>
                  <a:solidFill>
                    <a:schemeClr val="bg1"/>
                  </a:solidFill>
                  <a:effectLst/>
                  <a:uLnTx/>
                  <a:uFillTx/>
                  <a:latin typeface="Metropolis Extra Bold" panose="00000900000000000000" pitchFamily="50" charset="0"/>
                  <a:cs typeface="Metropolis" panose="020B0604020202020204" charset="0"/>
                  <a:sym typeface="Arial"/>
                </a:rPr>
                <a:t>100+</a:t>
              </a:r>
            </a:p>
            <a:p>
              <a:pPr marL="635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750" b="0" i="0" u="none" strike="noStrike" kern="1200" cap="none" spc="15" normalizeH="0" baseline="0" noProof="0" dirty="0">
                  <a:ln>
                    <a:noFill/>
                  </a:ln>
                  <a:solidFill>
                    <a:schemeClr val="bg1"/>
                  </a:solidFill>
                  <a:effectLst/>
                  <a:uLnTx/>
                  <a:uFillTx/>
                  <a:latin typeface="Metropolis" panose="02000506030000020004" pitchFamily="2" charset="0"/>
                  <a:cs typeface="Metropolis" panose="020B0604020202020204" charset="0"/>
                  <a:sym typeface="Arial"/>
                </a:rPr>
                <a:t>Providers</a:t>
              </a:r>
              <a:endParaRPr kumimoji="0" sz="750" b="0" i="0" u="none" strike="noStrike" kern="1200" cap="none" spc="0" normalizeH="0" baseline="0" noProof="0" dirty="0">
                <a:ln>
                  <a:noFill/>
                </a:ln>
                <a:solidFill>
                  <a:schemeClr val="bg1"/>
                </a:solidFill>
                <a:effectLst/>
                <a:uLnTx/>
                <a:uFillTx/>
                <a:latin typeface="Metropolis" panose="02000506030000020004" pitchFamily="2" charset="0"/>
                <a:cs typeface="Metropolis" panose="020B0604020202020204" charset="0"/>
                <a:sym typeface="Arial"/>
              </a:endParaRPr>
            </a:p>
          </p:txBody>
        </p:sp>
        <p:sp>
          <p:nvSpPr>
            <p:cNvPr id="58" name="object 37">
              <a:extLst>
                <a:ext uri="{FF2B5EF4-FFF2-40B4-BE49-F238E27FC236}">
                  <a16:creationId xmlns:a16="http://schemas.microsoft.com/office/drawing/2014/main" id="{92B3F96C-0C30-1A66-254D-A10E05AE918B}"/>
                </a:ext>
              </a:extLst>
            </p:cNvPr>
            <p:cNvSpPr txBox="1"/>
            <p:nvPr/>
          </p:nvSpPr>
          <p:spPr>
            <a:xfrm>
              <a:off x="4171698" y="1021177"/>
              <a:ext cx="679109" cy="330860"/>
            </a:xfrm>
            <a:prstGeom prst="rect">
              <a:avLst/>
            </a:prstGeom>
          </p:spPr>
          <p:txBody>
            <a:bodyPr vert="horz" wrap="square" lIns="0" tIns="0" rIns="0" bIns="0" rtlCol="0">
              <a:spAutoFit/>
            </a:bodyPr>
            <a:lstStyle/>
            <a:p>
              <a:pPr marL="635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1400" i="0" u="none" strike="noStrike" kern="1200" cap="none" spc="0" normalizeH="0" baseline="0" noProof="0" dirty="0">
                  <a:ln>
                    <a:noFill/>
                  </a:ln>
                  <a:solidFill>
                    <a:schemeClr val="bg1"/>
                  </a:solidFill>
                  <a:effectLst/>
                  <a:uLnTx/>
                  <a:uFillTx/>
                  <a:latin typeface="Metropolis Extra Bold" panose="00000900000000000000" pitchFamily="50" charset="0"/>
                  <a:cs typeface="Metropolis" panose="020B0604020202020204" charset="0"/>
                  <a:sym typeface="Arial"/>
                </a:rPr>
                <a:t>550+</a:t>
              </a:r>
            </a:p>
            <a:p>
              <a:pPr marL="635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750" b="0" i="0" u="none" strike="noStrike" kern="1200" cap="none" spc="15" normalizeH="0" baseline="0" noProof="0" dirty="0">
                  <a:ln>
                    <a:noFill/>
                  </a:ln>
                  <a:solidFill>
                    <a:schemeClr val="bg1"/>
                  </a:solidFill>
                  <a:effectLst/>
                  <a:uLnTx/>
                  <a:uFillTx/>
                  <a:latin typeface="Metropolis" panose="02000506030000020004" pitchFamily="2" charset="0"/>
                  <a:cs typeface="Metropolis" panose="020B0604020202020204" charset="0"/>
                  <a:sym typeface="Arial"/>
                </a:rPr>
                <a:t>Employees</a:t>
              </a:r>
              <a:endParaRPr kumimoji="0" lang="en-US" sz="750" b="0" i="0" u="none" strike="noStrike" kern="1200" cap="none" spc="0" normalizeH="0" baseline="0" noProof="0" dirty="0">
                <a:ln>
                  <a:noFill/>
                </a:ln>
                <a:solidFill>
                  <a:schemeClr val="bg1"/>
                </a:solidFill>
                <a:effectLst/>
                <a:uLnTx/>
                <a:uFillTx/>
                <a:latin typeface="Metropolis" panose="02000506030000020004" pitchFamily="2" charset="0"/>
                <a:cs typeface="Metropolis" panose="020B0604020202020204" charset="0"/>
                <a:sym typeface="Arial"/>
              </a:endParaRPr>
            </a:p>
          </p:txBody>
        </p:sp>
      </p:grpSp>
      <p:pic>
        <p:nvPicPr>
          <p:cNvPr id="55" name="Graphic 54" descr="Sling outline">
            <a:extLst>
              <a:ext uri="{FF2B5EF4-FFF2-40B4-BE49-F238E27FC236}">
                <a16:creationId xmlns:a16="http://schemas.microsoft.com/office/drawing/2014/main" id="{F7775471-DABC-791F-F2F4-0C1E366032C3}"/>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071204" y="1013927"/>
            <a:ext cx="365760" cy="365760"/>
          </a:xfrm>
          <a:prstGeom prst="rect">
            <a:avLst/>
          </a:prstGeom>
        </p:spPr>
      </p:pic>
      <p:sp>
        <p:nvSpPr>
          <p:cNvPr id="2" name="Slide Number Placeholder 1">
            <a:extLst>
              <a:ext uri="{FF2B5EF4-FFF2-40B4-BE49-F238E27FC236}">
                <a16:creationId xmlns:a16="http://schemas.microsoft.com/office/drawing/2014/main" id="{51696D53-A837-E8EF-FD0D-7986FF2F517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AD7BA39-CD1C-4FBC-AA7C-BA7CC4082953}" type="slidenum">
              <a:rPr kumimoji="0" lang="en-US" b="0" i="0" u="none" strike="noStrike" kern="0" cap="none" spc="0" normalizeH="0" baseline="0" noProof="0" smtClean="0">
                <a:ln>
                  <a:noFill/>
                </a:ln>
                <a:solidFill>
                  <a:srgbClr val="444445">
                    <a:tint val="75000"/>
                  </a:srgbClr>
                </a:solidFill>
                <a:effectLst/>
                <a:uLnTx/>
                <a:uFillTx/>
                <a:latin typeface="Metropolis" panose="02000506030000020004" pitchFamily="5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41</a:t>
            </a:fld>
            <a:endParaRPr kumimoji="0" lang="en-US" b="0" i="0" u="none" strike="noStrike" kern="0" cap="none" spc="0" normalizeH="0" baseline="0" noProof="0" dirty="0">
              <a:ln>
                <a:noFill/>
              </a:ln>
              <a:solidFill>
                <a:srgbClr val="444445">
                  <a:tint val="75000"/>
                </a:srgbClr>
              </a:solidFill>
              <a:effectLst/>
              <a:uLnTx/>
              <a:uFillTx/>
              <a:latin typeface="Metropolis" panose="02000506030000020004" pitchFamily="50" charset="0"/>
              <a:cs typeface="Arial"/>
              <a:sym typeface="Arial"/>
            </a:endParaRPr>
          </a:p>
        </p:txBody>
      </p:sp>
      <p:sp>
        <p:nvSpPr>
          <p:cNvPr id="5" name="Title 3">
            <a:extLst>
              <a:ext uri="{FF2B5EF4-FFF2-40B4-BE49-F238E27FC236}">
                <a16:creationId xmlns:a16="http://schemas.microsoft.com/office/drawing/2014/main" id="{9C7FA631-BE46-D4E0-EC5C-FC2E43443356}"/>
              </a:ext>
            </a:extLst>
          </p:cNvPr>
          <p:cNvSpPr txBox="1">
            <a:spLocks/>
          </p:cNvSpPr>
          <p:nvPr/>
        </p:nvSpPr>
        <p:spPr>
          <a:xfrm>
            <a:off x="310098" y="212623"/>
            <a:ext cx="8268860" cy="404992"/>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1900" i="0" u="none" strike="noStrike" kern="1200" cap="none" spc="0" normalizeH="0" baseline="0" noProof="0" dirty="0">
                <a:ln>
                  <a:noFill/>
                </a:ln>
                <a:solidFill>
                  <a:srgbClr val="009BDE"/>
                </a:solidFill>
                <a:effectLst/>
                <a:uLnTx/>
                <a:uFillTx/>
                <a:latin typeface="Metropolis Extra Bold" panose="00000900000000000000" pitchFamily="50" charset="0"/>
                <a:sym typeface="Arial"/>
              </a:rPr>
              <a:t>Partnership: The Hutchinson Clinic</a:t>
            </a:r>
          </a:p>
        </p:txBody>
      </p:sp>
      <p:pic>
        <p:nvPicPr>
          <p:cNvPr id="6" name="Picture 5">
            <a:extLst>
              <a:ext uri="{FF2B5EF4-FFF2-40B4-BE49-F238E27FC236}">
                <a16:creationId xmlns:a16="http://schemas.microsoft.com/office/drawing/2014/main" id="{DEE1A875-AEF9-6483-A79B-5702EE07E4A5}"/>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l="9490" t="1" r="10811" b="-1"/>
          <a:stretch/>
        </p:blipFill>
        <p:spPr>
          <a:xfrm>
            <a:off x="508934" y="2529725"/>
            <a:ext cx="1645920" cy="1642168"/>
          </a:xfrm>
          <a:prstGeom prst="flowChartConnector">
            <a:avLst/>
          </a:prstGeom>
          <a:ln w="63500">
            <a:solidFill>
              <a:schemeClr val="accent6"/>
            </a:solidFill>
          </a:ln>
        </p:spPr>
      </p:pic>
      <p:sp>
        <p:nvSpPr>
          <p:cNvPr id="7" name="TextBox 23">
            <a:extLst>
              <a:ext uri="{FF2B5EF4-FFF2-40B4-BE49-F238E27FC236}">
                <a16:creationId xmlns:a16="http://schemas.microsoft.com/office/drawing/2014/main" id="{7CA9379C-6FB8-4418-95DE-9EED7F9461F8}"/>
              </a:ext>
            </a:extLst>
          </p:cNvPr>
          <p:cNvSpPr txBox="1"/>
          <p:nvPr/>
        </p:nvSpPr>
        <p:spPr>
          <a:xfrm>
            <a:off x="783753" y="4238380"/>
            <a:ext cx="1485314" cy="692497"/>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i="0" u="none" strike="noStrike" kern="0" cap="none" spc="0" normalizeH="0" baseline="0" noProof="0" dirty="0">
                <a:ln>
                  <a:noFill/>
                </a:ln>
                <a:solidFill>
                  <a:srgbClr val="444445"/>
                </a:solidFill>
                <a:effectLst/>
                <a:uLnTx/>
                <a:uFillTx/>
                <a:latin typeface="Metropolis Extra Bold" panose="00000900000000000000" pitchFamily="50" charset="0"/>
                <a:cs typeface="Metropolis" panose="020B0604020202020204" charset="0"/>
                <a:sym typeface="Arial"/>
              </a:rPr>
              <a:t>Dashun Monk</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444445"/>
                </a:solidFill>
                <a:effectLst/>
                <a:uLnTx/>
                <a:uFillTx/>
                <a:latin typeface="Metropolis" panose="02000506030000020004" pitchFamily="2" charset="0"/>
                <a:cs typeface="Metropolis" panose="020B0604020202020204" charset="0"/>
                <a:sym typeface="Arial"/>
              </a:rPr>
              <a:t>Chief Financial Officer</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i="0" u="none" strike="noStrike" kern="0" cap="none" spc="0" normalizeH="0" baseline="0" noProof="0" dirty="0">
                <a:ln>
                  <a:noFill/>
                </a:ln>
                <a:solidFill>
                  <a:srgbClr val="444445"/>
                </a:solidFill>
                <a:effectLst/>
                <a:uLnTx/>
                <a:uFillTx/>
                <a:latin typeface="Metropolis" panose="00000500000000000000" pitchFamily="2" charset="0"/>
                <a:cs typeface="Metropolis" panose="020B0604020202020204" charset="0"/>
                <a:sym typeface="Arial"/>
              </a:rPr>
              <a:t>The Hutchinson Clinic</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dirty="0">
              <a:ln>
                <a:noFill/>
              </a:ln>
              <a:solidFill>
                <a:srgbClr val="444445"/>
              </a:solidFill>
              <a:effectLst/>
              <a:uLnTx/>
              <a:uFillTx/>
              <a:latin typeface="Metropolis" panose="02000506030000020004" pitchFamily="2" charset="0"/>
              <a:cs typeface="Metropolis" panose="020B0604020202020204" charset="0"/>
              <a:sym typeface="Arial"/>
            </a:endParaRPr>
          </a:p>
        </p:txBody>
      </p:sp>
      <p:pic>
        <p:nvPicPr>
          <p:cNvPr id="1026" name="Picture 2" descr="Logos — Hutchinson Clinic">
            <a:extLst>
              <a:ext uri="{FF2B5EF4-FFF2-40B4-BE49-F238E27FC236}">
                <a16:creationId xmlns:a16="http://schemas.microsoft.com/office/drawing/2014/main" id="{E6A72F39-31EF-EABC-414D-BA8578FC1D85}"/>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676405" y="647211"/>
            <a:ext cx="1132590" cy="113259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EE068746-2C5A-9432-E539-2145705C062A}"/>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3390930" y="3627777"/>
            <a:ext cx="1848122" cy="1051560"/>
          </a:xfrm>
          <a:prstGeom prst="roundRect">
            <a:avLst>
              <a:gd name="adj" fmla="val 6146"/>
            </a:avLst>
          </a:prstGeom>
          <a:effectLst>
            <a:outerShdw blurRad="50800" dist="38100" dir="5400000" algn="t" rotWithShape="0">
              <a:prstClr val="black">
                <a:alpha val="40000"/>
              </a:prstClr>
            </a:outerShdw>
          </a:effectLst>
        </p:spPr>
      </p:pic>
      <p:pic>
        <p:nvPicPr>
          <p:cNvPr id="47" name="Picture 46">
            <a:extLst>
              <a:ext uri="{FF2B5EF4-FFF2-40B4-BE49-F238E27FC236}">
                <a16:creationId xmlns:a16="http://schemas.microsoft.com/office/drawing/2014/main" id="{069761DB-7F3D-A66F-7308-12D9515A5EE7}"/>
              </a:ext>
            </a:extLst>
          </p:cNvPr>
          <p:cNvPicPr>
            <a:picLocks noChangeAspect="1"/>
          </p:cNvPicPr>
          <p:nvPr/>
        </p:nvPicPr>
        <p:blipFill>
          <a:blip r:embed="rId10"/>
          <a:stretch>
            <a:fillRect/>
          </a:stretch>
        </p:blipFill>
        <p:spPr>
          <a:xfrm>
            <a:off x="5454775" y="3373191"/>
            <a:ext cx="2410578" cy="1371600"/>
          </a:xfrm>
          <a:prstGeom prst="rect">
            <a:avLst/>
          </a:prstGeom>
        </p:spPr>
      </p:pic>
      <p:pic>
        <p:nvPicPr>
          <p:cNvPr id="51" name="Picture 50">
            <a:extLst>
              <a:ext uri="{FF2B5EF4-FFF2-40B4-BE49-F238E27FC236}">
                <a16:creationId xmlns:a16="http://schemas.microsoft.com/office/drawing/2014/main" id="{61F73EDA-B52A-DEC2-5983-953FD8933645}"/>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491971" y="2529725"/>
            <a:ext cx="1679845" cy="1634678"/>
          </a:xfrm>
          <a:prstGeom prst="flowChartConnector">
            <a:avLst/>
          </a:prstGeom>
          <a:ln w="63500">
            <a:solidFill>
              <a:schemeClr val="bg1"/>
            </a:solidFill>
          </a:ln>
        </p:spPr>
      </p:pic>
      <p:pic>
        <p:nvPicPr>
          <p:cNvPr id="53" name="Graphic 52" descr="Doctor female outline">
            <a:extLst>
              <a:ext uri="{FF2B5EF4-FFF2-40B4-BE49-F238E27FC236}">
                <a16:creationId xmlns:a16="http://schemas.microsoft.com/office/drawing/2014/main" id="{DCAC05DE-C525-94CA-8EFE-2F6C3072869B}"/>
              </a:ext>
            </a:extLst>
          </p:cNvPr>
          <p:cNvPicPr>
            <a:picLocks noChangeAspect="1"/>
          </p:cNvPicPr>
          <p:nvPr/>
        </p:nvPicPr>
        <p:blipFill>
          <a:blip r:embed="rId12" cstate="print">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2567716" y="1013450"/>
            <a:ext cx="365760" cy="365760"/>
          </a:xfrm>
          <a:prstGeom prst="rect">
            <a:avLst/>
          </a:prstGeom>
        </p:spPr>
      </p:pic>
      <p:pic>
        <p:nvPicPr>
          <p:cNvPr id="57" name="Graphic 56" descr="Microscope outline">
            <a:extLst>
              <a:ext uri="{FF2B5EF4-FFF2-40B4-BE49-F238E27FC236}">
                <a16:creationId xmlns:a16="http://schemas.microsoft.com/office/drawing/2014/main" id="{4411E4A9-4B5E-01BF-D7F5-31E1190142D0}"/>
              </a:ext>
            </a:extLst>
          </p:cNvPr>
          <p:cNvPicPr>
            <a:picLocks noChangeAspect="1"/>
          </p:cNvPicPr>
          <p:nvPr/>
        </p:nvPicPr>
        <p:blipFill>
          <a:blip r:embed="rId14" cstate="print">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6280245" y="1019580"/>
            <a:ext cx="365760" cy="365760"/>
          </a:xfrm>
          <a:prstGeom prst="rect">
            <a:avLst/>
          </a:prstGeom>
        </p:spPr>
      </p:pic>
      <p:sp>
        <p:nvSpPr>
          <p:cNvPr id="1024" name="object 37">
            <a:extLst>
              <a:ext uri="{FF2B5EF4-FFF2-40B4-BE49-F238E27FC236}">
                <a16:creationId xmlns:a16="http://schemas.microsoft.com/office/drawing/2014/main" id="{2101C05E-A702-00CA-77DC-DA89840A7894}"/>
              </a:ext>
            </a:extLst>
          </p:cNvPr>
          <p:cNvSpPr txBox="1"/>
          <p:nvPr/>
        </p:nvSpPr>
        <p:spPr>
          <a:xfrm>
            <a:off x="6671669" y="1040905"/>
            <a:ext cx="547858" cy="330860"/>
          </a:xfrm>
          <a:prstGeom prst="rect">
            <a:avLst/>
          </a:prstGeom>
        </p:spPr>
        <p:txBody>
          <a:bodyPr vert="horz" wrap="square" lIns="0" tIns="0" rIns="0" bIns="0" rtlCol="0">
            <a:spAutoFit/>
          </a:bodyPr>
          <a:lstStyle/>
          <a:p>
            <a:pPr marL="635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1400" i="0" u="none" strike="noStrike" kern="1200" cap="none" spc="0" normalizeH="0" baseline="0" noProof="0" dirty="0">
                <a:ln>
                  <a:noFill/>
                </a:ln>
                <a:solidFill>
                  <a:srgbClr val="FFFFFF"/>
                </a:solidFill>
                <a:effectLst/>
                <a:uLnTx/>
                <a:uFillTx/>
                <a:latin typeface="Metropolis Extra Bold" panose="00000900000000000000" pitchFamily="50" charset="0"/>
                <a:cs typeface="Metropolis" panose="020B0604020202020204" charset="0"/>
                <a:sym typeface="Arial"/>
              </a:rPr>
              <a:t>1.2M</a:t>
            </a:r>
          </a:p>
          <a:p>
            <a:pPr marL="635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750" b="0" i="0" u="none" strike="noStrike" kern="1200" cap="none" spc="15" normalizeH="0" baseline="0" noProof="0" dirty="0">
                <a:ln>
                  <a:noFill/>
                </a:ln>
                <a:solidFill>
                  <a:srgbClr val="FFFFFF"/>
                </a:solidFill>
                <a:effectLst/>
                <a:uLnTx/>
                <a:uFillTx/>
                <a:latin typeface="Metropolis" panose="02000506030000020004" pitchFamily="2" charset="0"/>
                <a:cs typeface="Metropolis" panose="020B0604020202020204" charset="0"/>
                <a:sym typeface="Arial"/>
              </a:rPr>
              <a:t>Lab Tests</a:t>
            </a:r>
            <a:endParaRPr kumimoji="0" sz="750" b="0" i="0" u="none" strike="noStrike" kern="1200" cap="none" spc="0" normalizeH="0" baseline="0" noProof="0" dirty="0">
              <a:ln>
                <a:noFill/>
              </a:ln>
              <a:solidFill>
                <a:srgbClr val="FFFFFF"/>
              </a:solidFill>
              <a:effectLst/>
              <a:uLnTx/>
              <a:uFillTx/>
              <a:latin typeface="Metropolis" panose="02000506030000020004" pitchFamily="2" charset="0"/>
              <a:cs typeface="Metropolis" panose="020B0604020202020204" charset="0"/>
              <a:sym typeface="Arial"/>
            </a:endParaRPr>
          </a:p>
        </p:txBody>
      </p:sp>
    </p:spTree>
    <p:extLst>
      <p:ext uri="{BB962C8B-B14F-4D97-AF65-F5344CB8AC3E}">
        <p14:creationId xmlns:p14="http://schemas.microsoft.com/office/powerpoint/2010/main" val="2180156928"/>
      </p:ext>
    </p:extLst>
  </p:cSld>
  <p:clrMapOvr>
    <a:masterClrMapping/>
  </p:clrMapOvr>
  <p:transition spd="med">
    <p:pull/>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 name="TextBox 12">
            <a:extLst>
              <a:ext uri="{FF2B5EF4-FFF2-40B4-BE49-F238E27FC236}">
                <a16:creationId xmlns:a16="http://schemas.microsoft.com/office/drawing/2014/main" id="{D5A30D06-CE3B-F80D-6083-DF371DF488B8}"/>
              </a:ext>
            </a:extLst>
          </p:cNvPr>
          <p:cNvSpPr txBox="1"/>
          <p:nvPr/>
        </p:nvSpPr>
        <p:spPr>
          <a:xfrm>
            <a:off x="6109073" y="4858703"/>
            <a:ext cx="2213682" cy="143822"/>
          </a:xfrm>
          <a:prstGeom prst="rect">
            <a:avLst/>
          </a:prstGeom>
        </p:spPr>
        <p:txBody>
          <a:bodyPr lIns="0" tIns="0" rIns="0" bIns="0" rtlCol="0" anchor="t">
            <a:spAutoFit/>
          </a:bodyPr>
          <a:lstStyle/>
          <a:p>
            <a:pPr marL="0" marR="0" lvl="0" indent="0" algn="r" defTabSz="914400" rtl="0" eaLnBrk="1" fontAlgn="auto" latinLnBrk="0" hangingPunct="1">
              <a:lnSpc>
                <a:spcPts val="1155"/>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chemeClr val="bg1"/>
                </a:solidFill>
                <a:effectLst/>
                <a:uLnTx/>
                <a:uFillTx/>
                <a:latin typeface="Metropolis" panose="00000500000000000000" pitchFamily="50" charset="0"/>
                <a:cs typeface="Metropolis" panose="020B0604020202020204" charset="0"/>
                <a:sym typeface="Arial"/>
              </a:rPr>
              <a:t>© CareCloud, Inc. 2023 </a:t>
            </a:r>
          </a:p>
        </p:txBody>
      </p:sp>
      <p:pic>
        <p:nvPicPr>
          <p:cNvPr id="26" name="Picture 26"/>
          <p:cNvPicPr>
            <a:picLocks noChangeAspect="1"/>
          </p:cNvPicPr>
          <p:nvPr/>
        </p:nvPicPr>
        <p:blipFill>
          <a:blip r:embed="rId3"/>
          <a:srcRect/>
          <a:stretch>
            <a:fillRect/>
          </a:stretch>
        </p:blipFill>
        <p:spPr>
          <a:xfrm>
            <a:off x="253469" y="4494945"/>
            <a:ext cx="1432561" cy="457200"/>
          </a:xfrm>
          <a:prstGeom prst="rect">
            <a:avLst/>
          </a:prstGeom>
        </p:spPr>
      </p:pic>
      <p:sp>
        <p:nvSpPr>
          <p:cNvPr id="19" name="TextBox 19">
            <a:extLst>
              <a:ext uri="{FF2B5EF4-FFF2-40B4-BE49-F238E27FC236}">
                <a16:creationId xmlns:a16="http://schemas.microsoft.com/office/drawing/2014/main" id="{2366CCB0-A3D5-E7E1-1CEB-DEB8773A0433}"/>
              </a:ext>
            </a:extLst>
          </p:cNvPr>
          <p:cNvSpPr txBox="1"/>
          <p:nvPr/>
        </p:nvSpPr>
        <p:spPr>
          <a:xfrm>
            <a:off x="1686030" y="1600696"/>
            <a:ext cx="3029580" cy="813697"/>
          </a:xfrm>
          <a:prstGeom prst="rect">
            <a:avLst/>
          </a:prstGeom>
        </p:spPr>
        <p:txBody>
          <a:bodyPr wrap="none" lIns="0" tIns="0" rIns="0" bIns="0" rtlCol="0" anchor="ctr" anchorCtr="0">
            <a:noAutofit/>
          </a:bodyPr>
          <a:lstStyle/>
          <a:p>
            <a:pPr marL="0" marR="0" lvl="0" indent="0" algn="r" defTabSz="914400" rtl="0" eaLnBrk="1" fontAlgn="auto" latinLnBrk="0" hangingPunct="1">
              <a:lnSpc>
                <a:spcPts val="3674"/>
              </a:lnSpc>
              <a:spcBef>
                <a:spcPts val="0"/>
              </a:spcBef>
              <a:spcAft>
                <a:spcPts val="0"/>
              </a:spcAft>
              <a:buClr>
                <a:srgbClr val="000000"/>
              </a:buClr>
              <a:buSzTx/>
              <a:buFont typeface="Arial"/>
              <a:buNone/>
              <a:tabLst/>
              <a:defRPr/>
            </a:pPr>
            <a:r>
              <a:rPr kumimoji="0" lang="en-US" sz="5400" b="0" i="0" u="none" strike="noStrike" kern="0" cap="none" spc="0" normalizeH="0" baseline="0" noProof="0" dirty="0">
                <a:ln>
                  <a:noFill/>
                </a:ln>
                <a:solidFill>
                  <a:srgbClr val="444445"/>
                </a:solidFill>
                <a:effectLst/>
                <a:uLnTx/>
                <a:uFillTx/>
                <a:latin typeface="Metropolis Extra Bold" panose="00000900000000000000" pitchFamily="50" charset="0"/>
                <a:cs typeface="Metropolis" panose="020B0604020202020204" charset="0"/>
                <a:sym typeface="Arial"/>
              </a:rPr>
              <a:t>Thank You!</a:t>
            </a:r>
          </a:p>
        </p:txBody>
      </p:sp>
      <p:pic>
        <p:nvPicPr>
          <p:cNvPr id="24" name="Picture 17" descr="Logo&#10;&#10;Description automatically generated">
            <a:extLst>
              <a:ext uri="{FF2B5EF4-FFF2-40B4-BE49-F238E27FC236}">
                <a16:creationId xmlns:a16="http://schemas.microsoft.com/office/drawing/2014/main" id="{F29068DC-D681-C89B-6EDB-9732DCAD9DA1}"/>
              </a:ext>
            </a:extLst>
          </p:cNvPr>
          <p:cNvPicPr>
            <a:picLocks noChangeAspect="1"/>
          </p:cNvPicPr>
          <p:nvPr/>
        </p:nvPicPr>
        <p:blipFill>
          <a:blip r:embed="rId3">
            <a:biLevel thresh="25000"/>
          </a:blip>
          <a:srcRect/>
          <a:stretch>
            <a:fillRect/>
          </a:stretch>
        </p:blipFill>
        <p:spPr>
          <a:xfrm>
            <a:off x="6699850" y="291879"/>
            <a:ext cx="1929800" cy="615894"/>
          </a:xfrm>
          <a:prstGeom prst="rect">
            <a:avLst/>
          </a:prstGeom>
        </p:spPr>
      </p:pic>
      <p:pic>
        <p:nvPicPr>
          <p:cNvPr id="27" name="Picture 21">
            <a:extLst>
              <a:ext uri="{FF2B5EF4-FFF2-40B4-BE49-F238E27FC236}">
                <a16:creationId xmlns:a16="http://schemas.microsoft.com/office/drawing/2014/main" id="{322425FB-53AB-C21A-CE9F-AD0770E52D21}"/>
              </a:ext>
            </a:extLst>
          </p:cNvPr>
          <p:cNvPicPr>
            <a:picLocks noChangeAspect="1"/>
          </p:cNvPicPr>
          <p:nvPr/>
        </p:nvPicPr>
        <p:blipFill rotWithShape="1">
          <a:blip r:embed="rId3">
            <a:alphaModFix/>
            <a:biLevel thresh="25000"/>
          </a:blip>
          <a:srcRect l="84095" b="38127"/>
          <a:stretch/>
        </p:blipFill>
        <p:spPr>
          <a:xfrm>
            <a:off x="0" y="2202361"/>
            <a:ext cx="2368826" cy="2941140"/>
          </a:xfrm>
          <a:prstGeom prst="rect">
            <a:avLst/>
          </a:prstGeom>
          <a:noFill/>
        </p:spPr>
      </p:pic>
      <p:sp>
        <p:nvSpPr>
          <p:cNvPr id="2" name="AutoShape 18">
            <a:extLst>
              <a:ext uri="{FF2B5EF4-FFF2-40B4-BE49-F238E27FC236}">
                <a16:creationId xmlns:a16="http://schemas.microsoft.com/office/drawing/2014/main" id="{6579361F-00F8-E2C2-C9AB-6D39FFD95A62}"/>
              </a:ext>
            </a:extLst>
          </p:cNvPr>
          <p:cNvSpPr/>
          <p:nvPr/>
        </p:nvSpPr>
        <p:spPr>
          <a:xfrm flipV="1">
            <a:off x="4075530" y="2231413"/>
            <a:ext cx="640080" cy="0"/>
          </a:xfrm>
          <a:prstGeom prst="line">
            <a:avLst/>
          </a:prstGeom>
          <a:ln w="66675" cap="flat">
            <a:solidFill>
              <a:schemeClr val="bg1"/>
            </a:solidFill>
            <a:prstDash val="solid"/>
            <a:headEnd type="none" w="sm" len="sm"/>
            <a:tailEnd type="none" w="sm" len="sm"/>
          </a:ln>
        </p:spPr>
      </p:sp>
      <p:sp>
        <p:nvSpPr>
          <p:cNvPr id="11" name="Slide Number Placeholder 1">
            <a:extLst>
              <a:ext uri="{FF2B5EF4-FFF2-40B4-BE49-F238E27FC236}">
                <a16:creationId xmlns:a16="http://schemas.microsoft.com/office/drawing/2014/main" id="{760CAE0D-A9F0-6BC9-7762-BBE3DD2040B0}"/>
              </a:ext>
            </a:extLst>
          </p:cNvPr>
          <p:cNvSpPr txBox="1">
            <a:spLocks/>
          </p:cNvSpPr>
          <p:nvPr/>
        </p:nvSpPr>
        <p:spPr>
          <a:xfrm>
            <a:off x="6814304" y="4794159"/>
            <a:ext cx="2057400" cy="274637"/>
          </a:xfrm>
          <a:prstGeom prst="rect">
            <a:avLst/>
          </a:prstGeom>
        </p:spPr>
        <p:txBody>
          <a:bodyPr anchor="ctr"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AD7BA39-CD1C-4FBC-AA7C-BA7CC4082953}" type="slidenum">
              <a:rPr kumimoji="0" lang="en-US" sz="700" b="0" i="0" u="none" strike="noStrike" kern="0" cap="none" spc="0" normalizeH="0" baseline="0" noProof="0" smtClean="0">
                <a:ln>
                  <a:noFill/>
                </a:ln>
                <a:solidFill>
                  <a:schemeClr val="bg1"/>
                </a:solidFill>
                <a:effectLst/>
                <a:uLnTx/>
                <a:uFillTx/>
                <a:latin typeface="Metropolis" panose="00000500000000000000" pitchFamily="5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42</a:t>
            </a:fld>
            <a:endParaRPr kumimoji="0" lang="en-US" sz="700" b="0" i="0" u="none" strike="noStrike" kern="0" cap="none" spc="0" normalizeH="0" baseline="0" noProof="0" dirty="0">
              <a:ln>
                <a:noFill/>
              </a:ln>
              <a:solidFill>
                <a:schemeClr val="bg1"/>
              </a:solidFill>
              <a:effectLst/>
              <a:uLnTx/>
              <a:uFillTx/>
              <a:latin typeface="Metropolis" panose="00000500000000000000" pitchFamily="50" charset="0"/>
              <a:cs typeface="Arial"/>
              <a:sym typeface="Arial"/>
            </a:endParaRPr>
          </a:p>
        </p:txBody>
      </p:sp>
      <p:grpSp>
        <p:nvGrpSpPr>
          <p:cNvPr id="10" name="Group 9">
            <a:extLst>
              <a:ext uri="{FF2B5EF4-FFF2-40B4-BE49-F238E27FC236}">
                <a16:creationId xmlns:a16="http://schemas.microsoft.com/office/drawing/2014/main" id="{9C60B128-151C-ADAC-5ADB-FD1954E88F53}"/>
              </a:ext>
            </a:extLst>
          </p:cNvPr>
          <p:cNvGrpSpPr/>
          <p:nvPr/>
        </p:nvGrpSpPr>
        <p:grpSpPr>
          <a:xfrm>
            <a:off x="5493741" y="2621295"/>
            <a:ext cx="2917036" cy="293664"/>
            <a:chOff x="5502797" y="1184696"/>
            <a:chExt cx="2924478" cy="305139"/>
          </a:xfrm>
        </p:grpSpPr>
        <p:pic>
          <p:nvPicPr>
            <p:cNvPr id="12" name="Graphic 11" descr="Internet with solid fill">
              <a:extLst>
                <a:ext uri="{FF2B5EF4-FFF2-40B4-BE49-F238E27FC236}">
                  <a16:creationId xmlns:a16="http://schemas.microsoft.com/office/drawing/2014/main" id="{D172FA06-2584-06B4-003F-651FCD47B8D2}"/>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t="18305" b="13385"/>
            <a:stretch/>
          </p:blipFill>
          <p:spPr>
            <a:xfrm>
              <a:off x="5502797" y="1211665"/>
              <a:ext cx="407218" cy="278170"/>
            </a:xfrm>
            <a:prstGeom prst="rect">
              <a:avLst/>
            </a:prstGeom>
          </p:spPr>
        </p:pic>
        <p:sp>
          <p:nvSpPr>
            <p:cNvPr id="13" name="TextBox 12">
              <a:extLst>
                <a:ext uri="{FF2B5EF4-FFF2-40B4-BE49-F238E27FC236}">
                  <a16:creationId xmlns:a16="http://schemas.microsoft.com/office/drawing/2014/main" id="{438EE9DA-2D3E-E52E-B004-802AC54C6BB8}"/>
                </a:ext>
              </a:extLst>
            </p:cNvPr>
            <p:cNvSpPr txBox="1"/>
            <p:nvPr/>
          </p:nvSpPr>
          <p:spPr>
            <a:xfrm>
              <a:off x="6087222" y="1184696"/>
              <a:ext cx="2340053" cy="303813"/>
            </a:xfrm>
            <a:prstGeom prst="rect">
              <a:avLst/>
            </a:prstGeom>
            <a:noFill/>
          </p:spPr>
          <p:txBody>
            <a:bodyPr wrap="square" lIns="0" rtlCol="0">
              <a:spAutoFit/>
            </a:bodyPr>
            <a:lstStyle/>
            <a:p>
              <a:r>
                <a:rPr lang="en-US" sz="1300" dirty="0">
                  <a:solidFill>
                    <a:schemeClr val="bg1"/>
                  </a:solidFill>
                  <a:latin typeface="Metropolis" panose="00000500000000000000" pitchFamily="50" charset="0"/>
                </a:rPr>
                <a:t>carecloud.com</a:t>
              </a:r>
            </a:p>
          </p:txBody>
        </p:sp>
      </p:grpSp>
      <p:grpSp>
        <p:nvGrpSpPr>
          <p:cNvPr id="14" name="Group 13">
            <a:extLst>
              <a:ext uri="{FF2B5EF4-FFF2-40B4-BE49-F238E27FC236}">
                <a16:creationId xmlns:a16="http://schemas.microsoft.com/office/drawing/2014/main" id="{EAC3DADB-A05C-9EF3-41F6-84305D2D3DF9}"/>
              </a:ext>
            </a:extLst>
          </p:cNvPr>
          <p:cNvGrpSpPr/>
          <p:nvPr/>
        </p:nvGrpSpPr>
        <p:grpSpPr>
          <a:xfrm>
            <a:off x="5493740" y="3099882"/>
            <a:ext cx="3366971" cy="1492716"/>
            <a:chOff x="5526787" y="2635609"/>
            <a:chExt cx="3375562" cy="1551041"/>
          </a:xfrm>
        </p:grpSpPr>
        <p:pic>
          <p:nvPicPr>
            <p:cNvPr id="15" name="Graphic 14" descr="Envelope with solid fill">
              <a:extLst>
                <a:ext uri="{FF2B5EF4-FFF2-40B4-BE49-F238E27FC236}">
                  <a16:creationId xmlns:a16="http://schemas.microsoft.com/office/drawing/2014/main" id="{2F80A233-7910-A6B5-127E-C4464C87E527}"/>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t="13822" b="16050"/>
            <a:stretch/>
          </p:blipFill>
          <p:spPr>
            <a:xfrm>
              <a:off x="5526787" y="2681075"/>
              <a:ext cx="390494" cy="273844"/>
            </a:xfrm>
            <a:prstGeom prst="rect">
              <a:avLst/>
            </a:prstGeom>
          </p:spPr>
        </p:pic>
        <p:sp>
          <p:nvSpPr>
            <p:cNvPr id="16" name="TextBox 15">
              <a:extLst>
                <a:ext uri="{FF2B5EF4-FFF2-40B4-BE49-F238E27FC236}">
                  <a16:creationId xmlns:a16="http://schemas.microsoft.com/office/drawing/2014/main" id="{D290310C-CE40-0A92-A9BE-28678A411607}"/>
                </a:ext>
              </a:extLst>
            </p:cNvPr>
            <p:cNvSpPr txBox="1"/>
            <p:nvPr/>
          </p:nvSpPr>
          <p:spPr>
            <a:xfrm>
              <a:off x="6088552" y="2635609"/>
              <a:ext cx="2813797" cy="1551041"/>
            </a:xfrm>
            <a:prstGeom prst="rect">
              <a:avLst/>
            </a:prstGeom>
            <a:noFill/>
          </p:spPr>
          <p:txBody>
            <a:bodyPr wrap="square" lIns="0" rtlCol="0">
              <a:spAutoFit/>
            </a:bodyPr>
            <a:lstStyle/>
            <a:p>
              <a:pPr defTabSz="457200">
                <a:buClrTx/>
              </a:pPr>
              <a:r>
                <a:rPr lang="en-US" sz="1300" kern="1200" dirty="0">
                  <a:solidFill>
                    <a:schemeClr val="tx1">
                      <a:alpha val="70000"/>
                    </a:schemeClr>
                  </a:solidFill>
                  <a:latin typeface="Metropolis Extra Bold" panose="00000900000000000000" pitchFamily="50" charset="0"/>
                  <a:ea typeface="+mn-ea"/>
                  <a:cs typeface="+mn-cs"/>
                </a:rPr>
                <a:t>Name</a:t>
              </a:r>
            </a:p>
            <a:p>
              <a:pPr defTabSz="457200">
                <a:buClrTx/>
              </a:pPr>
              <a:r>
                <a:rPr lang="en-US" sz="1300" kern="1200" dirty="0">
                  <a:solidFill>
                    <a:schemeClr val="tx1">
                      <a:alpha val="70000"/>
                    </a:schemeClr>
                  </a:solidFill>
                  <a:latin typeface="Metropolis Extra Bold" panose="00000900000000000000" pitchFamily="50" charset="0"/>
                  <a:ea typeface="+mn-ea"/>
                  <a:cs typeface="+mn-cs"/>
                </a:rPr>
                <a:t>Title</a:t>
              </a:r>
            </a:p>
            <a:p>
              <a:pPr defTabSz="457200">
                <a:buClrTx/>
              </a:pPr>
              <a:r>
                <a:rPr lang="en-US" sz="1300" kern="1200" dirty="0">
                  <a:solidFill>
                    <a:schemeClr val="bg1"/>
                  </a:solidFill>
                  <a:latin typeface="Metropolis" panose="00000500000000000000" pitchFamily="50" charset="0"/>
                  <a:ea typeface="+mn-ea"/>
                  <a:cs typeface="+mn-cs"/>
                </a:rPr>
                <a:t>Email address</a:t>
              </a:r>
            </a:p>
            <a:p>
              <a:pPr defTabSz="457200">
                <a:buClrTx/>
              </a:pPr>
              <a:r>
                <a:rPr lang="en-US" sz="1300" kern="1200" dirty="0">
                  <a:solidFill>
                    <a:schemeClr val="bg1"/>
                  </a:solidFill>
                  <a:latin typeface="Metropolis" panose="00000500000000000000" pitchFamily="50" charset="0"/>
                  <a:ea typeface="+mn-ea"/>
                  <a:cs typeface="+mn-cs"/>
                </a:rPr>
                <a:t>Phone W</a:t>
              </a:r>
            </a:p>
            <a:p>
              <a:pPr defTabSz="457200">
                <a:buClrTx/>
              </a:pPr>
              <a:r>
                <a:rPr lang="en-US" sz="1300" kern="1200" dirty="0">
                  <a:solidFill>
                    <a:schemeClr val="bg1"/>
                  </a:solidFill>
                  <a:latin typeface="Metropolis" panose="00000500000000000000" pitchFamily="50" charset="0"/>
                  <a:ea typeface="+mn-ea"/>
                  <a:cs typeface="+mn-cs"/>
                </a:rPr>
                <a:t>Mobile M</a:t>
              </a:r>
            </a:p>
            <a:p>
              <a:pPr defTabSz="457200">
                <a:buClrTx/>
              </a:pPr>
              <a:endParaRPr lang="en-US" kern="1200" dirty="0">
                <a:solidFill>
                  <a:schemeClr val="bg1"/>
                </a:solidFill>
                <a:latin typeface="Metropolis" panose="020B0604020202020204" charset="0"/>
                <a:ea typeface="+mn-ea"/>
                <a:cs typeface="+mn-cs"/>
              </a:endParaRPr>
            </a:p>
            <a:p>
              <a:pPr defTabSz="457200">
                <a:buClrTx/>
              </a:pPr>
              <a:r>
                <a:rPr lang="en-US" sz="1100" kern="1200" dirty="0">
                  <a:solidFill>
                    <a:schemeClr val="bg1"/>
                  </a:solidFill>
                  <a:latin typeface="Metropolis" panose="00000500000000000000" pitchFamily="50" charset="0"/>
                  <a:ea typeface="+mn-ea"/>
                  <a:cs typeface="+mn-cs"/>
                </a:rPr>
                <a:t>7 Clyde Road | Somerset, NJ 08873</a:t>
              </a:r>
            </a:p>
          </p:txBody>
        </p:sp>
      </p:grpSp>
    </p:spTree>
    <p:extLst>
      <p:ext uri="{BB962C8B-B14F-4D97-AF65-F5344CB8AC3E}">
        <p14:creationId xmlns:p14="http://schemas.microsoft.com/office/powerpoint/2010/main" val="3430900383"/>
      </p:ext>
    </p:extLst>
  </p:cSld>
  <p:clrMapOvr>
    <a:masterClrMapping/>
  </p:clrMapOvr>
  <p:transition spd="med">
    <p:pull/>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12">
            <a:extLst>
              <a:ext uri="{FF2B5EF4-FFF2-40B4-BE49-F238E27FC236}">
                <a16:creationId xmlns:a16="http://schemas.microsoft.com/office/drawing/2014/main" id="{D5A30D06-CE3B-F80D-6083-DF371DF488B8}"/>
              </a:ext>
            </a:extLst>
          </p:cNvPr>
          <p:cNvSpPr txBox="1"/>
          <p:nvPr/>
        </p:nvSpPr>
        <p:spPr>
          <a:xfrm>
            <a:off x="6109073" y="4858703"/>
            <a:ext cx="2213682" cy="143822"/>
          </a:xfrm>
          <a:prstGeom prst="rect">
            <a:avLst/>
          </a:prstGeom>
        </p:spPr>
        <p:txBody>
          <a:bodyPr lIns="0" tIns="0" rIns="0" bIns="0" rtlCol="0" anchor="t">
            <a:spAutoFit/>
          </a:bodyPr>
          <a:lstStyle/>
          <a:p>
            <a:pPr algn="r">
              <a:lnSpc>
                <a:spcPts val="1155"/>
              </a:lnSpc>
            </a:pPr>
            <a:r>
              <a:rPr lang="en-US" sz="800" dirty="0">
                <a:solidFill>
                  <a:srgbClr val="58595B"/>
                </a:solidFill>
                <a:latin typeface="Metropolis" panose="00000500000000000000" pitchFamily="50" charset="0"/>
                <a:cs typeface="Metropolis" panose="020B0604020202020204" charset="0"/>
              </a:rPr>
              <a:t>© CareCloud, Inc. 2023 </a:t>
            </a:r>
          </a:p>
        </p:txBody>
      </p:sp>
      <p:pic>
        <p:nvPicPr>
          <p:cNvPr id="26" name="Picture 26"/>
          <p:cNvPicPr>
            <a:picLocks noChangeAspect="1"/>
          </p:cNvPicPr>
          <p:nvPr/>
        </p:nvPicPr>
        <p:blipFill>
          <a:blip r:embed="rId3"/>
          <a:srcRect/>
          <a:stretch>
            <a:fillRect/>
          </a:stretch>
        </p:blipFill>
        <p:spPr>
          <a:xfrm>
            <a:off x="253469" y="4494945"/>
            <a:ext cx="1432561" cy="457200"/>
          </a:xfrm>
          <a:prstGeom prst="rect">
            <a:avLst/>
          </a:prstGeom>
        </p:spPr>
      </p:pic>
      <p:grpSp>
        <p:nvGrpSpPr>
          <p:cNvPr id="3" name="Group 2">
            <a:extLst>
              <a:ext uri="{FF2B5EF4-FFF2-40B4-BE49-F238E27FC236}">
                <a16:creationId xmlns:a16="http://schemas.microsoft.com/office/drawing/2014/main" id="{1C1C97BA-44C7-B5E4-7DE1-CCF87FE305C7}"/>
              </a:ext>
            </a:extLst>
          </p:cNvPr>
          <p:cNvGrpSpPr/>
          <p:nvPr/>
        </p:nvGrpSpPr>
        <p:grpSpPr>
          <a:xfrm>
            <a:off x="5493741" y="2649648"/>
            <a:ext cx="2917036" cy="293664"/>
            <a:chOff x="5502797" y="1184696"/>
            <a:chExt cx="2924478" cy="305139"/>
          </a:xfrm>
        </p:grpSpPr>
        <p:pic>
          <p:nvPicPr>
            <p:cNvPr id="7" name="Graphic 6" descr="Internet with solid fill">
              <a:extLst>
                <a:ext uri="{FF2B5EF4-FFF2-40B4-BE49-F238E27FC236}">
                  <a16:creationId xmlns:a16="http://schemas.microsoft.com/office/drawing/2014/main" id="{DD92527F-2153-220E-05D8-39AD75141276}"/>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t="18305" b="13385"/>
            <a:stretch/>
          </p:blipFill>
          <p:spPr>
            <a:xfrm>
              <a:off x="5502797" y="1211665"/>
              <a:ext cx="407218" cy="278170"/>
            </a:xfrm>
            <a:prstGeom prst="rect">
              <a:avLst/>
            </a:prstGeom>
          </p:spPr>
        </p:pic>
        <p:sp>
          <p:nvSpPr>
            <p:cNvPr id="8" name="TextBox 7">
              <a:extLst>
                <a:ext uri="{FF2B5EF4-FFF2-40B4-BE49-F238E27FC236}">
                  <a16:creationId xmlns:a16="http://schemas.microsoft.com/office/drawing/2014/main" id="{9F99FC30-24DE-ECE4-E821-F21E6FE5908A}"/>
                </a:ext>
              </a:extLst>
            </p:cNvPr>
            <p:cNvSpPr txBox="1"/>
            <p:nvPr/>
          </p:nvSpPr>
          <p:spPr>
            <a:xfrm>
              <a:off x="6087222" y="1184696"/>
              <a:ext cx="2340053" cy="303813"/>
            </a:xfrm>
            <a:prstGeom prst="rect">
              <a:avLst/>
            </a:prstGeom>
            <a:noFill/>
          </p:spPr>
          <p:txBody>
            <a:bodyPr wrap="square" lIns="0" rtlCol="0">
              <a:spAutoFit/>
            </a:bodyPr>
            <a:lstStyle/>
            <a:p>
              <a:r>
                <a:rPr lang="en-US" sz="1300" dirty="0">
                  <a:solidFill>
                    <a:srgbClr val="58595B"/>
                  </a:solidFill>
                  <a:latin typeface="Metropolis" panose="00000500000000000000" pitchFamily="50" charset="0"/>
                </a:rPr>
                <a:t>carecloud.com</a:t>
              </a:r>
            </a:p>
          </p:txBody>
        </p:sp>
      </p:grpSp>
      <p:sp>
        <p:nvSpPr>
          <p:cNvPr id="19" name="TextBox 19">
            <a:extLst>
              <a:ext uri="{FF2B5EF4-FFF2-40B4-BE49-F238E27FC236}">
                <a16:creationId xmlns:a16="http://schemas.microsoft.com/office/drawing/2014/main" id="{2366CCB0-A3D5-E7E1-1CEB-DEB8773A0433}"/>
              </a:ext>
            </a:extLst>
          </p:cNvPr>
          <p:cNvSpPr txBox="1"/>
          <p:nvPr/>
        </p:nvSpPr>
        <p:spPr>
          <a:xfrm>
            <a:off x="1686030" y="1600696"/>
            <a:ext cx="3029580" cy="813697"/>
          </a:xfrm>
          <a:prstGeom prst="rect">
            <a:avLst/>
          </a:prstGeom>
        </p:spPr>
        <p:txBody>
          <a:bodyPr wrap="none" lIns="0" tIns="0" rIns="0" bIns="0" rtlCol="0" anchor="ctr" anchorCtr="0">
            <a:noAutofit/>
          </a:bodyPr>
          <a:lstStyle/>
          <a:p>
            <a:pPr algn="r">
              <a:lnSpc>
                <a:spcPts val="3674"/>
              </a:lnSpc>
            </a:pPr>
            <a:r>
              <a:rPr lang="en-US" sz="4600" dirty="0">
                <a:solidFill>
                  <a:srgbClr val="444445"/>
                </a:solidFill>
                <a:latin typeface="Metropolis Extra Bold" panose="00000900000000000000" pitchFamily="50" charset="0"/>
                <a:cs typeface="Metropolis" panose="020B0604020202020204" charset="0"/>
              </a:rPr>
              <a:t>Thank You</a:t>
            </a:r>
          </a:p>
        </p:txBody>
      </p:sp>
      <p:pic>
        <p:nvPicPr>
          <p:cNvPr id="24" name="Picture 17" descr="Logo&#10;&#10;Description automatically generated">
            <a:extLst>
              <a:ext uri="{FF2B5EF4-FFF2-40B4-BE49-F238E27FC236}">
                <a16:creationId xmlns:a16="http://schemas.microsoft.com/office/drawing/2014/main" id="{F29068DC-D681-C89B-6EDB-9732DCAD9DA1}"/>
              </a:ext>
            </a:extLst>
          </p:cNvPr>
          <p:cNvPicPr>
            <a:picLocks noChangeAspect="1"/>
          </p:cNvPicPr>
          <p:nvPr/>
        </p:nvPicPr>
        <p:blipFill>
          <a:blip r:embed="rId3"/>
          <a:srcRect/>
          <a:stretch>
            <a:fillRect/>
          </a:stretch>
        </p:blipFill>
        <p:spPr>
          <a:xfrm>
            <a:off x="6699850" y="291879"/>
            <a:ext cx="1929800" cy="615894"/>
          </a:xfrm>
          <a:prstGeom prst="rect">
            <a:avLst/>
          </a:prstGeom>
        </p:spPr>
      </p:pic>
      <p:pic>
        <p:nvPicPr>
          <p:cNvPr id="27" name="Picture 21">
            <a:extLst>
              <a:ext uri="{FF2B5EF4-FFF2-40B4-BE49-F238E27FC236}">
                <a16:creationId xmlns:a16="http://schemas.microsoft.com/office/drawing/2014/main" id="{322425FB-53AB-C21A-CE9F-AD0770E52D21}"/>
              </a:ext>
            </a:extLst>
          </p:cNvPr>
          <p:cNvPicPr>
            <a:picLocks noChangeAspect="1"/>
          </p:cNvPicPr>
          <p:nvPr/>
        </p:nvPicPr>
        <p:blipFill rotWithShape="1">
          <a:blip r:embed="rId3">
            <a:alphaModFix/>
          </a:blip>
          <a:srcRect l="84095" b="38127"/>
          <a:stretch/>
        </p:blipFill>
        <p:spPr>
          <a:xfrm>
            <a:off x="0" y="2202361"/>
            <a:ext cx="2368826" cy="2941140"/>
          </a:xfrm>
          <a:prstGeom prst="rect">
            <a:avLst/>
          </a:prstGeom>
          <a:solidFill>
            <a:schemeClr val="bg1"/>
          </a:solidFill>
        </p:spPr>
      </p:pic>
      <p:sp>
        <p:nvSpPr>
          <p:cNvPr id="2" name="AutoShape 18">
            <a:extLst>
              <a:ext uri="{FF2B5EF4-FFF2-40B4-BE49-F238E27FC236}">
                <a16:creationId xmlns:a16="http://schemas.microsoft.com/office/drawing/2014/main" id="{6579361F-00F8-E2C2-C9AB-6D39FFD95A62}"/>
              </a:ext>
            </a:extLst>
          </p:cNvPr>
          <p:cNvSpPr/>
          <p:nvPr/>
        </p:nvSpPr>
        <p:spPr>
          <a:xfrm flipV="1">
            <a:off x="4075530" y="2231413"/>
            <a:ext cx="640080" cy="0"/>
          </a:xfrm>
          <a:prstGeom prst="line">
            <a:avLst/>
          </a:prstGeom>
          <a:ln w="66675" cap="flat">
            <a:solidFill>
              <a:srgbClr val="009BDE"/>
            </a:solidFill>
            <a:prstDash val="solid"/>
            <a:headEnd type="none" w="sm" len="sm"/>
            <a:tailEnd type="none" w="sm" len="sm"/>
          </a:ln>
        </p:spPr>
      </p:sp>
      <p:grpSp>
        <p:nvGrpSpPr>
          <p:cNvPr id="4" name="Group 3">
            <a:extLst>
              <a:ext uri="{FF2B5EF4-FFF2-40B4-BE49-F238E27FC236}">
                <a16:creationId xmlns:a16="http://schemas.microsoft.com/office/drawing/2014/main" id="{7C5DF4C0-FDF6-5171-ED99-EFD747FA0BDF}"/>
              </a:ext>
            </a:extLst>
          </p:cNvPr>
          <p:cNvGrpSpPr/>
          <p:nvPr/>
        </p:nvGrpSpPr>
        <p:grpSpPr>
          <a:xfrm>
            <a:off x="5493740" y="3099882"/>
            <a:ext cx="3366971" cy="1492716"/>
            <a:chOff x="5526787" y="2635609"/>
            <a:chExt cx="3375562" cy="1551041"/>
          </a:xfrm>
        </p:grpSpPr>
        <p:pic>
          <p:nvPicPr>
            <p:cNvPr id="6" name="Graphic 5" descr="Envelope with solid fill">
              <a:extLst>
                <a:ext uri="{FF2B5EF4-FFF2-40B4-BE49-F238E27FC236}">
                  <a16:creationId xmlns:a16="http://schemas.microsoft.com/office/drawing/2014/main" id="{DB4BD3A1-3EC3-455C-7209-D2E547CFDB00}"/>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t="13822" b="16050"/>
            <a:stretch/>
          </p:blipFill>
          <p:spPr>
            <a:xfrm>
              <a:off x="5526787" y="2681075"/>
              <a:ext cx="390494" cy="273844"/>
            </a:xfrm>
            <a:prstGeom prst="rect">
              <a:avLst/>
            </a:prstGeom>
          </p:spPr>
        </p:pic>
        <p:sp>
          <p:nvSpPr>
            <p:cNvPr id="9" name="TextBox 8">
              <a:extLst>
                <a:ext uri="{FF2B5EF4-FFF2-40B4-BE49-F238E27FC236}">
                  <a16:creationId xmlns:a16="http://schemas.microsoft.com/office/drawing/2014/main" id="{3B6FFF5D-127D-0FBA-F62C-831F28B173E9}"/>
                </a:ext>
              </a:extLst>
            </p:cNvPr>
            <p:cNvSpPr txBox="1"/>
            <p:nvPr/>
          </p:nvSpPr>
          <p:spPr>
            <a:xfrm>
              <a:off x="6088552" y="2635609"/>
              <a:ext cx="2813797" cy="1551041"/>
            </a:xfrm>
            <a:prstGeom prst="rect">
              <a:avLst/>
            </a:prstGeom>
            <a:noFill/>
          </p:spPr>
          <p:txBody>
            <a:bodyPr wrap="square" lIns="0" rtlCol="0">
              <a:spAutoFit/>
            </a:bodyPr>
            <a:lstStyle/>
            <a:p>
              <a:pPr defTabSz="457200">
                <a:buClrTx/>
              </a:pPr>
              <a:r>
                <a:rPr lang="en-US" sz="1300" kern="1200" dirty="0">
                  <a:solidFill>
                    <a:srgbClr val="58595B"/>
                  </a:solidFill>
                  <a:latin typeface="Metropolis Extra Bold" panose="00000900000000000000" pitchFamily="50" charset="0"/>
                  <a:ea typeface="+mn-ea"/>
                  <a:cs typeface="+mn-cs"/>
                </a:rPr>
                <a:t>Name</a:t>
              </a:r>
            </a:p>
            <a:p>
              <a:pPr defTabSz="457200">
                <a:buClrTx/>
              </a:pPr>
              <a:r>
                <a:rPr lang="en-US" sz="1300" kern="1200" dirty="0">
                  <a:solidFill>
                    <a:srgbClr val="58595B"/>
                  </a:solidFill>
                  <a:latin typeface="Metropolis Extra Bold" panose="00000900000000000000" pitchFamily="50" charset="0"/>
                  <a:ea typeface="+mn-ea"/>
                  <a:cs typeface="+mn-cs"/>
                </a:rPr>
                <a:t>Title</a:t>
              </a:r>
            </a:p>
            <a:p>
              <a:pPr defTabSz="457200">
                <a:buClrTx/>
              </a:pPr>
              <a:r>
                <a:rPr lang="en-US" sz="1300" kern="1200" dirty="0">
                  <a:solidFill>
                    <a:schemeClr val="tx1"/>
                  </a:solidFill>
                  <a:latin typeface="Metropolis" panose="00000500000000000000" pitchFamily="50" charset="0"/>
                  <a:ea typeface="+mn-ea"/>
                  <a:cs typeface="+mn-cs"/>
                </a:rPr>
                <a:t>Email address</a:t>
              </a:r>
            </a:p>
            <a:p>
              <a:pPr defTabSz="457200">
                <a:buClrTx/>
              </a:pPr>
              <a:r>
                <a:rPr lang="en-US" sz="1300" kern="1200" dirty="0">
                  <a:solidFill>
                    <a:srgbClr val="58595B"/>
                  </a:solidFill>
                  <a:latin typeface="Metropolis" panose="00000500000000000000" pitchFamily="50" charset="0"/>
                  <a:ea typeface="+mn-ea"/>
                  <a:cs typeface="+mn-cs"/>
                </a:rPr>
                <a:t>Phone </a:t>
              </a:r>
              <a:r>
                <a:rPr lang="en-US" sz="1300" kern="1200" dirty="0">
                  <a:solidFill>
                    <a:schemeClr val="tx2"/>
                  </a:solidFill>
                  <a:latin typeface="Metropolis" panose="00000500000000000000" pitchFamily="50" charset="0"/>
                  <a:ea typeface="+mn-ea"/>
                  <a:cs typeface="+mn-cs"/>
                </a:rPr>
                <a:t>W</a:t>
              </a:r>
            </a:p>
            <a:p>
              <a:pPr defTabSz="457200">
                <a:buClrTx/>
              </a:pPr>
              <a:r>
                <a:rPr lang="en-US" sz="1300" kern="1200" dirty="0">
                  <a:solidFill>
                    <a:srgbClr val="58595B"/>
                  </a:solidFill>
                  <a:latin typeface="Metropolis" panose="00000500000000000000" pitchFamily="50" charset="0"/>
                  <a:ea typeface="+mn-ea"/>
                  <a:cs typeface="+mn-cs"/>
                </a:rPr>
                <a:t>Mobile </a:t>
              </a:r>
              <a:r>
                <a:rPr lang="en-US" sz="1300" kern="1200" dirty="0">
                  <a:solidFill>
                    <a:schemeClr val="tx2"/>
                  </a:solidFill>
                  <a:latin typeface="Metropolis" panose="00000500000000000000" pitchFamily="50" charset="0"/>
                  <a:ea typeface="+mn-ea"/>
                  <a:cs typeface="+mn-cs"/>
                </a:rPr>
                <a:t>M</a:t>
              </a:r>
            </a:p>
            <a:p>
              <a:pPr defTabSz="457200">
                <a:buClrTx/>
              </a:pPr>
              <a:endParaRPr lang="en-US" kern="1200" dirty="0">
                <a:solidFill>
                  <a:schemeClr val="tx2"/>
                </a:solidFill>
                <a:latin typeface="Metropolis" panose="020B0604020202020204" charset="0"/>
                <a:ea typeface="+mn-ea"/>
                <a:cs typeface="+mn-cs"/>
              </a:endParaRPr>
            </a:p>
            <a:p>
              <a:pPr defTabSz="457200">
                <a:buClrTx/>
              </a:pPr>
              <a:r>
                <a:rPr lang="en-US" sz="1100" kern="1200" dirty="0">
                  <a:solidFill>
                    <a:schemeClr val="tx1"/>
                  </a:solidFill>
                  <a:latin typeface="Metropolis" panose="00000500000000000000" pitchFamily="50" charset="0"/>
                  <a:ea typeface="+mn-ea"/>
                  <a:cs typeface="+mn-cs"/>
                </a:rPr>
                <a:t>7 Clyde Road </a:t>
              </a:r>
              <a:r>
                <a:rPr lang="en-US" sz="1100" kern="1200" dirty="0">
                  <a:solidFill>
                    <a:schemeClr val="tx2"/>
                  </a:solidFill>
                  <a:latin typeface="Metropolis" panose="00000500000000000000" pitchFamily="50" charset="0"/>
                  <a:ea typeface="+mn-ea"/>
                  <a:cs typeface="+mn-cs"/>
                </a:rPr>
                <a:t>|</a:t>
              </a:r>
              <a:r>
                <a:rPr lang="en-US" sz="1100" kern="1200" dirty="0">
                  <a:solidFill>
                    <a:schemeClr val="tx1"/>
                  </a:solidFill>
                  <a:latin typeface="Metropolis" panose="00000500000000000000" pitchFamily="50" charset="0"/>
                  <a:ea typeface="+mn-ea"/>
                  <a:cs typeface="+mn-cs"/>
                </a:rPr>
                <a:t> Somerset, NJ 08873</a:t>
              </a:r>
            </a:p>
          </p:txBody>
        </p:sp>
      </p:grpSp>
      <p:sp>
        <p:nvSpPr>
          <p:cNvPr id="11" name="Slide Number Placeholder 1">
            <a:extLst>
              <a:ext uri="{FF2B5EF4-FFF2-40B4-BE49-F238E27FC236}">
                <a16:creationId xmlns:a16="http://schemas.microsoft.com/office/drawing/2014/main" id="{760CAE0D-A9F0-6BC9-7762-BBE3DD2040B0}"/>
              </a:ext>
            </a:extLst>
          </p:cNvPr>
          <p:cNvSpPr txBox="1">
            <a:spLocks/>
          </p:cNvSpPr>
          <p:nvPr/>
        </p:nvSpPr>
        <p:spPr>
          <a:xfrm>
            <a:off x="6814304" y="4794159"/>
            <a:ext cx="2057400" cy="274637"/>
          </a:xfrm>
          <a:prstGeom prst="rect">
            <a:avLst/>
          </a:prstGeom>
        </p:spPr>
        <p:txBody>
          <a:bodyPr anchor="ctr"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7AD7BA39-CD1C-4FBC-AA7C-BA7CC4082953}" type="slidenum">
              <a:rPr lang="en-US" sz="700" smtClean="0">
                <a:solidFill>
                  <a:srgbClr val="939394"/>
                </a:solidFill>
                <a:latin typeface="Metropolis" panose="00000500000000000000" pitchFamily="50" charset="0"/>
              </a:rPr>
              <a:pPr algn="r"/>
              <a:t>43</a:t>
            </a:fld>
            <a:endParaRPr lang="en-US" sz="700" dirty="0">
              <a:solidFill>
                <a:srgbClr val="939394"/>
              </a:solidFill>
              <a:latin typeface="Metropolis" panose="00000500000000000000" pitchFamily="50" charset="0"/>
            </a:endParaRPr>
          </a:p>
        </p:txBody>
      </p:sp>
    </p:spTree>
    <p:extLst>
      <p:ext uri="{BB962C8B-B14F-4D97-AF65-F5344CB8AC3E}">
        <p14:creationId xmlns:p14="http://schemas.microsoft.com/office/powerpoint/2010/main" val="3410910035"/>
      </p:ext>
    </p:extLst>
  </p:cSld>
  <p:clrMapOvr>
    <a:masterClrMapping/>
  </p:clrMapOvr>
  <p:transition spd="med">
    <p:pull/>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1"/>
          <p:cNvPicPr>
            <a:picLocks noChangeAspect="1"/>
          </p:cNvPicPr>
          <p:nvPr/>
        </p:nvPicPr>
        <p:blipFill rotWithShape="1">
          <a:blip r:embed="rId2" cstate="print">
            <a:alphaModFix/>
            <a:extLst>
              <a:ext uri="{28A0092B-C50C-407E-A947-70E740481C1C}">
                <a14:useLocalDpi xmlns:a14="http://schemas.microsoft.com/office/drawing/2010/main"/>
              </a:ext>
            </a:extLst>
          </a:blip>
          <a:srcRect/>
          <a:stretch/>
        </p:blipFill>
        <p:spPr>
          <a:xfrm>
            <a:off x="0" y="2003406"/>
            <a:ext cx="2368826" cy="3140095"/>
          </a:xfrm>
          <a:prstGeom prst="rect">
            <a:avLst/>
          </a:prstGeom>
          <a:solidFill>
            <a:schemeClr val="bg1"/>
          </a:solidFill>
        </p:spPr>
      </p:pic>
      <p:pic>
        <p:nvPicPr>
          <p:cNvPr id="17" name="Picture 17"/>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6699850" y="291879"/>
            <a:ext cx="1929800" cy="615894"/>
          </a:xfrm>
          <a:prstGeom prst="rect">
            <a:avLst/>
          </a:prstGeom>
        </p:spPr>
      </p:pic>
      <p:sp>
        <p:nvSpPr>
          <p:cNvPr id="2" name="TextBox 19">
            <a:extLst>
              <a:ext uri="{FF2B5EF4-FFF2-40B4-BE49-F238E27FC236}">
                <a16:creationId xmlns:a16="http://schemas.microsoft.com/office/drawing/2014/main" id="{C0C074B0-CDDA-690E-5AFB-A08BB618DAF0}"/>
              </a:ext>
            </a:extLst>
          </p:cNvPr>
          <p:cNvSpPr txBox="1"/>
          <p:nvPr/>
        </p:nvSpPr>
        <p:spPr>
          <a:xfrm>
            <a:off x="3390899" y="1676399"/>
            <a:ext cx="4505325" cy="917881"/>
          </a:xfrm>
          <a:prstGeom prst="rect">
            <a:avLst/>
          </a:prstGeom>
        </p:spPr>
        <p:txBody>
          <a:bodyPr wrap="none" lIns="0" tIns="0" rIns="0" bIns="0" rtlCol="0" anchor="b" anchorCtr="0">
            <a:noAutofit/>
          </a:bodyPr>
          <a:lstStyle/>
          <a:p>
            <a:pPr marL="0" marR="0" lvl="0" indent="0" algn="l" defTabSz="914400" rtl="0" eaLnBrk="1" fontAlgn="auto" latinLnBrk="0" hangingPunct="1">
              <a:lnSpc>
                <a:spcPts val="3674"/>
              </a:lnSpc>
              <a:spcBef>
                <a:spcPts val="0"/>
              </a:spcBef>
              <a:spcAft>
                <a:spcPts val="0"/>
              </a:spcAft>
              <a:buClr>
                <a:srgbClr val="000000"/>
              </a:buClr>
              <a:buSzTx/>
              <a:buFont typeface="Arial"/>
              <a:buNone/>
              <a:tabLst/>
              <a:defRPr/>
            </a:pPr>
            <a:r>
              <a:rPr kumimoji="0" lang="en-US" sz="6000" b="0" i="0" u="none" strike="noStrike" kern="0" cap="none" spc="0" normalizeH="0" baseline="0" noProof="0" dirty="0">
                <a:ln>
                  <a:noFill/>
                </a:ln>
                <a:solidFill>
                  <a:srgbClr val="444445"/>
                </a:solidFill>
                <a:effectLst/>
                <a:uLnTx/>
                <a:uFillTx/>
                <a:latin typeface="Metropolis Extra Bold" panose="00000900000000000000" pitchFamily="50" charset="0"/>
                <a:cs typeface="Metropolis" panose="020B0604020202020204" charset="0"/>
                <a:sym typeface="Arial"/>
              </a:rPr>
              <a:t>Questions</a:t>
            </a:r>
          </a:p>
        </p:txBody>
      </p:sp>
      <p:sp>
        <p:nvSpPr>
          <p:cNvPr id="5" name="TextBox 12">
            <a:extLst>
              <a:ext uri="{FF2B5EF4-FFF2-40B4-BE49-F238E27FC236}">
                <a16:creationId xmlns:a16="http://schemas.microsoft.com/office/drawing/2014/main" id="{65D27FC7-46B4-FBD4-AB0B-98F088A34F9E}"/>
              </a:ext>
            </a:extLst>
          </p:cNvPr>
          <p:cNvSpPr txBox="1"/>
          <p:nvPr/>
        </p:nvSpPr>
        <p:spPr>
          <a:xfrm>
            <a:off x="6109073" y="4858703"/>
            <a:ext cx="2213682" cy="142731"/>
          </a:xfrm>
          <a:prstGeom prst="rect">
            <a:avLst/>
          </a:prstGeom>
        </p:spPr>
        <p:txBody>
          <a:bodyPr lIns="0" tIns="0" rIns="0" bIns="0" rtlCol="0" anchor="t">
            <a:spAutoFit/>
          </a:bodyPr>
          <a:lstStyle/>
          <a:p>
            <a:pPr marL="0" marR="0" lvl="0" indent="0" algn="r" defTabSz="457200" rtl="0" eaLnBrk="1" fontAlgn="auto" latinLnBrk="0" hangingPunct="1">
              <a:lnSpc>
                <a:spcPts val="1155"/>
              </a:lnSpc>
              <a:spcBef>
                <a:spcPts val="0"/>
              </a:spcBef>
              <a:spcAft>
                <a:spcPts val="0"/>
              </a:spcAft>
              <a:buClrTx/>
              <a:buSzTx/>
              <a:buFont typeface="Arial"/>
              <a:buNone/>
              <a:tabLst/>
              <a:defRPr/>
            </a:pPr>
            <a:r>
              <a:rPr kumimoji="0" lang="en-US" sz="800" b="0" i="0" u="none" strike="noStrike" kern="1200" cap="none" spc="0" normalizeH="0" baseline="0" noProof="0" dirty="0">
                <a:ln>
                  <a:noFill/>
                </a:ln>
                <a:solidFill>
                  <a:srgbClr val="58595B"/>
                </a:solidFill>
                <a:effectLst/>
                <a:uLnTx/>
                <a:uFillTx/>
                <a:latin typeface="Metropolis" panose="00000500000000000000" pitchFamily="50" charset="0"/>
                <a:ea typeface="+mn-ea"/>
                <a:cs typeface="Metropolis" panose="020B0604020202020204" charset="0"/>
                <a:sym typeface="Arial"/>
              </a:rPr>
              <a:t>© CareCloud, Inc. 2023 </a:t>
            </a:r>
          </a:p>
        </p:txBody>
      </p:sp>
      <p:sp>
        <p:nvSpPr>
          <p:cNvPr id="7" name="AutoShape 18">
            <a:extLst>
              <a:ext uri="{FF2B5EF4-FFF2-40B4-BE49-F238E27FC236}">
                <a16:creationId xmlns:a16="http://schemas.microsoft.com/office/drawing/2014/main" id="{7E42B99E-EA7D-FF3A-520B-6A2BD8116FCE}"/>
              </a:ext>
            </a:extLst>
          </p:cNvPr>
          <p:cNvSpPr/>
          <p:nvPr/>
        </p:nvSpPr>
        <p:spPr>
          <a:xfrm flipV="1">
            <a:off x="3395210" y="2604492"/>
            <a:ext cx="731520" cy="0"/>
          </a:xfrm>
          <a:prstGeom prst="line">
            <a:avLst/>
          </a:prstGeom>
          <a:ln w="66675" cap="flat">
            <a:solidFill>
              <a:srgbClr val="009BDE"/>
            </a:solidFill>
            <a:prstDash val="solid"/>
            <a:headEnd type="none" w="sm" len="sm"/>
            <a:tailEnd type="none" w="sm" len="sm"/>
          </a:ln>
        </p:spPr>
      </p:sp>
      <p:sp>
        <p:nvSpPr>
          <p:cNvPr id="4" name="Slide Number Placeholder 3">
            <a:extLst>
              <a:ext uri="{FF2B5EF4-FFF2-40B4-BE49-F238E27FC236}">
                <a16:creationId xmlns:a16="http://schemas.microsoft.com/office/drawing/2014/main" id="{35FCBA35-1D61-624E-BB1F-FA15FD2AE46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B6F15528-21DE-4FAA-801E-634DDDAF4B2B}" type="slidenum">
              <a:rPr kumimoji="0" lang="en-US" b="0" i="0" u="none" strike="noStrike" kern="0" cap="none" spc="0" normalizeH="0" baseline="0" noProof="0" smtClean="0">
                <a:ln>
                  <a:noFill/>
                </a:ln>
                <a:solidFill>
                  <a:srgbClr val="444445">
                    <a:tint val="75000"/>
                  </a:srgbClr>
                </a:solidFill>
                <a:effectLst/>
                <a:uLnTx/>
                <a:uFillTx/>
                <a:latin typeface="Metropolis" panose="00000500000000000000" pitchFamily="5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44</a:t>
            </a:fld>
            <a:endParaRPr kumimoji="0" lang="en-US" b="0" i="0" u="none" strike="noStrike" kern="0" cap="none" spc="0" normalizeH="0" baseline="0" noProof="0" dirty="0">
              <a:ln>
                <a:noFill/>
              </a:ln>
              <a:solidFill>
                <a:srgbClr val="444445">
                  <a:tint val="75000"/>
                </a:srgbClr>
              </a:solidFill>
              <a:effectLst/>
              <a:uLnTx/>
              <a:uFillTx/>
              <a:latin typeface="Metropolis" panose="00000500000000000000" pitchFamily="50" charset="0"/>
              <a:cs typeface="Arial"/>
              <a:sym typeface="Arial"/>
            </a:endParaRPr>
          </a:p>
        </p:txBody>
      </p:sp>
      <p:pic>
        <p:nvPicPr>
          <p:cNvPr id="8" name="Graphic 7" descr="Help with solid fill">
            <a:extLst>
              <a:ext uri="{FF2B5EF4-FFF2-40B4-BE49-F238E27FC236}">
                <a16:creationId xmlns:a16="http://schemas.microsoft.com/office/drawing/2014/main" id="{33C59B34-AAB7-630D-75D9-3CE589B0AD3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32119" y="1713561"/>
            <a:ext cx="914400" cy="914400"/>
          </a:xfrm>
          <a:prstGeom prst="rect">
            <a:avLst/>
          </a:prstGeom>
        </p:spPr>
      </p:pic>
    </p:spTree>
    <p:extLst>
      <p:ext uri="{BB962C8B-B14F-4D97-AF65-F5344CB8AC3E}">
        <p14:creationId xmlns:p14="http://schemas.microsoft.com/office/powerpoint/2010/main" val="2630034707"/>
      </p:ext>
    </p:extLst>
  </p:cSld>
  <p:clrMapOvr>
    <a:masterClrMapping/>
  </p:clrMapOvr>
  <p:transition spd="med">
    <p:pull/>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6" name="Group 2">
            <a:extLst>
              <a:ext uri="{FF2B5EF4-FFF2-40B4-BE49-F238E27FC236}">
                <a16:creationId xmlns:a16="http://schemas.microsoft.com/office/drawing/2014/main" id="{F4C811C6-4C6F-E531-AB02-CBFB8D972D48}"/>
              </a:ext>
            </a:extLst>
          </p:cNvPr>
          <p:cNvGrpSpPr/>
          <p:nvPr/>
        </p:nvGrpSpPr>
        <p:grpSpPr>
          <a:xfrm>
            <a:off x="4281714" y="0"/>
            <a:ext cx="3787019" cy="5147360"/>
            <a:chOff x="0" y="0"/>
            <a:chExt cx="1890361" cy="3199515"/>
          </a:xfrm>
        </p:grpSpPr>
        <p:sp>
          <p:nvSpPr>
            <p:cNvPr id="21" name="Freeform 3">
              <a:extLst>
                <a:ext uri="{FF2B5EF4-FFF2-40B4-BE49-F238E27FC236}">
                  <a16:creationId xmlns:a16="http://schemas.microsoft.com/office/drawing/2014/main" id="{65841897-C9DC-D0CB-6102-BE77B12154D5}"/>
                </a:ext>
              </a:extLst>
            </p:cNvPr>
            <p:cNvSpPr/>
            <p:nvPr/>
          </p:nvSpPr>
          <p:spPr>
            <a:xfrm>
              <a:off x="0" y="0"/>
              <a:ext cx="1890361" cy="3199515"/>
            </a:xfrm>
            <a:custGeom>
              <a:avLst/>
              <a:gdLst/>
              <a:ahLst/>
              <a:cxnLst/>
              <a:rect l="l" t="t" r="r" b="b"/>
              <a:pathLst>
                <a:path w="1890361" h="3199515">
                  <a:moveTo>
                    <a:pt x="0" y="0"/>
                  </a:moveTo>
                  <a:lnTo>
                    <a:pt x="1890361" y="0"/>
                  </a:lnTo>
                  <a:lnTo>
                    <a:pt x="1890361" y="3199515"/>
                  </a:lnTo>
                  <a:lnTo>
                    <a:pt x="0" y="3199515"/>
                  </a:lnTo>
                  <a:close/>
                </a:path>
              </a:pathLst>
            </a:custGeom>
            <a:solidFill>
              <a:srgbClr val="444445"/>
            </a:solidFill>
          </p:spPr>
        </p:sp>
        <p:sp>
          <p:nvSpPr>
            <p:cNvPr id="22" name="TextBox 4">
              <a:extLst>
                <a:ext uri="{FF2B5EF4-FFF2-40B4-BE49-F238E27FC236}">
                  <a16:creationId xmlns:a16="http://schemas.microsoft.com/office/drawing/2014/main" id="{AAA5EBD8-98BC-1A88-B007-5C9F144733C1}"/>
                </a:ext>
              </a:extLst>
            </p:cNvPr>
            <p:cNvSpPr txBox="1"/>
            <p:nvPr/>
          </p:nvSpPr>
          <p:spPr>
            <a:xfrm>
              <a:off x="0" y="9525"/>
              <a:ext cx="812800" cy="803275"/>
            </a:xfrm>
            <a:prstGeom prst="rect">
              <a:avLst/>
            </a:prstGeom>
          </p:spPr>
          <p:txBody>
            <a:bodyPr lIns="25400" tIns="25400" rIns="25400" bIns="25400" rtlCol="0" anchor="ctr"/>
            <a:lstStyle/>
            <a:p>
              <a:pPr algn="ctr">
                <a:lnSpc>
                  <a:spcPts val="1155"/>
                </a:lnSpc>
              </a:pPr>
              <a:endParaRPr sz="700" dirty="0"/>
            </a:p>
          </p:txBody>
        </p:sp>
      </p:grpSp>
      <p:sp>
        <p:nvSpPr>
          <p:cNvPr id="2" name="Slide Number Placeholder 1">
            <a:extLst>
              <a:ext uri="{FF2B5EF4-FFF2-40B4-BE49-F238E27FC236}">
                <a16:creationId xmlns:a16="http://schemas.microsoft.com/office/drawing/2014/main" id="{1AC282EC-4733-A506-97FE-AB22A65E7F4B}"/>
              </a:ext>
            </a:extLst>
          </p:cNvPr>
          <p:cNvSpPr>
            <a:spLocks noGrp="1"/>
          </p:cNvSpPr>
          <p:nvPr>
            <p:ph type="sldNum" sz="quarter" idx="10"/>
          </p:nvPr>
        </p:nvSpPr>
        <p:spPr/>
        <p:txBody>
          <a:bodyPr/>
          <a:lstStyle/>
          <a:p>
            <a:fld id="{7AD7BA39-CD1C-4FBC-AA7C-BA7CC4082953}" type="slidenum">
              <a:rPr lang="en-US" smtClean="0"/>
              <a:pPr/>
              <a:t>4</a:t>
            </a:fld>
            <a:endParaRPr lang="en-US" dirty="0"/>
          </a:p>
        </p:txBody>
      </p:sp>
      <p:sp>
        <p:nvSpPr>
          <p:cNvPr id="3" name="Title 2">
            <a:extLst>
              <a:ext uri="{FF2B5EF4-FFF2-40B4-BE49-F238E27FC236}">
                <a16:creationId xmlns:a16="http://schemas.microsoft.com/office/drawing/2014/main" id="{B8FF867A-323B-ED72-F8CA-F6BEF578AAA1}"/>
              </a:ext>
            </a:extLst>
          </p:cNvPr>
          <p:cNvSpPr>
            <a:spLocks noGrp="1"/>
          </p:cNvSpPr>
          <p:nvPr>
            <p:ph type="title"/>
          </p:nvPr>
        </p:nvSpPr>
        <p:spPr/>
        <p:txBody>
          <a:bodyPr/>
          <a:lstStyle/>
          <a:p>
            <a:r>
              <a:rPr lang="en-US" dirty="0"/>
              <a:t>Meeting Overview</a:t>
            </a:r>
          </a:p>
        </p:txBody>
      </p:sp>
      <p:sp>
        <p:nvSpPr>
          <p:cNvPr id="4" name="Text Placeholder 3">
            <a:extLst>
              <a:ext uri="{FF2B5EF4-FFF2-40B4-BE49-F238E27FC236}">
                <a16:creationId xmlns:a16="http://schemas.microsoft.com/office/drawing/2014/main" id="{9B231A35-F97C-088C-9782-896CDFE097A4}"/>
              </a:ext>
            </a:extLst>
          </p:cNvPr>
          <p:cNvSpPr>
            <a:spLocks noGrp="1"/>
          </p:cNvSpPr>
          <p:nvPr>
            <p:ph type="body" idx="1"/>
          </p:nvPr>
        </p:nvSpPr>
        <p:spPr>
          <a:xfrm>
            <a:off x="311700" y="901350"/>
            <a:ext cx="3787019" cy="3416400"/>
          </a:xfrm>
        </p:spPr>
        <p:txBody>
          <a:bodyPr/>
          <a:lstStyle/>
          <a:p>
            <a:pPr marL="0" indent="0">
              <a:buNone/>
            </a:pPr>
            <a:r>
              <a:rPr lang="en-US" sz="1800" dirty="0">
                <a:solidFill>
                  <a:schemeClr val="tx2"/>
                </a:solidFill>
                <a:latin typeface="Metropolis Extra Bold" panose="00000900000000000000" pitchFamily="50" charset="0"/>
              </a:rPr>
              <a:t>ATTENDEES:</a:t>
            </a:r>
          </a:p>
          <a:p>
            <a:pPr marL="0" indent="0">
              <a:buNone/>
            </a:pPr>
            <a:endParaRPr lang="en-US" b="1" dirty="0">
              <a:solidFill>
                <a:schemeClr val="tx2"/>
              </a:solidFill>
            </a:endParaRPr>
          </a:p>
          <a:p>
            <a:pPr marL="0" indent="0">
              <a:buNone/>
            </a:pPr>
            <a:r>
              <a:rPr lang="en-US" dirty="0">
                <a:latin typeface="Metropolis Extra Bold" panose="00000900000000000000" pitchFamily="50" charset="0"/>
              </a:rPr>
              <a:t>Client:</a:t>
            </a:r>
          </a:p>
          <a:p>
            <a:pPr>
              <a:spcAft>
                <a:spcPts val="300"/>
              </a:spcAft>
            </a:pPr>
            <a:r>
              <a:rPr lang="en-US" dirty="0"/>
              <a:t>Name, title</a:t>
            </a:r>
          </a:p>
          <a:p>
            <a:pPr>
              <a:spcAft>
                <a:spcPts val="300"/>
              </a:spcAft>
            </a:pPr>
            <a:r>
              <a:rPr lang="en-US" dirty="0"/>
              <a:t>Name, title</a:t>
            </a:r>
          </a:p>
          <a:p>
            <a:endParaRPr lang="en-US" dirty="0"/>
          </a:p>
          <a:p>
            <a:pPr marL="0" indent="0">
              <a:buNone/>
            </a:pPr>
            <a:r>
              <a:rPr lang="en-US" dirty="0">
                <a:latin typeface="Metropolis Extra Bold" panose="00000900000000000000" pitchFamily="50" charset="0"/>
              </a:rPr>
              <a:t>CareCloud:</a:t>
            </a:r>
          </a:p>
          <a:p>
            <a:pPr>
              <a:spcAft>
                <a:spcPts val="300"/>
              </a:spcAft>
            </a:pPr>
            <a:r>
              <a:rPr lang="en-US" dirty="0"/>
              <a:t>Name, title</a:t>
            </a:r>
          </a:p>
          <a:p>
            <a:pPr>
              <a:spcAft>
                <a:spcPts val="300"/>
              </a:spcAft>
            </a:pPr>
            <a:r>
              <a:rPr lang="en-US" dirty="0"/>
              <a:t>Name, title</a:t>
            </a:r>
          </a:p>
          <a:p>
            <a:pPr marL="0" indent="0">
              <a:buNone/>
            </a:pPr>
            <a:endParaRPr lang="en-US" dirty="0"/>
          </a:p>
        </p:txBody>
      </p:sp>
      <p:sp>
        <p:nvSpPr>
          <p:cNvPr id="5" name="Text Placeholder 3">
            <a:extLst>
              <a:ext uri="{FF2B5EF4-FFF2-40B4-BE49-F238E27FC236}">
                <a16:creationId xmlns:a16="http://schemas.microsoft.com/office/drawing/2014/main" id="{C6802AB9-8FC5-6B9D-4CC7-220E82EA4832}"/>
              </a:ext>
            </a:extLst>
          </p:cNvPr>
          <p:cNvSpPr txBox="1">
            <a:spLocks/>
          </p:cNvSpPr>
          <p:nvPr/>
        </p:nvSpPr>
        <p:spPr>
          <a:xfrm>
            <a:off x="4412564" y="901350"/>
            <a:ext cx="3656170" cy="3416400"/>
          </a:xfrm>
          <a:prstGeom prst="rect">
            <a:avLst/>
          </a:prstGeom>
        </p:spPr>
        <p:txBody>
          <a:bodyPr/>
          <a:lstStyle>
            <a:lvl1pPr marL="171450" indent="-171450" algn="l" defTabSz="685800" rtl="0" eaLnBrk="1" latinLnBrk="0" hangingPunct="1">
              <a:lnSpc>
                <a:spcPct val="100000"/>
              </a:lnSpc>
              <a:spcBef>
                <a:spcPts val="0"/>
              </a:spcBef>
              <a:buClr>
                <a:schemeClr val="tx2"/>
              </a:buClr>
              <a:buSzPct val="120000"/>
              <a:buFont typeface="Metropolis" panose="020B0604020202020204" charset="0"/>
              <a:buChar char="•"/>
              <a:defRPr sz="1400" kern="1200">
                <a:solidFill>
                  <a:schemeClr val="tx1"/>
                </a:solidFill>
                <a:latin typeface="Metropolis" panose="020B0604020202020204" charset="0"/>
                <a:ea typeface="+mn-ea"/>
                <a:cs typeface="+mn-cs"/>
              </a:defRPr>
            </a:lvl1pPr>
            <a:lvl2pPr marL="517525" indent="-174625" algn="l" defTabSz="685800" rtl="0" eaLnBrk="1" latinLnBrk="0" hangingPunct="1">
              <a:lnSpc>
                <a:spcPct val="100000"/>
              </a:lnSpc>
              <a:spcBef>
                <a:spcPts val="375"/>
              </a:spcBef>
              <a:buClr>
                <a:schemeClr val="tx1"/>
              </a:buClr>
              <a:buFont typeface="Metropolis" panose="020B0604020202020204" charset="0"/>
              <a:buChar char="̶"/>
              <a:defRPr sz="1400" kern="1200">
                <a:solidFill>
                  <a:schemeClr val="tx1"/>
                </a:solidFill>
                <a:latin typeface="Metropolis" panose="020B060402020202020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Metropolis" panose="020B0604020202020204" charset="0"/>
              <a:buNone/>
            </a:pPr>
            <a:r>
              <a:rPr lang="en-US" sz="1800" dirty="0">
                <a:solidFill>
                  <a:schemeClr val="bg1"/>
                </a:solidFill>
                <a:latin typeface="Metropolis Extra Bold" panose="00000900000000000000" pitchFamily="50" charset="0"/>
              </a:rPr>
              <a:t>AGENDA:</a:t>
            </a:r>
          </a:p>
          <a:p>
            <a:pPr marL="0" indent="0">
              <a:buFont typeface="Metropolis" panose="020B0604020202020204" charset="0"/>
              <a:buNone/>
            </a:pPr>
            <a:endParaRPr lang="en-US" b="1" dirty="0">
              <a:solidFill>
                <a:schemeClr val="bg1"/>
              </a:solidFill>
              <a:latin typeface="Metropolis" panose="00000500000000000000" pitchFamily="50" charset="0"/>
            </a:endParaRPr>
          </a:p>
          <a:p>
            <a:pPr>
              <a:spcAft>
                <a:spcPts val="300"/>
              </a:spcAft>
              <a:buFont typeface="Arial" panose="020B0604020202020204" pitchFamily="34" charset="0"/>
              <a:buChar char="•"/>
            </a:pPr>
            <a:r>
              <a:rPr lang="en-US" sz="1500" dirty="0">
                <a:solidFill>
                  <a:schemeClr val="bg1"/>
                </a:solidFill>
                <a:latin typeface="Metropolis" panose="00000500000000000000" pitchFamily="50" charset="0"/>
              </a:rPr>
              <a:t>Topic 1</a:t>
            </a:r>
          </a:p>
          <a:p>
            <a:pPr>
              <a:spcAft>
                <a:spcPts val="300"/>
              </a:spcAft>
              <a:buFont typeface="Arial" panose="020B0604020202020204" pitchFamily="34" charset="0"/>
              <a:buChar char="•"/>
            </a:pPr>
            <a:r>
              <a:rPr lang="en-US" sz="1500" dirty="0">
                <a:solidFill>
                  <a:schemeClr val="bg1"/>
                </a:solidFill>
                <a:latin typeface="Metropolis" panose="00000500000000000000" pitchFamily="50" charset="0"/>
              </a:rPr>
              <a:t>Topic 2</a:t>
            </a:r>
          </a:p>
          <a:p>
            <a:endParaRPr lang="en-US" dirty="0">
              <a:solidFill>
                <a:schemeClr val="bg1"/>
              </a:solidFill>
              <a:latin typeface="Metropolis" panose="00000500000000000000" pitchFamily="50" charset="0"/>
            </a:endParaRPr>
          </a:p>
          <a:p>
            <a:pPr marL="0" indent="0">
              <a:buFont typeface="Metropolis" panose="020B0604020202020204" charset="0"/>
              <a:buNone/>
            </a:pPr>
            <a:endParaRPr lang="en-US" dirty="0">
              <a:solidFill>
                <a:schemeClr val="bg1"/>
              </a:solidFill>
              <a:latin typeface="Metropolis" panose="00000500000000000000" pitchFamily="50" charset="0"/>
            </a:endParaRPr>
          </a:p>
        </p:txBody>
      </p:sp>
      <p:pic>
        <p:nvPicPr>
          <p:cNvPr id="23" name="Picture 22">
            <a:extLst>
              <a:ext uri="{FF2B5EF4-FFF2-40B4-BE49-F238E27FC236}">
                <a16:creationId xmlns:a16="http://schemas.microsoft.com/office/drawing/2014/main" id="{55EC3DEA-5909-1D36-947E-9FB9CFEE99A8}"/>
              </a:ext>
            </a:extLst>
          </p:cNvPr>
          <p:cNvPicPr>
            <a:picLocks noChangeAspect="1"/>
          </p:cNvPicPr>
          <p:nvPr/>
        </p:nvPicPr>
        <p:blipFill rotWithShape="1">
          <a:blip r:embed="rId3"/>
          <a:srcRect b="44650"/>
          <a:stretch/>
        </p:blipFill>
        <p:spPr>
          <a:xfrm>
            <a:off x="6156396" y="3891579"/>
            <a:ext cx="2249619" cy="1251921"/>
          </a:xfrm>
          <a:prstGeom prst="rect">
            <a:avLst/>
          </a:prstGeom>
        </p:spPr>
      </p:pic>
      <p:pic>
        <p:nvPicPr>
          <p:cNvPr id="24" name="Picture 23">
            <a:extLst>
              <a:ext uri="{FF2B5EF4-FFF2-40B4-BE49-F238E27FC236}">
                <a16:creationId xmlns:a16="http://schemas.microsoft.com/office/drawing/2014/main" id="{FD17C09D-5813-E5E0-3895-1A532EDD0F78}"/>
              </a:ext>
            </a:extLst>
          </p:cNvPr>
          <p:cNvPicPr>
            <a:picLocks noChangeAspect="1"/>
          </p:cNvPicPr>
          <p:nvPr/>
        </p:nvPicPr>
        <p:blipFill rotWithShape="1">
          <a:blip r:embed="rId4"/>
          <a:srcRect b="33103"/>
          <a:stretch/>
        </p:blipFill>
        <p:spPr>
          <a:xfrm>
            <a:off x="5648176" y="2760527"/>
            <a:ext cx="3572566" cy="2402157"/>
          </a:xfrm>
          <a:prstGeom prst="rect">
            <a:avLst/>
          </a:prstGeom>
        </p:spPr>
      </p:pic>
      <p:sp>
        <p:nvSpPr>
          <p:cNvPr id="6" name="TextBox 12">
            <a:extLst>
              <a:ext uri="{FF2B5EF4-FFF2-40B4-BE49-F238E27FC236}">
                <a16:creationId xmlns:a16="http://schemas.microsoft.com/office/drawing/2014/main" id="{3FE4BFC0-CF23-039E-A298-3E5E8D011D35}"/>
              </a:ext>
            </a:extLst>
          </p:cNvPr>
          <p:cNvSpPr txBox="1"/>
          <p:nvPr/>
        </p:nvSpPr>
        <p:spPr>
          <a:xfrm>
            <a:off x="6109073" y="4858703"/>
            <a:ext cx="2213682" cy="140680"/>
          </a:xfrm>
          <a:prstGeom prst="rect">
            <a:avLst/>
          </a:prstGeom>
        </p:spPr>
        <p:txBody>
          <a:bodyPr lIns="0" tIns="0" rIns="0" bIns="0" rtlCol="0" anchor="t">
            <a:spAutoFit/>
          </a:bodyPr>
          <a:lstStyle/>
          <a:p>
            <a:pPr algn="r" defTabSz="457200">
              <a:lnSpc>
                <a:spcPts val="1155"/>
              </a:lnSpc>
              <a:buClrTx/>
            </a:pPr>
            <a:r>
              <a:rPr lang="en-US" sz="800" kern="1200" dirty="0">
                <a:solidFill>
                  <a:schemeClr val="accent6"/>
                </a:solidFill>
                <a:latin typeface="Metropolis" panose="00000500000000000000" pitchFamily="50" charset="0"/>
                <a:ea typeface="+mn-ea"/>
                <a:cs typeface="Metropolis" panose="020B0604020202020204" charset="0"/>
              </a:rPr>
              <a:t>© CareCloud, Inc. 2023 </a:t>
            </a:r>
          </a:p>
        </p:txBody>
      </p:sp>
    </p:spTree>
    <p:extLst>
      <p:ext uri="{BB962C8B-B14F-4D97-AF65-F5344CB8AC3E}">
        <p14:creationId xmlns:p14="http://schemas.microsoft.com/office/powerpoint/2010/main" val="3239942571"/>
      </p:ext>
    </p:extLst>
  </p:cSld>
  <p:clrMapOvr>
    <a:masterClrMapping/>
  </p:clrMapOvr>
  <p:transition spd="med">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AC282EC-4733-A506-97FE-AB22A65E7F4B}"/>
              </a:ext>
            </a:extLst>
          </p:cNvPr>
          <p:cNvSpPr>
            <a:spLocks noGrp="1"/>
          </p:cNvSpPr>
          <p:nvPr>
            <p:ph type="sldNum" sz="quarter" idx="10"/>
          </p:nvPr>
        </p:nvSpPr>
        <p:spPr/>
        <p:txBody>
          <a:bodyPr/>
          <a:lstStyle/>
          <a:p>
            <a:fld id="{7AD7BA39-CD1C-4FBC-AA7C-BA7CC4082953}" type="slidenum">
              <a:rPr lang="en-US" smtClean="0"/>
              <a:pPr/>
              <a:t>5</a:t>
            </a:fld>
            <a:endParaRPr lang="en-US" dirty="0"/>
          </a:p>
        </p:txBody>
      </p:sp>
      <p:sp>
        <p:nvSpPr>
          <p:cNvPr id="3" name="Title 2">
            <a:extLst>
              <a:ext uri="{FF2B5EF4-FFF2-40B4-BE49-F238E27FC236}">
                <a16:creationId xmlns:a16="http://schemas.microsoft.com/office/drawing/2014/main" id="{FA06BA28-5D89-03BD-0D5C-F69776940D3E}"/>
              </a:ext>
            </a:extLst>
          </p:cNvPr>
          <p:cNvSpPr>
            <a:spLocks noGrp="1"/>
          </p:cNvSpPr>
          <p:nvPr>
            <p:ph type="title"/>
          </p:nvPr>
        </p:nvSpPr>
        <p:spPr/>
        <p:txBody>
          <a:bodyPr/>
          <a:lstStyle/>
          <a:p>
            <a:endParaRPr lang="en-US" dirty="0"/>
          </a:p>
        </p:txBody>
      </p:sp>
      <p:sp>
        <p:nvSpPr>
          <p:cNvPr id="4" name="Text Placeholder 3">
            <a:extLst>
              <a:ext uri="{FF2B5EF4-FFF2-40B4-BE49-F238E27FC236}">
                <a16:creationId xmlns:a16="http://schemas.microsoft.com/office/drawing/2014/main" id="{2791622F-46D3-D06B-6911-6839B01F662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92638939"/>
      </p:ext>
    </p:extLst>
  </p:cSld>
  <p:clrMapOvr>
    <a:masterClrMapping/>
  </p:clrMapOvr>
  <p:transition spd="med">
    <p:pull/>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76077D-1588-345B-DBB1-A7C6C19238B6}"/>
              </a:ext>
            </a:extLst>
          </p:cNvPr>
          <p:cNvSpPr>
            <a:spLocks noGrp="1"/>
          </p:cNvSpPr>
          <p:nvPr>
            <p:ph type="sldNum" sz="quarter" idx="10"/>
          </p:nvPr>
        </p:nvSpPr>
        <p:spPr/>
        <p:txBody>
          <a:bodyPr/>
          <a:lstStyle/>
          <a:p>
            <a:fld id="{7AD7BA39-CD1C-4FBC-AA7C-BA7CC4082953}" type="slidenum">
              <a:rPr lang="en-US" smtClean="0"/>
              <a:pPr/>
              <a:t>6</a:t>
            </a:fld>
            <a:endParaRPr lang="en-US" dirty="0"/>
          </a:p>
        </p:txBody>
      </p:sp>
      <p:sp>
        <p:nvSpPr>
          <p:cNvPr id="4" name="Title 3">
            <a:extLst>
              <a:ext uri="{FF2B5EF4-FFF2-40B4-BE49-F238E27FC236}">
                <a16:creationId xmlns:a16="http://schemas.microsoft.com/office/drawing/2014/main" id="{FAC84773-5ECC-B92F-2E20-60CC2322DF2E}"/>
              </a:ext>
            </a:extLst>
          </p:cNvPr>
          <p:cNvSpPr>
            <a:spLocks noGrp="1"/>
          </p:cNvSpPr>
          <p:nvPr>
            <p:ph type="title"/>
          </p:nvPr>
        </p:nvSpPr>
        <p:spPr/>
        <p:txBody>
          <a:bodyPr/>
          <a:lstStyle/>
          <a:p>
            <a:endParaRPr lang="en-US" dirty="0"/>
          </a:p>
        </p:txBody>
      </p:sp>
    </p:spTree>
    <p:extLst>
      <p:ext uri="{BB962C8B-B14F-4D97-AF65-F5344CB8AC3E}">
        <p14:creationId xmlns:p14="http://schemas.microsoft.com/office/powerpoint/2010/main" val="3443711678"/>
      </p:ext>
    </p:extLst>
  </p:cSld>
  <p:clrMapOvr>
    <a:masterClrMapping/>
  </p:clrMapOvr>
  <p:transition spd="med">
    <p:pull/>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9BDE"/>
        </a:solidFill>
        <a:effectLst/>
      </p:bgPr>
    </p:bg>
    <p:spTree>
      <p:nvGrpSpPr>
        <p:cNvPr id="1" name=""/>
        <p:cNvGrpSpPr/>
        <p:nvPr/>
      </p:nvGrpSpPr>
      <p:grpSpPr>
        <a:xfrm>
          <a:off x="0" y="0"/>
          <a:ext cx="0" cy="0"/>
          <a:chOff x="0" y="0"/>
          <a:chExt cx="0" cy="0"/>
        </a:xfrm>
      </p:grpSpPr>
      <p:pic>
        <p:nvPicPr>
          <p:cNvPr id="21" name="Picture 21"/>
          <p:cNvPicPr>
            <a:picLocks noChangeAspect="1"/>
          </p:cNvPicPr>
          <p:nvPr/>
        </p:nvPicPr>
        <p:blipFill rotWithShape="1">
          <a:blip r:embed="rId3">
            <a:alphaModFix/>
            <a:biLevel thresh="25000"/>
          </a:blip>
          <a:srcRect l="84095" b="33942"/>
          <a:stretch/>
        </p:blipFill>
        <p:spPr>
          <a:xfrm>
            <a:off x="0" y="2003406"/>
            <a:ext cx="2368826" cy="3140095"/>
          </a:xfrm>
          <a:prstGeom prst="rect">
            <a:avLst/>
          </a:prstGeom>
          <a:noFill/>
        </p:spPr>
      </p:pic>
      <p:pic>
        <p:nvPicPr>
          <p:cNvPr id="17" name="Picture 17"/>
          <p:cNvPicPr>
            <a:picLocks noChangeAspect="1"/>
          </p:cNvPicPr>
          <p:nvPr/>
        </p:nvPicPr>
        <p:blipFill>
          <a:blip r:embed="rId3">
            <a:biLevel thresh="25000"/>
          </a:blip>
          <a:srcRect/>
          <a:stretch>
            <a:fillRect/>
          </a:stretch>
        </p:blipFill>
        <p:spPr>
          <a:xfrm>
            <a:off x="6699850" y="291879"/>
            <a:ext cx="1929800" cy="615894"/>
          </a:xfrm>
          <a:prstGeom prst="rect">
            <a:avLst/>
          </a:prstGeom>
        </p:spPr>
      </p:pic>
      <p:sp>
        <p:nvSpPr>
          <p:cNvPr id="2" name="Text Placeholder 1">
            <a:extLst>
              <a:ext uri="{FF2B5EF4-FFF2-40B4-BE49-F238E27FC236}">
                <a16:creationId xmlns:a16="http://schemas.microsoft.com/office/drawing/2014/main" id="{3D7A6412-10C6-4FA1-A71F-438595EBAD5F}"/>
              </a:ext>
            </a:extLst>
          </p:cNvPr>
          <p:cNvSpPr>
            <a:spLocks noGrp="1"/>
          </p:cNvSpPr>
          <p:nvPr>
            <p:ph type="body" sz="quarter" idx="11"/>
          </p:nvPr>
        </p:nvSpPr>
        <p:spPr>
          <a:xfrm>
            <a:off x="2493963" y="2132014"/>
            <a:ext cx="5997907" cy="571500"/>
          </a:xfrm>
        </p:spPr>
        <p:txBody>
          <a:bodyPr/>
          <a:lstStyle/>
          <a:p>
            <a:endParaRPr lang="en-US" dirty="0"/>
          </a:p>
        </p:txBody>
      </p:sp>
      <p:sp>
        <p:nvSpPr>
          <p:cNvPr id="4" name="Slide Number Placeholder 3">
            <a:extLst>
              <a:ext uri="{FF2B5EF4-FFF2-40B4-BE49-F238E27FC236}">
                <a16:creationId xmlns:a16="http://schemas.microsoft.com/office/drawing/2014/main" id="{35FCBA35-1D61-624E-BB1F-FA15FD2AE467}"/>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B6F15528-21DE-4FAA-801E-634DDDAF4B2B}" type="slidenum">
              <a:rPr kumimoji="0" lang="en-US" b="0" i="0" u="none" strike="noStrike" kern="0" cap="none" spc="0" normalizeH="0" baseline="0" noProof="0" smtClean="0">
                <a:ln>
                  <a:noFill/>
                </a:ln>
                <a:solidFill>
                  <a:srgbClr val="FFFFFF"/>
                </a:solidFill>
                <a:effectLst/>
                <a:uLnTx/>
                <a:uFillTx/>
                <a:latin typeface="Metropolis" panose="020B0604020202020204"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US" b="0" i="0" u="none" strike="noStrike" kern="0" cap="none" spc="0" normalizeH="0" baseline="0" noProof="0" dirty="0">
              <a:ln>
                <a:noFill/>
              </a:ln>
              <a:solidFill>
                <a:srgbClr val="FFFFFF"/>
              </a:solidFill>
              <a:effectLst/>
              <a:uLnTx/>
              <a:uFillTx/>
              <a:latin typeface="Metropolis" panose="020B0604020202020204" charset="0"/>
              <a:cs typeface="Arial"/>
              <a:sym typeface="Arial"/>
            </a:endParaRPr>
          </a:p>
        </p:txBody>
      </p:sp>
    </p:spTree>
    <p:extLst>
      <p:ext uri="{BB962C8B-B14F-4D97-AF65-F5344CB8AC3E}">
        <p14:creationId xmlns:p14="http://schemas.microsoft.com/office/powerpoint/2010/main" val="2176046151"/>
      </p:ext>
    </p:extLst>
  </p:cSld>
  <p:clrMapOvr>
    <a:masterClrMapping/>
  </p:clrMapOvr>
  <p:transition spd="med">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1"/>
          <p:cNvPicPr>
            <a:picLocks noChangeAspect="1"/>
          </p:cNvPicPr>
          <p:nvPr/>
        </p:nvPicPr>
        <p:blipFill rotWithShape="1">
          <a:blip r:embed="rId3">
            <a:alphaModFix/>
          </a:blip>
          <a:srcRect l="84095" b="33942"/>
          <a:stretch/>
        </p:blipFill>
        <p:spPr>
          <a:xfrm>
            <a:off x="0" y="2003406"/>
            <a:ext cx="2368826" cy="3140095"/>
          </a:xfrm>
          <a:prstGeom prst="rect">
            <a:avLst/>
          </a:prstGeom>
          <a:solidFill>
            <a:srgbClr val="FFFFFF"/>
          </a:solidFill>
        </p:spPr>
      </p:pic>
      <p:pic>
        <p:nvPicPr>
          <p:cNvPr id="17" name="Picture 17"/>
          <p:cNvPicPr>
            <a:picLocks noChangeAspect="1"/>
          </p:cNvPicPr>
          <p:nvPr/>
        </p:nvPicPr>
        <p:blipFill>
          <a:blip r:embed="rId3"/>
          <a:srcRect/>
          <a:stretch>
            <a:fillRect/>
          </a:stretch>
        </p:blipFill>
        <p:spPr>
          <a:xfrm>
            <a:off x="6699850" y="291879"/>
            <a:ext cx="1929800" cy="615894"/>
          </a:xfrm>
          <a:prstGeom prst="rect">
            <a:avLst/>
          </a:prstGeom>
        </p:spPr>
      </p:pic>
      <p:sp>
        <p:nvSpPr>
          <p:cNvPr id="5" name="TextBox 12">
            <a:extLst>
              <a:ext uri="{FF2B5EF4-FFF2-40B4-BE49-F238E27FC236}">
                <a16:creationId xmlns:a16="http://schemas.microsoft.com/office/drawing/2014/main" id="{65D27FC7-46B4-FBD4-AB0B-98F088A34F9E}"/>
              </a:ext>
            </a:extLst>
          </p:cNvPr>
          <p:cNvSpPr txBox="1"/>
          <p:nvPr/>
        </p:nvSpPr>
        <p:spPr>
          <a:xfrm>
            <a:off x="6109073" y="4858703"/>
            <a:ext cx="2213682" cy="140680"/>
          </a:xfrm>
          <a:prstGeom prst="rect">
            <a:avLst/>
          </a:prstGeom>
        </p:spPr>
        <p:txBody>
          <a:bodyPr lIns="0" tIns="0" rIns="0" bIns="0" rtlCol="0" anchor="t">
            <a:spAutoFit/>
          </a:bodyPr>
          <a:lstStyle/>
          <a:p>
            <a:pPr algn="r" defTabSz="457200">
              <a:lnSpc>
                <a:spcPts val="1155"/>
              </a:lnSpc>
              <a:buClrTx/>
            </a:pPr>
            <a:r>
              <a:rPr lang="en-US" sz="800" kern="1200" dirty="0">
                <a:solidFill>
                  <a:srgbClr val="58595B"/>
                </a:solidFill>
                <a:latin typeface="Metropolis" panose="00000500000000000000" pitchFamily="50" charset="0"/>
                <a:ea typeface="+mn-ea"/>
                <a:cs typeface="Metropolis" panose="020B0604020202020204" charset="0"/>
              </a:rPr>
              <a:t>© CareCloud, Inc. 2023 </a:t>
            </a:r>
          </a:p>
        </p:txBody>
      </p:sp>
      <p:sp>
        <p:nvSpPr>
          <p:cNvPr id="7" name="AutoShape 18">
            <a:extLst>
              <a:ext uri="{FF2B5EF4-FFF2-40B4-BE49-F238E27FC236}">
                <a16:creationId xmlns:a16="http://schemas.microsoft.com/office/drawing/2014/main" id="{7E42B99E-EA7D-FF3A-520B-6A2BD8116FCE}"/>
              </a:ext>
            </a:extLst>
          </p:cNvPr>
          <p:cNvSpPr/>
          <p:nvPr/>
        </p:nvSpPr>
        <p:spPr>
          <a:xfrm flipV="1">
            <a:off x="3395210" y="2604492"/>
            <a:ext cx="548640" cy="0"/>
          </a:xfrm>
          <a:prstGeom prst="line">
            <a:avLst/>
          </a:prstGeom>
          <a:ln w="66675" cap="flat">
            <a:solidFill>
              <a:srgbClr val="009BDE"/>
            </a:solidFill>
            <a:prstDash val="solid"/>
            <a:headEnd type="none" w="sm" len="sm"/>
            <a:tailEnd type="none" w="sm" len="sm"/>
          </a:ln>
        </p:spPr>
      </p:sp>
      <p:sp>
        <p:nvSpPr>
          <p:cNvPr id="6" name="Text Placeholder 5">
            <a:extLst>
              <a:ext uri="{FF2B5EF4-FFF2-40B4-BE49-F238E27FC236}">
                <a16:creationId xmlns:a16="http://schemas.microsoft.com/office/drawing/2014/main" id="{ECF454E4-B23D-0B0F-B4A6-0B6633D47AD8}"/>
              </a:ext>
            </a:extLst>
          </p:cNvPr>
          <p:cNvSpPr>
            <a:spLocks noGrp="1"/>
          </p:cNvSpPr>
          <p:nvPr>
            <p:ph type="body" sz="quarter" idx="11"/>
          </p:nvPr>
        </p:nvSpPr>
        <p:spPr/>
        <p:txBody>
          <a:bodyPr wrap="none" anchor="b" anchorCtr="0"/>
          <a:lstStyle/>
          <a:p>
            <a:r>
              <a:rPr lang="en-US" dirty="0"/>
              <a:t>Text</a:t>
            </a:r>
          </a:p>
        </p:txBody>
      </p:sp>
      <p:sp>
        <p:nvSpPr>
          <p:cNvPr id="4" name="Slide Number Placeholder 3">
            <a:extLst>
              <a:ext uri="{FF2B5EF4-FFF2-40B4-BE49-F238E27FC236}">
                <a16:creationId xmlns:a16="http://schemas.microsoft.com/office/drawing/2014/main" id="{35FCBA35-1D61-624E-BB1F-FA15FD2AE467}"/>
              </a:ext>
            </a:extLst>
          </p:cNvPr>
          <p:cNvSpPr>
            <a:spLocks noGrp="1"/>
          </p:cNvSpPr>
          <p:nvPr>
            <p:ph type="sldNum" sz="quarter" idx="10"/>
          </p:nvPr>
        </p:nvSpPr>
        <p:spPr/>
        <p:txBody>
          <a:bodyPr/>
          <a:lstStyle/>
          <a:p>
            <a:fld id="{B6F15528-21DE-4FAA-801E-634DDDAF4B2B}" type="slidenum">
              <a:rPr lang="en-US" smtClean="0"/>
              <a:pPr/>
              <a:t>8</a:t>
            </a:fld>
            <a:endParaRPr lang="en-US" dirty="0"/>
          </a:p>
        </p:txBody>
      </p:sp>
    </p:spTree>
    <p:extLst>
      <p:ext uri="{BB962C8B-B14F-4D97-AF65-F5344CB8AC3E}">
        <p14:creationId xmlns:p14="http://schemas.microsoft.com/office/powerpoint/2010/main" val="3925556657"/>
      </p:ext>
    </p:extLst>
  </p:cSld>
  <p:clrMapOvr>
    <a:masterClrMapping/>
  </p:clrMapOvr>
  <p:transition spd="med">
    <p:pull/>
  </p:transition>
</p:sld>
</file>

<file path=ppt/theme/theme1.xml><?xml version="1.0" encoding="utf-8"?>
<a:theme xmlns:a="http://schemas.openxmlformats.org/drawingml/2006/main" name="Office Theme">
  <a:themeElements>
    <a:clrScheme name="CareCloud Colors">
      <a:dk1>
        <a:srgbClr val="444445"/>
      </a:dk1>
      <a:lt1>
        <a:srgbClr val="FFFFFF"/>
      </a:lt1>
      <a:dk2>
        <a:srgbClr val="009BDE"/>
      </a:dk2>
      <a:lt2>
        <a:srgbClr val="174886"/>
      </a:lt2>
      <a:accent1>
        <a:srgbClr val="009BDE"/>
      </a:accent1>
      <a:accent2>
        <a:srgbClr val="174886"/>
      </a:accent2>
      <a:accent3>
        <a:srgbClr val="444445"/>
      </a:accent3>
      <a:accent4>
        <a:srgbClr val="E97B24"/>
      </a:accent4>
      <a:accent5>
        <a:srgbClr val="52AF48"/>
      </a:accent5>
      <a:accent6>
        <a:srgbClr val="EEEEEE"/>
      </a:accent6>
      <a:hlink>
        <a:srgbClr val="EEEEEE"/>
      </a:hlink>
      <a:folHlink>
        <a:srgbClr val="FFFFFF"/>
      </a:folHlink>
    </a:clrScheme>
    <a:fontScheme name="Custom 1">
      <a:majorFont>
        <a:latin typeface="Metropolis"/>
        <a:ea typeface=""/>
        <a:cs typeface=""/>
      </a:majorFont>
      <a:minorFont>
        <a:latin typeface="Metropoli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areCloud Colors">
      <a:dk1>
        <a:srgbClr val="444445"/>
      </a:dk1>
      <a:lt1>
        <a:srgbClr val="FFFFFF"/>
      </a:lt1>
      <a:dk2>
        <a:srgbClr val="009BDE"/>
      </a:dk2>
      <a:lt2>
        <a:srgbClr val="174886"/>
      </a:lt2>
      <a:accent1>
        <a:srgbClr val="009BDE"/>
      </a:accent1>
      <a:accent2>
        <a:srgbClr val="174886"/>
      </a:accent2>
      <a:accent3>
        <a:srgbClr val="444445"/>
      </a:accent3>
      <a:accent4>
        <a:srgbClr val="E97B24"/>
      </a:accent4>
      <a:accent5>
        <a:srgbClr val="52AF48"/>
      </a:accent5>
      <a:accent6>
        <a:srgbClr val="EEEEEE"/>
      </a:accent6>
      <a:hlink>
        <a:srgbClr val="EEEEEE"/>
      </a:hlink>
      <a:folHlink>
        <a:srgbClr val="FFFFFF"/>
      </a:folHlink>
    </a:clrScheme>
    <a:fontScheme name="Custom 2">
      <a:majorFont>
        <a:latin typeface="Metropolis"/>
        <a:ea typeface=""/>
        <a:cs typeface=""/>
      </a:majorFont>
      <a:minorFont>
        <a:latin typeface="Metropoli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Metropolis"/>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Metropolis"/>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397ae8f7-e17a-404c-8a7a-e6b132ebe643">
      <UserInfo>
        <DisplayName/>
        <AccountId xsi:nil="true"/>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2E0783421E6B341BBD1C480B2C9041C" ma:contentTypeVersion="12" ma:contentTypeDescription="Create a new document." ma:contentTypeScope="" ma:versionID="78a0cc8957f47836181a2f859ff4d28a">
  <xsd:schema xmlns:xsd="http://www.w3.org/2001/XMLSchema" xmlns:xs="http://www.w3.org/2001/XMLSchema" xmlns:p="http://schemas.microsoft.com/office/2006/metadata/properties" xmlns:ns2="73aa740d-f18a-4955-a74d-b18fcf528431" xmlns:ns3="397ae8f7-e17a-404c-8a7a-e6b132ebe643" targetNamespace="http://schemas.microsoft.com/office/2006/metadata/properties" ma:root="true" ma:fieldsID="c1f936d1e4d956a3b5d0e4c281ddf1b2" ns2:_="" ns3:_="">
    <xsd:import namespace="73aa740d-f18a-4955-a74d-b18fcf528431"/>
    <xsd:import namespace="397ae8f7-e17a-404c-8a7a-e6b132ebe64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aa740d-f18a-4955-a74d-b18fcf52843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MediaServiceDateTaken" ma:index="19"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97ae8f7-e17a-404c-8a7a-e6b132ebe64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3A63B31-820C-4D47-86F4-A4BE0374F3CF}">
  <ds:schemaRefs>
    <ds:schemaRef ds:uri="http://schemas.microsoft.com/sharepoint/v3/contenttype/forms"/>
  </ds:schemaRefs>
</ds:datastoreItem>
</file>

<file path=customXml/itemProps2.xml><?xml version="1.0" encoding="utf-8"?>
<ds:datastoreItem xmlns:ds="http://schemas.openxmlformats.org/officeDocument/2006/customXml" ds:itemID="{093CCA71-CAE4-4EE2-9F5F-9F137CB05DCC}">
  <ds:schemaRefs>
    <ds:schemaRef ds:uri="397ae8f7-e17a-404c-8a7a-e6b132ebe643"/>
    <ds:schemaRef ds:uri="73aa740d-f18a-4955-a74d-b18fcf52843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36A961C7-242D-4E51-A6E0-3DC6FE02D7C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3aa740d-f18a-4955-a74d-b18fcf528431"/>
    <ds:schemaRef ds:uri="397ae8f7-e17a-404c-8a7a-e6b132ebe64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2072</TotalTime>
  <Words>2967</Words>
  <Application>Microsoft Office PowerPoint</Application>
  <PresentationFormat>On-screen Show (16:9)</PresentationFormat>
  <Paragraphs>714</Paragraphs>
  <Slides>45</Slides>
  <Notes>31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45</vt:i4>
      </vt:variant>
    </vt:vector>
  </HeadingPairs>
  <TitlesOfParts>
    <vt:vector size="53" baseType="lpstr">
      <vt:lpstr>Metropolis</vt:lpstr>
      <vt:lpstr>Metropolis Extra Bold</vt:lpstr>
      <vt:lpstr>Arial</vt:lpstr>
      <vt:lpstr>Metropolis Semi Bold</vt:lpstr>
      <vt:lpstr>Symbol</vt:lpstr>
      <vt:lpstr>Metropolis Medium</vt:lpstr>
      <vt:lpstr>Office Theme</vt:lpstr>
      <vt:lpstr>1_Office Theme</vt:lpstr>
      <vt:lpstr>PowerPoint Presentation</vt:lpstr>
      <vt:lpstr>PowerPoint Presentation</vt:lpstr>
      <vt:lpstr>PowerPoint Presentation</vt:lpstr>
      <vt:lpstr>PowerPoint Presentation</vt:lpstr>
      <vt:lpstr>Meeting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Our Growth History</vt:lpstr>
      <vt:lpstr>PowerPoint Presentation</vt:lpstr>
      <vt:lpstr>PowerPoint Presentation</vt:lpstr>
      <vt:lpstr>Global Workforce and Presence</vt:lpstr>
      <vt:lpstr>Enabling a Broad Spectrum of Clients and Partners</vt:lpstr>
      <vt:lpstr>PowerPoint Presentation</vt:lpstr>
      <vt:lpstr>PowerPoint Presentation</vt:lpstr>
      <vt:lpstr>Our Mission</vt:lpstr>
      <vt:lpstr>PowerPoint Presentation</vt:lpstr>
      <vt:lpstr>CareCloud’s Robust End-to-End Solutions</vt:lpstr>
      <vt:lpstr>CareCloud’s Robust End-to-End Solutions</vt:lpstr>
      <vt:lpstr>CareCloud’s Robust End-to-End Solutions</vt:lpstr>
      <vt:lpstr>CareCloud’s Robust End-to-End Solutions</vt:lpstr>
      <vt:lpstr>CareCloud’s Robust End-to-End Solutions</vt:lpstr>
      <vt:lpstr>          Technology-Enabled RCM</vt:lpstr>
      <vt:lpstr>          Technology-Enabled RCM (cont.)</vt:lpstr>
      <vt:lpstr>          Technology-Enabled RCM (cont.)</vt:lpstr>
      <vt:lpstr>          Cloud-Based Software</vt:lpstr>
      <vt:lpstr>          Digital Health</vt:lpstr>
      <vt:lpstr>          HC IT Consulting &amp; Staffing</vt:lpstr>
      <vt:lpstr>          HC IT Consulting &amp; Staffing (cont.)</vt:lpstr>
      <vt:lpstr>          Additional Provider Services</vt:lpstr>
      <vt:lpstr>Group Purchasing Organization</vt:lpstr>
      <vt:lpstr>Business Intelligence</vt:lpstr>
      <vt:lpstr>PowerPoint Presentation</vt:lpstr>
      <vt:lpstr>CareCloud’s Unique Strengths Provide a Competitive Advantage </vt:lpstr>
      <vt:lpstr>The CareCloud Difference</vt:lpstr>
      <vt:lpstr>Case Study: Rocky Mountain Internal Medicine (RMIM)</vt:lpstr>
      <vt:lpstr>Partnership: FOX Rehabilitation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 Zelenka</dc:creator>
  <cp:lastModifiedBy>Brian Zelenka</cp:lastModifiedBy>
  <cp:revision>139</cp:revision>
  <dcterms:modified xsi:type="dcterms:W3CDTF">2023-08-04T15:17:50Z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0x01010022E0783421E6B341BBD1C480B2C9041C</vt:lpwstr>
  </property>
</Properties>
</file>