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8.jpg" ContentType="image/jpg"/>
  <Override PartName="/ppt/media/image49.jpg" ContentType="image/jpg"/>
  <Override PartName="/ppt/media/image51.jpg" ContentType="image/jpg"/>
  <Override PartName="/ppt/media/image52.jpg" ContentType="image/jpg"/>
  <Override PartName="/ppt/media/image54.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995_81CF61D0.xml" ContentType="application/vnd.ms-powerpoint.comments+xml"/>
  <Override PartName="/ppt/comments/modernComment_9C0_49B34FE0.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85" r:id="rId4"/>
  </p:sldMasterIdLst>
  <p:notesMasterIdLst>
    <p:notesMasterId r:id="rId42"/>
  </p:notesMasterIdLst>
  <p:handoutMasterIdLst>
    <p:handoutMasterId r:id="rId43"/>
  </p:handoutMasterIdLst>
  <p:sldIdLst>
    <p:sldId id="2335" r:id="rId5"/>
    <p:sldId id="2336" r:id="rId6"/>
    <p:sldId id="2330" r:id="rId7"/>
    <p:sldId id="2345" r:id="rId8"/>
    <p:sldId id="2499" r:id="rId9"/>
    <p:sldId id="2343" r:id="rId10"/>
    <p:sldId id="2316" r:id="rId11"/>
    <p:sldId id="2483" r:id="rId12"/>
    <p:sldId id="261" r:id="rId13"/>
    <p:sldId id="2502" r:id="rId14"/>
    <p:sldId id="269" r:id="rId15"/>
    <p:sldId id="2447" r:id="rId16"/>
    <p:sldId id="2466" r:id="rId17"/>
    <p:sldId id="2504" r:id="rId18"/>
    <p:sldId id="2453" r:id="rId19"/>
    <p:sldId id="2495" r:id="rId20"/>
    <p:sldId id="2464" r:id="rId21"/>
    <p:sldId id="2460" r:id="rId22"/>
    <p:sldId id="2461" r:id="rId23"/>
    <p:sldId id="2465" r:id="rId24"/>
    <p:sldId id="2484" r:id="rId25"/>
    <p:sldId id="2331" r:id="rId26"/>
    <p:sldId id="2496" r:id="rId27"/>
    <p:sldId id="2497" r:id="rId28"/>
    <p:sldId id="2498" r:id="rId29"/>
    <p:sldId id="2475" r:id="rId30"/>
    <p:sldId id="290" r:id="rId31"/>
    <p:sldId id="291" r:id="rId32"/>
    <p:sldId id="2507" r:id="rId33"/>
    <p:sldId id="2508" r:id="rId34"/>
    <p:sldId id="2512" r:id="rId35"/>
    <p:sldId id="2482" r:id="rId36"/>
    <p:sldId id="2491" r:id="rId37"/>
    <p:sldId id="2500" r:id="rId38"/>
    <p:sldId id="2492" r:id="rId39"/>
    <p:sldId id="2307" r:id="rId40"/>
    <p:sldId id="2493"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D26A0D-BA94-733B-4F99-46DC7A45A19C}" name="Meg Weber" initials="MW" userId="S::mweber@medSR.com::db5efe4f-e7ca-428e-98da-2f44294d9adb" providerId="AD"/>
  <p188:author id="{FBA2081A-FAA2-6F8E-FE19-C22D381B69A3}" name="Crystal Williams" initials="CW" userId="S::crystal.williams@m3meridian.com::ef756071-49f8-48c1-957b-368753a187f9" providerId="AD"/>
  <p188:author id="{A55D0959-32C5-B5E2-E6C9-4A7209B14D08}" name="Kaitlyn Mode" initials="KM" userId="S::kmode@carecloud.com::6385ae57-8047-4f1d-b2af-b09b20ef2269" providerId="AD"/>
  <p188:author id="{C5091C93-21AF-B80A-F702-B8E6684D56E8}" name="JAMSHED ASGHAR" initials="JA" userId="S::jamshedasghar@carecloud.com::b597e991-ed1e-4d90-99b8-d4931608db69" providerId="AD"/>
  <p188:author id="{39FC07D8-932B-36C9-E8CC-979AA1BD03D8}" name="UMAM JAMAL" initials="UJ" userId="S::umamjamal@carecloud.com::e497b6f3-5b44-424c-ab1c-5a60fdd0832e" providerId="AD"/>
  <p188:author id="{0F266EE4-465E-1A37-0B71-6198B64ECE62}" name="ALIZEH BUKHARI" initials="AB" userId="S::alizehbukhari@carecloud.com::d3fb7f0e-294c-4652-bd26-406a489a77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FD8"/>
    <a:srgbClr val="2581E2"/>
    <a:srgbClr val="F5F5F5"/>
    <a:srgbClr val="1F89E3"/>
    <a:srgbClr val="0FA0E7"/>
    <a:srgbClr val="009BDE"/>
    <a:srgbClr val="4B4ED8"/>
    <a:srgbClr val="4259DA"/>
    <a:srgbClr val="287FE1"/>
    <a:srgbClr val="E5F5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49B0D-5DB5-4500-8A9C-2209491C03FF}" v="1" dt="2025-10-20T15:53:07.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995_81CF61D0.xml><?xml version="1.0" encoding="utf-8"?>
<p188:cmLst xmlns:a="http://schemas.openxmlformats.org/drawingml/2006/main" xmlns:r="http://schemas.openxmlformats.org/officeDocument/2006/relationships" xmlns:p188="http://schemas.microsoft.com/office/powerpoint/2018/8/main">
  <p188:cm id="{AA02FC3D-2793-4D37-8420-24AA9778340D}" authorId="{0F266EE4-465E-1A37-0B71-6198B64ECE62}" created="2025-06-02T19:29:13.308">
    <pc:sldMkLst xmlns:pc="http://schemas.microsoft.com/office/powerpoint/2013/main/command">
      <pc:docMk/>
      <pc:sldMk cId="2177851856" sldId="2453"/>
    </pc:sldMkLst>
    <p188:replyLst>
      <p188:reply id="{CCA63480-A762-4FCF-991E-FC3DEB6B027B}" authorId="{C5091C93-21AF-B80A-F702-B8E6684D56E8}" created="2025-06-03T12:15:27.008">
        <p188:txBody>
          <a:bodyPr/>
          <a:lstStyle/>
          <a:p>
            <a:r>
              <a:rPr lang="en-US"/>
              <a:t>Yes, I will do it.</a:t>
            </a:r>
          </a:p>
        </p188:txBody>
      </p188:reply>
    </p188:replyLst>
    <p188:txBody>
      <a:bodyPr/>
      <a:lstStyle/>
      <a:p>
        <a:r>
          <a:rPr lang="en-GB"/>
          <a:t>https://carecloud.com/contact-us/
[@JAMSHED ASGHAR] Can you just add the 11 locations on a slide? </a:t>
        </a:r>
      </a:p>
    </p188:txBody>
  </p188:cm>
</p188:cmLst>
</file>

<file path=ppt/comments/modernComment_9C0_49B34FE0.xml><?xml version="1.0" encoding="utf-8"?>
<p188:cmLst xmlns:a="http://schemas.openxmlformats.org/drawingml/2006/main" xmlns:r="http://schemas.openxmlformats.org/officeDocument/2006/relationships" xmlns:p188="http://schemas.microsoft.com/office/powerpoint/2018/8/main">
  <p188:cm id="{932A7EC7-4007-4959-8DC3-26B485120182}" authorId="{0F266EE4-465E-1A37-0B71-6198B64ECE62}" created="2025-05-22T12:11:00.857">
    <pc:sldMkLst xmlns:pc="http://schemas.microsoft.com/office/powerpoint/2013/main/command">
      <pc:docMk/>
      <pc:sldMk cId="1236488160" sldId="2496"/>
    </pc:sldMkLst>
    <p188:txBody>
      <a:bodyPr/>
      <a:lstStyle/>
      <a:p>
        <a:r>
          <a:rPr lang="en-GB"/>
          <a:t>[@JAMSHED ASGHAR] give relevant design</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A16E0-1632-49BB-B7C7-7F0FBB3740F7}"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E00A3DA2-9EA1-4986-A30A-D6D6D8B29712}">
      <dgm:prSet phldrT="[Text]" phldr="0" custT="1"/>
      <dgm:spPr>
        <a:gradFill rotWithShape="0">
          <a:gsLst>
            <a:gs pos="0">
              <a:srgbClr val="05AEEA"/>
            </a:gs>
            <a:gs pos="47000">
              <a:srgbClr val="3071DF"/>
            </a:gs>
            <a:gs pos="100000">
              <a:srgbClr val="573FD5"/>
            </a:gs>
          </a:gsLst>
          <a:lin ang="0" scaled="0"/>
        </a:gradFill>
      </dgm:spPr>
      <dgm:t>
        <a:bodyPr lIns="0" rIns="0"/>
        <a:lstStyle/>
        <a:p>
          <a:pPr rtl="0"/>
          <a:r>
            <a:rPr lang="en-US" sz="800">
              <a:latin typeface="Outfit"/>
            </a:rPr>
            <a:t>Patient appoinment</a:t>
          </a:r>
          <a:endParaRPr lang="en-US"/>
        </a:p>
      </dgm:t>
    </dgm:pt>
    <dgm:pt modelId="{A2B12321-3DC0-420D-8818-9B9608CE8D00}" type="parTrans" cxnId="{D141B50F-F644-46A6-8083-E3C7DBF9F66B}">
      <dgm:prSet/>
      <dgm:spPr/>
      <dgm:t>
        <a:bodyPr/>
        <a:lstStyle/>
        <a:p>
          <a:endParaRPr lang="en-US">
            <a:latin typeface="Outfit" pitchFamily="2" charset="0"/>
          </a:endParaRPr>
        </a:p>
      </dgm:t>
    </dgm:pt>
    <dgm:pt modelId="{2217DD91-2B78-4703-B592-32F15498C613}" type="sibTrans" cxnId="{D141B50F-F644-46A6-8083-E3C7DBF9F66B}">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E8BA378B-15D4-46CF-BE5F-2ADC980FF51C}">
      <dgm:prSet phldrT="[Text]" phldr="0" custT="1"/>
      <dgm:spPr>
        <a:solidFill>
          <a:schemeClr val="bg1"/>
        </a:solidFill>
        <a:ln w="22225">
          <a:gradFill>
            <a:gsLst>
              <a:gs pos="0">
                <a:srgbClr val="05AEEA"/>
              </a:gs>
              <a:gs pos="53000">
                <a:srgbClr val="3071DF"/>
              </a:gs>
              <a:gs pos="100000">
                <a:srgbClr val="573FD5"/>
              </a:gs>
            </a:gsLst>
            <a:lin ang="0" scaled="0"/>
          </a:gradFill>
        </a:ln>
      </dgm:spPr>
      <dgm:t>
        <a:bodyPr lIns="0" rIns="0"/>
        <a:lstStyle/>
        <a:p>
          <a:pPr rtl="0"/>
          <a:r>
            <a:rPr lang="en-US" sz="700" b="0">
              <a:solidFill>
                <a:srgbClr val="001A61"/>
              </a:solidFill>
              <a:latin typeface="Outfit"/>
            </a:rPr>
            <a:t>Insurance Eligibility Varification</a:t>
          </a:r>
        </a:p>
      </dgm:t>
    </dgm:pt>
    <dgm:pt modelId="{BC8FAB6A-746C-4D15-8F13-6A2DB09A5686}" type="parTrans" cxnId="{3C92AADD-A3E6-4A23-94E6-D98EA60B20A8}">
      <dgm:prSet/>
      <dgm:spPr/>
      <dgm:t>
        <a:bodyPr/>
        <a:lstStyle/>
        <a:p>
          <a:endParaRPr lang="en-US">
            <a:latin typeface="Outfit" pitchFamily="2" charset="0"/>
          </a:endParaRPr>
        </a:p>
      </dgm:t>
    </dgm:pt>
    <dgm:pt modelId="{87DF0EC4-AA3F-4E43-86C3-49660735FE40}" type="sibTrans" cxnId="{3C92AADD-A3E6-4A23-94E6-D98EA60B20A8}">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C4FC8ECC-2241-4B75-ABAE-2D9ECD1133EC}">
      <dgm:prSet phldrT="[Text]" custT="1"/>
      <dgm:spPr>
        <a:gradFill rotWithShape="0">
          <a:gsLst>
            <a:gs pos="0">
              <a:srgbClr val="05AEEA"/>
            </a:gs>
            <a:gs pos="47000">
              <a:srgbClr val="3071DF"/>
            </a:gs>
            <a:gs pos="100000">
              <a:srgbClr val="573FD5"/>
            </a:gs>
          </a:gsLst>
          <a:lin ang="0" scaled="0"/>
        </a:gradFill>
      </dgm:spPr>
      <dgm:t>
        <a:bodyPr lIns="0" rIns="0"/>
        <a:lstStyle/>
        <a:p>
          <a:pPr rtl="0"/>
          <a:r>
            <a:rPr lang="en-US" sz="800" b="0">
              <a:latin typeface="Outfit"/>
            </a:rPr>
            <a:t>Claim entry</a:t>
          </a:r>
        </a:p>
      </dgm:t>
    </dgm:pt>
    <dgm:pt modelId="{8EACF4C5-9B6B-4ECA-A34E-710EB4018BCC}" type="parTrans" cxnId="{BA35A9CB-101D-484A-8004-10F88D5AEDCE}">
      <dgm:prSet/>
      <dgm:spPr/>
      <dgm:t>
        <a:bodyPr/>
        <a:lstStyle/>
        <a:p>
          <a:endParaRPr lang="en-US">
            <a:latin typeface="Outfit" pitchFamily="2" charset="0"/>
          </a:endParaRPr>
        </a:p>
      </dgm:t>
    </dgm:pt>
    <dgm:pt modelId="{EF336579-073E-4D5A-A023-3D46BFF74A37}" type="sibTrans" cxnId="{BA35A9CB-101D-484A-8004-10F88D5AEDCE}">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89B923DE-67C5-4076-8525-A86A251FEF1A}">
      <dgm:prSet phldrT="[Text]" custT="1"/>
      <dgm:spPr>
        <a:solidFill>
          <a:schemeClr val="bg1"/>
        </a:solidFill>
        <a:ln w="25400">
          <a:gradFill>
            <a:gsLst>
              <a:gs pos="0">
                <a:srgbClr val="05AEEA"/>
              </a:gs>
              <a:gs pos="54000">
                <a:srgbClr val="3071DF"/>
              </a:gs>
              <a:gs pos="100000">
                <a:srgbClr val="573FD5"/>
              </a:gs>
            </a:gsLst>
            <a:lin ang="5400000" scaled="1"/>
          </a:gradFill>
        </a:ln>
      </dgm:spPr>
      <dgm:t>
        <a:bodyPr lIns="0" rIns="0"/>
        <a:lstStyle/>
        <a:p>
          <a:pPr rtl="0"/>
          <a:r>
            <a:rPr lang="en-US" sz="700" b="0">
              <a:solidFill>
                <a:srgbClr val="001A61"/>
              </a:solidFill>
              <a:latin typeface="Outfit"/>
            </a:rPr>
            <a:t>Claims Validation, Scrubbing</a:t>
          </a:r>
        </a:p>
      </dgm:t>
    </dgm:pt>
    <dgm:pt modelId="{15154F8D-FFCB-438A-A909-425EA4336E2A}" type="parTrans" cxnId="{E6DEDB4D-80F5-40FF-A64E-DCC199F9898B}">
      <dgm:prSet/>
      <dgm:spPr/>
      <dgm:t>
        <a:bodyPr/>
        <a:lstStyle/>
        <a:p>
          <a:endParaRPr lang="en-US">
            <a:latin typeface="Outfit" pitchFamily="2" charset="0"/>
          </a:endParaRPr>
        </a:p>
      </dgm:t>
    </dgm:pt>
    <dgm:pt modelId="{C28D0A4F-FB12-47E0-8AE6-23909876E483}" type="sibTrans" cxnId="{E6DEDB4D-80F5-40FF-A64E-DCC199F9898B}">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6E42083D-D94B-4B3E-888A-F4CDFAC960D1}">
      <dgm:prSet phldrT="[Text]" custT="1"/>
      <dgm:spPr>
        <a:gradFill rotWithShape="0">
          <a:gsLst>
            <a:gs pos="0">
              <a:srgbClr val="05AEEA"/>
            </a:gs>
            <a:gs pos="47000">
              <a:srgbClr val="3071DF"/>
            </a:gs>
            <a:gs pos="100000">
              <a:srgbClr val="573FD5"/>
            </a:gs>
          </a:gsLst>
          <a:lin ang="0" scaled="0"/>
        </a:gradFill>
      </dgm:spPr>
      <dgm:t>
        <a:bodyPr lIns="0" rIns="0"/>
        <a:lstStyle/>
        <a:p>
          <a:pPr rtl="0"/>
          <a:r>
            <a:rPr lang="en-US" sz="800" b="0">
              <a:latin typeface="Outfit"/>
            </a:rPr>
            <a:t>Claim Submission</a:t>
          </a:r>
        </a:p>
      </dgm:t>
    </dgm:pt>
    <dgm:pt modelId="{1F247FE8-9AA1-4A5E-A5C1-A62058D83093}" type="parTrans" cxnId="{4EDEA9BE-A273-4B28-A396-9739B763A6DA}">
      <dgm:prSet/>
      <dgm:spPr/>
      <dgm:t>
        <a:bodyPr/>
        <a:lstStyle/>
        <a:p>
          <a:endParaRPr lang="en-US">
            <a:latin typeface="Outfit" pitchFamily="2" charset="0"/>
          </a:endParaRPr>
        </a:p>
      </dgm:t>
    </dgm:pt>
    <dgm:pt modelId="{12F5D3B3-A0EB-4F36-B5C2-41574852B749}" type="sibTrans" cxnId="{4EDEA9BE-A273-4B28-A396-9739B763A6DA}">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E3E28AAA-ED6F-458C-845C-8BD2DF1EAC46}">
      <dgm:prSet phldrT="[Text]" custT="1"/>
      <dgm:spPr>
        <a:solidFill>
          <a:schemeClr val="bg1"/>
        </a:solidFill>
        <a:ln w="25400">
          <a:gradFill>
            <a:gsLst>
              <a:gs pos="0">
                <a:srgbClr val="05AEEA"/>
              </a:gs>
              <a:gs pos="54000">
                <a:srgbClr val="3071DF"/>
              </a:gs>
              <a:gs pos="100000">
                <a:srgbClr val="573FD5"/>
              </a:gs>
            </a:gsLst>
            <a:lin ang="5400000" scaled="1"/>
          </a:gradFill>
        </a:ln>
      </dgm:spPr>
      <dgm:t>
        <a:bodyPr lIns="0" rIns="0"/>
        <a:lstStyle/>
        <a:p>
          <a:r>
            <a:rPr lang="en-US" sz="700" b="0">
              <a:solidFill>
                <a:srgbClr val="001A61"/>
              </a:solidFill>
              <a:latin typeface="Outfit"/>
            </a:rPr>
            <a:t>Payment Posting</a:t>
          </a:r>
        </a:p>
      </dgm:t>
    </dgm:pt>
    <dgm:pt modelId="{3B5B92F3-263F-437A-9ADB-3D22E244B308}" type="parTrans" cxnId="{10C903FA-C63B-425B-A88B-35B3C8D7FC5A}">
      <dgm:prSet/>
      <dgm:spPr/>
      <dgm:t>
        <a:bodyPr/>
        <a:lstStyle/>
        <a:p>
          <a:endParaRPr lang="en-US">
            <a:latin typeface="Outfit" pitchFamily="2" charset="0"/>
          </a:endParaRPr>
        </a:p>
      </dgm:t>
    </dgm:pt>
    <dgm:pt modelId="{CB78116F-F0D0-4991-B218-815C2D2D3F66}" type="sibTrans" cxnId="{10C903FA-C63B-425B-A88B-35B3C8D7FC5A}">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0CADE3E2-D0F7-416C-88F9-61E8B58962EA}">
      <dgm:prSet phldrT="[Text]" custT="1"/>
      <dgm:spPr>
        <a:gradFill rotWithShape="0">
          <a:gsLst>
            <a:gs pos="0">
              <a:srgbClr val="05AEEA"/>
            </a:gs>
            <a:gs pos="47000">
              <a:srgbClr val="3071DF"/>
            </a:gs>
            <a:gs pos="100000">
              <a:srgbClr val="573FD5"/>
            </a:gs>
          </a:gsLst>
          <a:lin ang="0" scaled="0"/>
        </a:gradFill>
      </dgm:spPr>
      <dgm:t>
        <a:bodyPr lIns="0" rIns="0"/>
        <a:lstStyle/>
        <a:p>
          <a:pPr rtl="0"/>
          <a:r>
            <a:rPr lang="en-US" sz="700" b="0">
              <a:latin typeface="Outfit"/>
            </a:rPr>
            <a:t>Rejecting</a:t>
          </a:r>
          <a:r>
            <a:rPr lang="en-US" sz="700">
              <a:latin typeface="Outfit"/>
            </a:rPr>
            <a:t>, Denials Handling</a:t>
          </a:r>
        </a:p>
      </dgm:t>
    </dgm:pt>
    <dgm:pt modelId="{5B37D24C-EDF3-4BCE-9C7A-97F9A65A900C}" type="parTrans" cxnId="{D4DE48FF-C183-4273-A911-8B80E590059B}">
      <dgm:prSet/>
      <dgm:spPr/>
      <dgm:t>
        <a:bodyPr/>
        <a:lstStyle/>
        <a:p>
          <a:endParaRPr lang="en-US">
            <a:latin typeface="Outfit" pitchFamily="2" charset="0"/>
          </a:endParaRPr>
        </a:p>
      </dgm:t>
    </dgm:pt>
    <dgm:pt modelId="{F6D942A1-5252-4BB6-9CFE-96B5AFCFE769}" type="sibTrans" cxnId="{D4DE48FF-C183-4273-A911-8B80E590059B}">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E24A0F93-A1A9-45CF-BBCE-F5DC81DFD8B8}">
      <dgm:prSet phldrT="[Text]" custT="1"/>
      <dgm:spPr>
        <a:solidFill>
          <a:schemeClr val="bg1"/>
        </a:solidFill>
        <a:ln w="25400">
          <a:gradFill>
            <a:gsLst>
              <a:gs pos="0">
                <a:srgbClr val="05AEEA"/>
              </a:gs>
              <a:gs pos="54000">
                <a:srgbClr val="3071DF"/>
              </a:gs>
              <a:gs pos="100000">
                <a:srgbClr val="573FD5"/>
              </a:gs>
            </a:gsLst>
            <a:lin ang="5400000" scaled="1"/>
          </a:gradFill>
        </a:ln>
      </dgm:spPr>
      <dgm:t>
        <a:bodyPr lIns="0" rIns="0"/>
        <a:lstStyle/>
        <a:p>
          <a:r>
            <a:rPr lang="en-US" sz="700" b="0">
              <a:solidFill>
                <a:srgbClr val="001A61"/>
              </a:solidFill>
              <a:latin typeface="Outfit"/>
            </a:rPr>
            <a:t>Patient Statements</a:t>
          </a:r>
        </a:p>
      </dgm:t>
    </dgm:pt>
    <dgm:pt modelId="{FD85D813-DD98-474D-86DF-A6ADE60DF944}" type="parTrans" cxnId="{23DA6277-BF98-48D3-B62E-12F4AC7517AE}">
      <dgm:prSet/>
      <dgm:spPr/>
      <dgm:t>
        <a:bodyPr/>
        <a:lstStyle/>
        <a:p>
          <a:endParaRPr lang="en-US">
            <a:latin typeface="Outfit" pitchFamily="2" charset="0"/>
          </a:endParaRPr>
        </a:p>
      </dgm:t>
    </dgm:pt>
    <dgm:pt modelId="{77C0078B-05CF-4593-80B1-9C386C9D2118}" type="sibTrans" cxnId="{23DA6277-BF98-48D3-B62E-12F4AC7517AE}">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2E129FBD-85F0-4E34-AD9D-5A277BD25423}">
      <dgm:prSet phldrT="[Text]" phldr="0" custT="1"/>
      <dgm:spPr>
        <a:gradFill rotWithShape="0">
          <a:gsLst>
            <a:gs pos="0">
              <a:srgbClr val="05AEEA"/>
            </a:gs>
            <a:gs pos="47000">
              <a:srgbClr val="3071DF"/>
            </a:gs>
            <a:gs pos="100000">
              <a:srgbClr val="573FD5"/>
            </a:gs>
          </a:gsLst>
          <a:lin ang="0" scaled="0"/>
        </a:gradFill>
      </dgm:spPr>
      <dgm:t>
        <a:bodyPr lIns="0" rIns="0"/>
        <a:lstStyle/>
        <a:p>
          <a:pPr rtl="0"/>
          <a:r>
            <a:rPr lang="en-US" sz="800" b="0">
              <a:latin typeface="Outfit"/>
            </a:rPr>
            <a:t>Aging Analysis</a:t>
          </a:r>
        </a:p>
      </dgm:t>
    </dgm:pt>
    <dgm:pt modelId="{B72C7D89-5299-4CFE-B7BF-B8E30AB930A1}" type="parTrans" cxnId="{9EB2AEAE-92FC-4092-83F7-ADD278DFB699}">
      <dgm:prSet/>
      <dgm:spPr/>
      <dgm:t>
        <a:bodyPr/>
        <a:lstStyle/>
        <a:p>
          <a:endParaRPr lang="en-US">
            <a:latin typeface="Outfit" pitchFamily="2" charset="0"/>
          </a:endParaRPr>
        </a:p>
      </dgm:t>
    </dgm:pt>
    <dgm:pt modelId="{1E5AD8EA-EA48-4104-81DE-CCF369346C40}" type="sibTrans" cxnId="{9EB2AEAE-92FC-4092-83F7-ADD278DFB699}">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37FB73B9-A16D-450E-B142-855CF01E1A97}">
      <dgm:prSet phldrT="[Text]" phldr="0" custT="1"/>
      <dgm:spPr>
        <a:solidFill>
          <a:schemeClr val="bg1"/>
        </a:solidFill>
        <a:ln w="25400">
          <a:gradFill>
            <a:gsLst>
              <a:gs pos="0">
                <a:srgbClr val="05AEEA"/>
              </a:gs>
              <a:gs pos="54000">
                <a:srgbClr val="3071DF"/>
              </a:gs>
              <a:gs pos="100000">
                <a:srgbClr val="573FD5"/>
              </a:gs>
            </a:gsLst>
            <a:lin ang="5400000" scaled="1"/>
          </a:gradFill>
        </a:ln>
      </dgm:spPr>
      <dgm:t>
        <a:bodyPr lIns="0" rIns="0"/>
        <a:lstStyle/>
        <a:p>
          <a:pPr rtl="0"/>
          <a:r>
            <a:rPr lang="en-US" sz="700" b="0">
              <a:solidFill>
                <a:srgbClr val="001A61"/>
              </a:solidFill>
              <a:latin typeface="Outfit"/>
            </a:rPr>
            <a:t>Report/        Auditing</a:t>
          </a:r>
        </a:p>
      </dgm:t>
    </dgm:pt>
    <dgm:pt modelId="{4B8B84C3-4084-482D-AC4C-385C814EB33C}" type="parTrans" cxnId="{5C899F13-729C-4B99-A7CA-DEDE88AE1332}">
      <dgm:prSet/>
      <dgm:spPr/>
      <dgm:t>
        <a:bodyPr/>
        <a:lstStyle/>
        <a:p>
          <a:endParaRPr lang="en-US">
            <a:latin typeface="Outfit" pitchFamily="2" charset="0"/>
          </a:endParaRPr>
        </a:p>
      </dgm:t>
    </dgm:pt>
    <dgm:pt modelId="{E758B989-4C46-4729-A602-53E6B0C3FA95}" type="sibTrans" cxnId="{5C899F13-729C-4B99-A7CA-DEDE88AE1332}">
      <dgm:prSet/>
      <dgm:spPr>
        <a:gradFill rotWithShape="0">
          <a:gsLst>
            <a:gs pos="0">
              <a:srgbClr val="05AEEA"/>
            </a:gs>
            <a:gs pos="53000">
              <a:srgbClr val="3071DF"/>
            </a:gs>
            <a:gs pos="100000">
              <a:srgbClr val="573FD5"/>
            </a:gs>
          </a:gsLst>
          <a:lin ang="0" scaled="0"/>
        </a:gradFill>
      </dgm:spPr>
      <dgm:t>
        <a:bodyPr/>
        <a:lstStyle/>
        <a:p>
          <a:endParaRPr lang="en-US">
            <a:latin typeface="Outfit" pitchFamily="2" charset="0"/>
          </a:endParaRPr>
        </a:p>
      </dgm:t>
    </dgm:pt>
    <dgm:pt modelId="{207192A5-6FD5-4990-94B9-14D6D144EF27}" type="pres">
      <dgm:prSet presAssocID="{1FEA16E0-1632-49BB-B7C7-7F0FBB3740F7}" presName="cycle" presStyleCnt="0">
        <dgm:presLayoutVars>
          <dgm:dir/>
          <dgm:resizeHandles val="exact"/>
        </dgm:presLayoutVars>
      </dgm:prSet>
      <dgm:spPr/>
      <dgm:t>
        <a:bodyPr/>
        <a:lstStyle/>
        <a:p>
          <a:endParaRPr lang="en-US"/>
        </a:p>
      </dgm:t>
    </dgm:pt>
    <dgm:pt modelId="{59C8C4F7-4B55-449D-901E-2924137991A5}" type="pres">
      <dgm:prSet presAssocID="{E00A3DA2-9EA1-4986-A30A-D6D6D8B29712}" presName="node" presStyleLbl="node1" presStyleIdx="0" presStyleCnt="10" custScaleX="122848" custScaleY="122848">
        <dgm:presLayoutVars>
          <dgm:bulletEnabled val="1"/>
        </dgm:presLayoutVars>
      </dgm:prSet>
      <dgm:spPr/>
      <dgm:t>
        <a:bodyPr/>
        <a:lstStyle/>
        <a:p>
          <a:endParaRPr lang="en-US"/>
        </a:p>
      </dgm:t>
    </dgm:pt>
    <dgm:pt modelId="{02317C5D-889D-4D9E-A11A-C46A3D51CDBC}" type="pres">
      <dgm:prSet presAssocID="{2217DD91-2B78-4703-B592-32F15498C613}" presName="sibTrans" presStyleLbl="sibTrans2D1" presStyleIdx="0" presStyleCnt="10"/>
      <dgm:spPr/>
      <dgm:t>
        <a:bodyPr/>
        <a:lstStyle/>
        <a:p>
          <a:endParaRPr lang="en-US"/>
        </a:p>
      </dgm:t>
    </dgm:pt>
    <dgm:pt modelId="{CE95FD1B-E5A4-4CA8-BAC8-75F48D879A46}" type="pres">
      <dgm:prSet presAssocID="{2217DD91-2B78-4703-B592-32F15498C613}" presName="connectorText" presStyleLbl="sibTrans2D1" presStyleIdx="0" presStyleCnt="10"/>
      <dgm:spPr/>
      <dgm:t>
        <a:bodyPr/>
        <a:lstStyle/>
        <a:p>
          <a:endParaRPr lang="en-US"/>
        </a:p>
      </dgm:t>
    </dgm:pt>
    <dgm:pt modelId="{D68E6310-7F29-45B6-AD5D-B51F5576523A}" type="pres">
      <dgm:prSet presAssocID="{E8BA378B-15D4-46CF-BE5F-2ADC980FF51C}" presName="node" presStyleLbl="node1" presStyleIdx="1" presStyleCnt="10" custScaleX="122848" custScaleY="122848">
        <dgm:presLayoutVars>
          <dgm:bulletEnabled val="1"/>
        </dgm:presLayoutVars>
      </dgm:prSet>
      <dgm:spPr/>
      <dgm:t>
        <a:bodyPr/>
        <a:lstStyle/>
        <a:p>
          <a:endParaRPr lang="en-US"/>
        </a:p>
      </dgm:t>
    </dgm:pt>
    <dgm:pt modelId="{51428928-351D-4520-A5CA-63AA9285376E}" type="pres">
      <dgm:prSet presAssocID="{87DF0EC4-AA3F-4E43-86C3-49660735FE40}" presName="sibTrans" presStyleLbl="sibTrans2D1" presStyleIdx="1" presStyleCnt="10"/>
      <dgm:spPr/>
      <dgm:t>
        <a:bodyPr/>
        <a:lstStyle/>
        <a:p>
          <a:endParaRPr lang="en-US"/>
        </a:p>
      </dgm:t>
    </dgm:pt>
    <dgm:pt modelId="{02EBCF6A-B384-4844-9194-62D232625F31}" type="pres">
      <dgm:prSet presAssocID="{87DF0EC4-AA3F-4E43-86C3-49660735FE40}" presName="connectorText" presStyleLbl="sibTrans2D1" presStyleIdx="1" presStyleCnt="10"/>
      <dgm:spPr/>
      <dgm:t>
        <a:bodyPr/>
        <a:lstStyle/>
        <a:p>
          <a:endParaRPr lang="en-US"/>
        </a:p>
      </dgm:t>
    </dgm:pt>
    <dgm:pt modelId="{75BB8400-DA49-4C5C-B887-58864689B529}" type="pres">
      <dgm:prSet presAssocID="{C4FC8ECC-2241-4B75-ABAE-2D9ECD1133EC}" presName="node" presStyleLbl="node1" presStyleIdx="2" presStyleCnt="10" custScaleX="122848" custScaleY="122848">
        <dgm:presLayoutVars>
          <dgm:bulletEnabled val="1"/>
        </dgm:presLayoutVars>
      </dgm:prSet>
      <dgm:spPr/>
      <dgm:t>
        <a:bodyPr/>
        <a:lstStyle/>
        <a:p>
          <a:endParaRPr lang="en-US"/>
        </a:p>
      </dgm:t>
    </dgm:pt>
    <dgm:pt modelId="{2E2C7441-A030-4F1E-95C4-BE1822CDD244}" type="pres">
      <dgm:prSet presAssocID="{EF336579-073E-4D5A-A023-3D46BFF74A37}" presName="sibTrans" presStyleLbl="sibTrans2D1" presStyleIdx="2" presStyleCnt="10"/>
      <dgm:spPr/>
      <dgm:t>
        <a:bodyPr/>
        <a:lstStyle/>
        <a:p>
          <a:endParaRPr lang="en-US"/>
        </a:p>
      </dgm:t>
    </dgm:pt>
    <dgm:pt modelId="{C11407DD-DE43-4D4D-A0D8-7BBE527FFF73}" type="pres">
      <dgm:prSet presAssocID="{EF336579-073E-4D5A-A023-3D46BFF74A37}" presName="connectorText" presStyleLbl="sibTrans2D1" presStyleIdx="2" presStyleCnt="10"/>
      <dgm:spPr/>
      <dgm:t>
        <a:bodyPr/>
        <a:lstStyle/>
        <a:p>
          <a:endParaRPr lang="en-US"/>
        </a:p>
      </dgm:t>
    </dgm:pt>
    <dgm:pt modelId="{779D30EA-871E-429F-A073-5702D5F0DC05}" type="pres">
      <dgm:prSet presAssocID="{89B923DE-67C5-4076-8525-A86A251FEF1A}" presName="node" presStyleLbl="node1" presStyleIdx="3" presStyleCnt="10" custScaleX="122848" custScaleY="122848">
        <dgm:presLayoutVars>
          <dgm:bulletEnabled val="1"/>
        </dgm:presLayoutVars>
      </dgm:prSet>
      <dgm:spPr/>
      <dgm:t>
        <a:bodyPr/>
        <a:lstStyle/>
        <a:p>
          <a:endParaRPr lang="en-US"/>
        </a:p>
      </dgm:t>
    </dgm:pt>
    <dgm:pt modelId="{ED411F1A-4953-47B9-9FC1-8C7A00E0D69D}" type="pres">
      <dgm:prSet presAssocID="{C28D0A4F-FB12-47E0-8AE6-23909876E483}" presName="sibTrans" presStyleLbl="sibTrans2D1" presStyleIdx="3" presStyleCnt="10"/>
      <dgm:spPr/>
      <dgm:t>
        <a:bodyPr/>
        <a:lstStyle/>
        <a:p>
          <a:endParaRPr lang="en-US"/>
        </a:p>
      </dgm:t>
    </dgm:pt>
    <dgm:pt modelId="{0002AF8A-EE8C-4EF0-9D89-CF43589EDC1D}" type="pres">
      <dgm:prSet presAssocID="{C28D0A4F-FB12-47E0-8AE6-23909876E483}" presName="connectorText" presStyleLbl="sibTrans2D1" presStyleIdx="3" presStyleCnt="10"/>
      <dgm:spPr/>
      <dgm:t>
        <a:bodyPr/>
        <a:lstStyle/>
        <a:p>
          <a:endParaRPr lang="en-US"/>
        </a:p>
      </dgm:t>
    </dgm:pt>
    <dgm:pt modelId="{D464A0F4-BFE9-43BD-8A83-D4D08C3AC20F}" type="pres">
      <dgm:prSet presAssocID="{6E42083D-D94B-4B3E-888A-F4CDFAC960D1}" presName="node" presStyleLbl="node1" presStyleIdx="4" presStyleCnt="10" custScaleX="122848" custScaleY="122848">
        <dgm:presLayoutVars>
          <dgm:bulletEnabled val="1"/>
        </dgm:presLayoutVars>
      </dgm:prSet>
      <dgm:spPr/>
      <dgm:t>
        <a:bodyPr/>
        <a:lstStyle/>
        <a:p>
          <a:endParaRPr lang="en-US"/>
        </a:p>
      </dgm:t>
    </dgm:pt>
    <dgm:pt modelId="{F2AE00CF-FD0D-4350-B120-BF35846FA4FD}" type="pres">
      <dgm:prSet presAssocID="{12F5D3B3-A0EB-4F36-B5C2-41574852B749}" presName="sibTrans" presStyleLbl="sibTrans2D1" presStyleIdx="4" presStyleCnt="10"/>
      <dgm:spPr/>
      <dgm:t>
        <a:bodyPr/>
        <a:lstStyle/>
        <a:p>
          <a:endParaRPr lang="en-US"/>
        </a:p>
      </dgm:t>
    </dgm:pt>
    <dgm:pt modelId="{48DD2BA6-3ADA-4BE5-92E9-BBD78CAFA55F}" type="pres">
      <dgm:prSet presAssocID="{12F5D3B3-A0EB-4F36-B5C2-41574852B749}" presName="connectorText" presStyleLbl="sibTrans2D1" presStyleIdx="4" presStyleCnt="10"/>
      <dgm:spPr/>
      <dgm:t>
        <a:bodyPr/>
        <a:lstStyle/>
        <a:p>
          <a:endParaRPr lang="en-US"/>
        </a:p>
      </dgm:t>
    </dgm:pt>
    <dgm:pt modelId="{7908CC3E-C1C6-4F51-BA81-A3D963EC2611}" type="pres">
      <dgm:prSet presAssocID="{E3E28AAA-ED6F-458C-845C-8BD2DF1EAC46}" presName="node" presStyleLbl="node1" presStyleIdx="5" presStyleCnt="10" custScaleX="122848" custScaleY="122848">
        <dgm:presLayoutVars>
          <dgm:bulletEnabled val="1"/>
        </dgm:presLayoutVars>
      </dgm:prSet>
      <dgm:spPr/>
      <dgm:t>
        <a:bodyPr/>
        <a:lstStyle/>
        <a:p>
          <a:endParaRPr lang="en-US"/>
        </a:p>
      </dgm:t>
    </dgm:pt>
    <dgm:pt modelId="{3BEAEAB2-0989-4A7C-8303-1EB84B2D6227}" type="pres">
      <dgm:prSet presAssocID="{CB78116F-F0D0-4991-B218-815C2D2D3F66}" presName="sibTrans" presStyleLbl="sibTrans2D1" presStyleIdx="5" presStyleCnt="10"/>
      <dgm:spPr/>
      <dgm:t>
        <a:bodyPr/>
        <a:lstStyle/>
        <a:p>
          <a:endParaRPr lang="en-US"/>
        </a:p>
      </dgm:t>
    </dgm:pt>
    <dgm:pt modelId="{84C2155B-DA9C-4A7A-BF30-DA84CDB60499}" type="pres">
      <dgm:prSet presAssocID="{CB78116F-F0D0-4991-B218-815C2D2D3F66}" presName="connectorText" presStyleLbl="sibTrans2D1" presStyleIdx="5" presStyleCnt="10"/>
      <dgm:spPr/>
      <dgm:t>
        <a:bodyPr/>
        <a:lstStyle/>
        <a:p>
          <a:endParaRPr lang="en-US"/>
        </a:p>
      </dgm:t>
    </dgm:pt>
    <dgm:pt modelId="{2A52D041-9DC9-45CA-AB1F-D6A1BEB54346}" type="pres">
      <dgm:prSet presAssocID="{0CADE3E2-D0F7-416C-88F9-61E8B58962EA}" presName="node" presStyleLbl="node1" presStyleIdx="6" presStyleCnt="10" custScaleX="122848" custScaleY="122848">
        <dgm:presLayoutVars>
          <dgm:bulletEnabled val="1"/>
        </dgm:presLayoutVars>
      </dgm:prSet>
      <dgm:spPr/>
      <dgm:t>
        <a:bodyPr/>
        <a:lstStyle/>
        <a:p>
          <a:endParaRPr lang="en-US"/>
        </a:p>
      </dgm:t>
    </dgm:pt>
    <dgm:pt modelId="{4BA65281-7470-45BD-8318-1546E78F28EC}" type="pres">
      <dgm:prSet presAssocID="{F6D942A1-5252-4BB6-9CFE-96B5AFCFE769}" presName="sibTrans" presStyleLbl="sibTrans2D1" presStyleIdx="6" presStyleCnt="10"/>
      <dgm:spPr/>
      <dgm:t>
        <a:bodyPr/>
        <a:lstStyle/>
        <a:p>
          <a:endParaRPr lang="en-US"/>
        </a:p>
      </dgm:t>
    </dgm:pt>
    <dgm:pt modelId="{85291C4D-4C70-47B2-B0F7-3F2A783E01D3}" type="pres">
      <dgm:prSet presAssocID="{F6D942A1-5252-4BB6-9CFE-96B5AFCFE769}" presName="connectorText" presStyleLbl="sibTrans2D1" presStyleIdx="6" presStyleCnt="10"/>
      <dgm:spPr/>
      <dgm:t>
        <a:bodyPr/>
        <a:lstStyle/>
        <a:p>
          <a:endParaRPr lang="en-US"/>
        </a:p>
      </dgm:t>
    </dgm:pt>
    <dgm:pt modelId="{3B206436-71F9-4046-8890-68E3FF935425}" type="pres">
      <dgm:prSet presAssocID="{E24A0F93-A1A9-45CF-BBCE-F5DC81DFD8B8}" presName="node" presStyleLbl="node1" presStyleIdx="7" presStyleCnt="10" custScaleX="122848" custScaleY="122848">
        <dgm:presLayoutVars>
          <dgm:bulletEnabled val="1"/>
        </dgm:presLayoutVars>
      </dgm:prSet>
      <dgm:spPr/>
      <dgm:t>
        <a:bodyPr/>
        <a:lstStyle/>
        <a:p>
          <a:endParaRPr lang="en-US"/>
        </a:p>
      </dgm:t>
    </dgm:pt>
    <dgm:pt modelId="{9983EC38-BD5A-4A4B-B38A-15BD0044797B}" type="pres">
      <dgm:prSet presAssocID="{77C0078B-05CF-4593-80B1-9C386C9D2118}" presName="sibTrans" presStyleLbl="sibTrans2D1" presStyleIdx="7" presStyleCnt="10"/>
      <dgm:spPr/>
      <dgm:t>
        <a:bodyPr/>
        <a:lstStyle/>
        <a:p>
          <a:endParaRPr lang="en-US"/>
        </a:p>
      </dgm:t>
    </dgm:pt>
    <dgm:pt modelId="{D8C082D8-E583-4CB2-9DDE-82760866235B}" type="pres">
      <dgm:prSet presAssocID="{77C0078B-05CF-4593-80B1-9C386C9D2118}" presName="connectorText" presStyleLbl="sibTrans2D1" presStyleIdx="7" presStyleCnt="10"/>
      <dgm:spPr/>
      <dgm:t>
        <a:bodyPr/>
        <a:lstStyle/>
        <a:p>
          <a:endParaRPr lang="en-US"/>
        </a:p>
      </dgm:t>
    </dgm:pt>
    <dgm:pt modelId="{61070504-FC02-46AE-BA72-BBD57BD8EB98}" type="pres">
      <dgm:prSet presAssocID="{2E129FBD-85F0-4E34-AD9D-5A277BD25423}" presName="node" presStyleLbl="node1" presStyleIdx="8" presStyleCnt="10" custScaleX="122848" custScaleY="122848">
        <dgm:presLayoutVars>
          <dgm:bulletEnabled val="1"/>
        </dgm:presLayoutVars>
      </dgm:prSet>
      <dgm:spPr/>
      <dgm:t>
        <a:bodyPr/>
        <a:lstStyle/>
        <a:p>
          <a:endParaRPr lang="en-US"/>
        </a:p>
      </dgm:t>
    </dgm:pt>
    <dgm:pt modelId="{E7BCAA70-EF9B-479B-B68F-F3AA42802059}" type="pres">
      <dgm:prSet presAssocID="{1E5AD8EA-EA48-4104-81DE-CCF369346C40}" presName="sibTrans" presStyleLbl="sibTrans2D1" presStyleIdx="8" presStyleCnt="10"/>
      <dgm:spPr/>
      <dgm:t>
        <a:bodyPr/>
        <a:lstStyle/>
        <a:p>
          <a:endParaRPr lang="en-US"/>
        </a:p>
      </dgm:t>
    </dgm:pt>
    <dgm:pt modelId="{7065E2BF-040C-49CD-9481-6BFD09598E0E}" type="pres">
      <dgm:prSet presAssocID="{1E5AD8EA-EA48-4104-81DE-CCF369346C40}" presName="connectorText" presStyleLbl="sibTrans2D1" presStyleIdx="8" presStyleCnt="10"/>
      <dgm:spPr/>
      <dgm:t>
        <a:bodyPr/>
        <a:lstStyle/>
        <a:p>
          <a:endParaRPr lang="en-US"/>
        </a:p>
      </dgm:t>
    </dgm:pt>
    <dgm:pt modelId="{6F984245-66CA-4A98-8E4F-A0CCFC70DE7B}" type="pres">
      <dgm:prSet presAssocID="{37FB73B9-A16D-450E-B142-855CF01E1A97}" presName="node" presStyleLbl="node1" presStyleIdx="9" presStyleCnt="10" custScaleX="122848" custScaleY="122848">
        <dgm:presLayoutVars>
          <dgm:bulletEnabled val="1"/>
        </dgm:presLayoutVars>
      </dgm:prSet>
      <dgm:spPr/>
      <dgm:t>
        <a:bodyPr/>
        <a:lstStyle/>
        <a:p>
          <a:endParaRPr lang="en-US"/>
        </a:p>
      </dgm:t>
    </dgm:pt>
    <dgm:pt modelId="{F2766D22-957D-46ED-98F8-CF1F05C8D7F0}" type="pres">
      <dgm:prSet presAssocID="{E758B989-4C46-4729-A602-53E6B0C3FA95}" presName="sibTrans" presStyleLbl="sibTrans2D1" presStyleIdx="9" presStyleCnt="10"/>
      <dgm:spPr/>
      <dgm:t>
        <a:bodyPr/>
        <a:lstStyle/>
        <a:p>
          <a:endParaRPr lang="en-US"/>
        </a:p>
      </dgm:t>
    </dgm:pt>
    <dgm:pt modelId="{6014ABAB-6781-4ABA-A0E1-03D7B68E382E}" type="pres">
      <dgm:prSet presAssocID="{E758B989-4C46-4729-A602-53E6B0C3FA95}" presName="connectorText" presStyleLbl="sibTrans2D1" presStyleIdx="9" presStyleCnt="10"/>
      <dgm:spPr/>
      <dgm:t>
        <a:bodyPr/>
        <a:lstStyle/>
        <a:p>
          <a:endParaRPr lang="en-US"/>
        </a:p>
      </dgm:t>
    </dgm:pt>
  </dgm:ptLst>
  <dgm:cxnLst>
    <dgm:cxn modelId="{5C899F13-729C-4B99-A7CA-DEDE88AE1332}" srcId="{1FEA16E0-1632-49BB-B7C7-7F0FBB3740F7}" destId="{37FB73B9-A16D-450E-B142-855CF01E1A97}" srcOrd="9" destOrd="0" parTransId="{4B8B84C3-4084-482D-AC4C-385C814EB33C}" sibTransId="{E758B989-4C46-4729-A602-53E6B0C3FA95}"/>
    <dgm:cxn modelId="{4EDEA9BE-A273-4B28-A396-9739B763A6DA}" srcId="{1FEA16E0-1632-49BB-B7C7-7F0FBB3740F7}" destId="{6E42083D-D94B-4B3E-888A-F4CDFAC960D1}" srcOrd="4" destOrd="0" parTransId="{1F247FE8-9AA1-4A5E-A5C1-A62058D83093}" sibTransId="{12F5D3B3-A0EB-4F36-B5C2-41574852B749}"/>
    <dgm:cxn modelId="{19230AC7-995E-4D02-8140-51B2189922FF}" type="presOf" srcId="{EF336579-073E-4D5A-A023-3D46BFF74A37}" destId="{2E2C7441-A030-4F1E-95C4-BE1822CDD244}" srcOrd="0" destOrd="0" presId="urn:microsoft.com/office/officeart/2005/8/layout/cycle2"/>
    <dgm:cxn modelId="{8BF7524A-259C-40C1-A1CB-A2B61092982C}" type="presOf" srcId="{E00A3DA2-9EA1-4986-A30A-D6D6D8B29712}" destId="{59C8C4F7-4B55-449D-901E-2924137991A5}" srcOrd="0" destOrd="0" presId="urn:microsoft.com/office/officeart/2005/8/layout/cycle2"/>
    <dgm:cxn modelId="{73851422-2386-4E38-8D33-D6D4A8E1454D}" type="presOf" srcId="{F6D942A1-5252-4BB6-9CFE-96B5AFCFE769}" destId="{85291C4D-4C70-47B2-B0F7-3F2A783E01D3}" srcOrd="1" destOrd="0" presId="urn:microsoft.com/office/officeart/2005/8/layout/cycle2"/>
    <dgm:cxn modelId="{C99312D2-8F1B-42AE-911C-0B5A43564D3B}" type="presOf" srcId="{0CADE3E2-D0F7-416C-88F9-61E8B58962EA}" destId="{2A52D041-9DC9-45CA-AB1F-D6A1BEB54346}" srcOrd="0" destOrd="0" presId="urn:microsoft.com/office/officeart/2005/8/layout/cycle2"/>
    <dgm:cxn modelId="{05068F6D-1DC0-4D58-A95B-B37BE3DC9EF1}" type="presOf" srcId="{12F5D3B3-A0EB-4F36-B5C2-41574852B749}" destId="{F2AE00CF-FD0D-4350-B120-BF35846FA4FD}" srcOrd="0" destOrd="0" presId="urn:microsoft.com/office/officeart/2005/8/layout/cycle2"/>
    <dgm:cxn modelId="{9147B063-8BA6-47A3-9842-5AB4E46D6C7A}" type="presOf" srcId="{1FEA16E0-1632-49BB-B7C7-7F0FBB3740F7}" destId="{207192A5-6FD5-4990-94B9-14D6D144EF27}" srcOrd="0" destOrd="0" presId="urn:microsoft.com/office/officeart/2005/8/layout/cycle2"/>
    <dgm:cxn modelId="{E6DEDB4D-80F5-40FF-A64E-DCC199F9898B}" srcId="{1FEA16E0-1632-49BB-B7C7-7F0FBB3740F7}" destId="{89B923DE-67C5-4076-8525-A86A251FEF1A}" srcOrd="3" destOrd="0" parTransId="{15154F8D-FFCB-438A-A909-425EA4336E2A}" sibTransId="{C28D0A4F-FB12-47E0-8AE6-23909876E483}"/>
    <dgm:cxn modelId="{7D302133-C854-449C-A610-9703A6244EBB}" type="presOf" srcId="{E3E28AAA-ED6F-458C-845C-8BD2DF1EAC46}" destId="{7908CC3E-C1C6-4F51-BA81-A3D963EC2611}" srcOrd="0" destOrd="0" presId="urn:microsoft.com/office/officeart/2005/8/layout/cycle2"/>
    <dgm:cxn modelId="{254005CE-3D0D-4B7F-BF0D-DA418481FEF4}" type="presOf" srcId="{C4FC8ECC-2241-4B75-ABAE-2D9ECD1133EC}" destId="{75BB8400-DA49-4C5C-B887-58864689B529}" srcOrd="0" destOrd="0" presId="urn:microsoft.com/office/officeart/2005/8/layout/cycle2"/>
    <dgm:cxn modelId="{4F366ACC-40BE-431C-9F9B-699B4766D27E}" type="presOf" srcId="{6E42083D-D94B-4B3E-888A-F4CDFAC960D1}" destId="{D464A0F4-BFE9-43BD-8A83-D4D08C3AC20F}" srcOrd="0" destOrd="0" presId="urn:microsoft.com/office/officeart/2005/8/layout/cycle2"/>
    <dgm:cxn modelId="{EB7314CB-582B-449E-A2ED-64DDE5EF3234}" type="presOf" srcId="{77C0078B-05CF-4593-80B1-9C386C9D2118}" destId="{D8C082D8-E583-4CB2-9DDE-82760866235B}" srcOrd="1" destOrd="0" presId="urn:microsoft.com/office/officeart/2005/8/layout/cycle2"/>
    <dgm:cxn modelId="{9EB2AEAE-92FC-4092-83F7-ADD278DFB699}" srcId="{1FEA16E0-1632-49BB-B7C7-7F0FBB3740F7}" destId="{2E129FBD-85F0-4E34-AD9D-5A277BD25423}" srcOrd="8" destOrd="0" parTransId="{B72C7D89-5299-4CFE-B7BF-B8E30AB930A1}" sibTransId="{1E5AD8EA-EA48-4104-81DE-CCF369346C40}"/>
    <dgm:cxn modelId="{3C92AADD-A3E6-4A23-94E6-D98EA60B20A8}" srcId="{1FEA16E0-1632-49BB-B7C7-7F0FBB3740F7}" destId="{E8BA378B-15D4-46CF-BE5F-2ADC980FF51C}" srcOrd="1" destOrd="0" parTransId="{BC8FAB6A-746C-4D15-8F13-6A2DB09A5686}" sibTransId="{87DF0EC4-AA3F-4E43-86C3-49660735FE40}"/>
    <dgm:cxn modelId="{3E92E1B5-6A42-42F1-B972-456B78C47644}" type="presOf" srcId="{E758B989-4C46-4729-A602-53E6B0C3FA95}" destId="{6014ABAB-6781-4ABA-A0E1-03D7B68E382E}" srcOrd="1" destOrd="0" presId="urn:microsoft.com/office/officeart/2005/8/layout/cycle2"/>
    <dgm:cxn modelId="{BA35A9CB-101D-484A-8004-10F88D5AEDCE}" srcId="{1FEA16E0-1632-49BB-B7C7-7F0FBB3740F7}" destId="{C4FC8ECC-2241-4B75-ABAE-2D9ECD1133EC}" srcOrd="2" destOrd="0" parTransId="{8EACF4C5-9B6B-4ECA-A34E-710EB4018BCC}" sibTransId="{EF336579-073E-4D5A-A023-3D46BFF74A37}"/>
    <dgm:cxn modelId="{399E701F-B9F5-48B2-97A8-667DBEF345B7}" type="presOf" srcId="{37FB73B9-A16D-450E-B142-855CF01E1A97}" destId="{6F984245-66CA-4A98-8E4F-A0CCFC70DE7B}" srcOrd="0" destOrd="0" presId="urn:microsoft.com/office/officeart/2005/8/layout/cycle2"/>
    <dgm:cxn modelId="{D4E1F0BF-0550-4F55-BABC-73FD26365542}" type="presOf" srcId="{E8BA378B-15D4-46CF-BE5F-2ADC980FF51C}" destId="{D68E6310-7F29-45B6-AD5D-B51F5576523A}" srcOrd="0" destOrd="0" presId="urn:microsoft.com/office/officeart/2005/8/layout/cycle2"/>
    <dgm:cxn modelId="{72AACB24-549E-44BC-8CE8-0FF93DB60044}" type="presOf" srcId="{E758B989-4C46-4729-A602-53E6B0C3FA95}" destId="{F2766D22-957D-46ED-98F8-CF1F05C8D7F0}" srcOrd="0" destOrd="0" presId="urn:microsoft.com/office/officeart/2005/8/layout/cycle2"/>
    <dgm:cxn modelId="{6A99EF52-2E85-4F40-B440-C01E5B9D6A85}" type="presOf" srcId="{E24A0F93-A1A9-45CF-BBCE-F5DC81DFD8B8}" destId="{3B206436-71F9-4046-8890-68E3FF935425}" srcOrd="0" destOrd="0" presId="urn:microsoft.com/office/officeart/2005/8/layout/cycle2"/>
    <dgm:cxn modelId="{BFE7D866-33FB-4376-8659-7019EBDD7357}" type="presOf" srcId="{CB78116F-F0D0-4991-B218-815C2D2D3F66}" destId="{84C2155B-DA9C-4A7A-BF30-DA84CDB60499}" srcOrd="1" destOrd="0" presId="urn:microsoft.com/office/officeart/2005/8/layout/cycle2"/>
    <dgm:cxn modelId="{64B10AA1-4461-49CC-BBD4-AD484BB99568}" type="presOf" srcId="{CB78116F-F0D0-4991-B218-815C2D2D3F66}" destId="{3BEAEAB2-0989-4A7C-8303-1EB84B2D6227}" srcOrd="0" destOrd="0" presId="urn:microsoft.com/office/officeart/2005/8/layout/cycle2"/>
    <dgm:cxn modelId="{F1AE7C19-A67E-4A7D-8497-DCEECB5D91A3}" type="presOf" srcId="{77C0078B-05CF-4593-80B1-9C386C9D2118}" destId="{9983EC38-BD5A-4A4B-B38A-15BD0044797B}" srcOrd="0" destOrd="0" presId="urn:microsoft.com/office/officeart/2005/8/layout/cycle2"/>
    <dgm:cxn modelId="{2B7CF59E-E791-4BDE-A209-D21FF7D7B87D}" type="presOf" srcId="{89B923DE-67C5-4076-8525-A86A251FEF1A}" destId="{779D30EA-871E-429F-A073-5702D5F0DC05}" srcOrd="0" destOrd="0" presId="urn:microsoft.com/office/officeart/2005/8/layout/cycle2"/>
    <dgm:cxn modelId="{69499244-D9F1-4BE9-AF3B-EB98C702EDA0}" type="presOf" srcId="{87DF0EC4-AA3F-4E43-86C3-49660735FE40}" destId="{02EBCF6A-B384-4844-9194-62D232625F31}" srcOrd="1" destOrd="0" presId="urn:microsoft.com/office/officeart/2005/8/layout/cycle2"/>
    <dgm:cxn modelId="{6422B4F8-561D-455B-AA1B-489599DBD65A}" type="presOf" srcId="{87DF0EC4-AA3F-4E43-86C3-49660735FE40}" destId="{51428928-351D-4520-A5CA-63AA9285376E}" srcOrd="0" destOrd="0" presId="urn:microsoft.com/office/officeart/2005/8/layout/cycle2"/>
    <dgm:cxn modelId="{7324349B-CC14-4A7B-8311-E0ABDCA879A3}" type="presOf" srcId="{C28D0A4F-FB12-47E0-8AE6-23909876E483}" destId="{ED411F1A-4953-47B9-9FC1-8C7A00E0D69D}" srcOrd="0" destOrd="0" presId="urn:microsoft.com/office/officeart/2005/8/layout/cycle2"/>
    <dgm:cxn modelId="{490FEECE-D817-45D1-BC8B-382B2F320C10}" type="presOf" srcId="{1E5AD8EA-EA48-4104-81DE-CCF369346C40}" destId="{7065E2BF-040C-49CD-9481-6BFD09598E0E}" srcOrd="1" destOrd="0" presId="urn:microsoft.com/office/officeart/2005/8/layout/cycle2"/>
    <dgm:cxn modelId="{D4DE48FF-C183-4273-A911-8B80E590059B}" srcId="{1FEA16E0-1632-49BB-B7C7-7F0FBB3740F7}" destId="{0CADE3E2-D0F7-416C-88F9-61E8B58962EA}" srcOrd="6" destOrd="0" parTransId="{5B37D24C-EDF3-4BCE-9C7A-97F9A65A900C}" sibTransId="{F6D942A1-5252-4BB6-9CFE-96B5AFCFE769}"/>
    <dgm:cxn modelId="{D141B50F-F644-46A6-8083-E3C7DBF9F66B}" srcId="{1FEA16E0-1632-49BB-B7C7-7F0FBB3740F7}" destId="{E00A3DA2-9EA1-4986-A30A-D6D6D8B29712}" srcOrd="0" destOrd="0" parTransId="{A2B12321-3DC0-420D-8818-9B9608CE8D00}" sibTransId="{2217DD91-2B78-4703-B592-32F15498C613}"/>
    <dgm:cxn modelId="{806CCBCE-79A3-40E8-B96E-2D079985D6FF}" type="presOf" srcId="{2217DD91-2B78-4703-B592-32F15498C613}" destId="{02317C5D-889D-4D9E-A11A-C46A3D51CDBC}" srcOrd="0" destOrd="0" presId="urn:microsoft.com/office/officeart/2005/8/layout/cycle2"/>
    <dgm:cxn modelId="{B0C78FA5-F856-4848-BB05-1CD89963F9E8}" type="presOf" srcId="{EF336579-073E-4D5A-A023-3D46BFF74A37}" destId="{C11407DD-DE43-4D4D-A0D8-7BBE527FFF73}" srcOrd="1" destOrd="0" presId="urn:microsoft.com/office/officeart/2005/8/layout/cycle2"/>
    <dgm:cxn modelId="{4F25233B-31F5-46EF-BCD0-D3DBE94CD3DE}" type="presOf" srcId="{2E129FBD-85F0-4E34-AD9D-5A277BD25423}" destId="{61070504-FC02-46AE-BA72-BBD57BD8EB98}" srcOrd="0" destOrd="0" presId="urn:microsoft.com/office/officeart/2005/8/layout/cycle2"/>
    <dgm:cxn modelId="{10C903FA-C63B-425B-A88B-35B3C8D7FC5A}" srcId="{1FEA16E0-1632-49BB-B7C7-7F0FBB3740F7}" destId="{E3E28AAA-ED6F-458C-845C-8BD2DF1EAC46}" srcOrd="5" destOrd="0" parTransId="{3B5B92F3-263F-437A-9ADB-3D22E244B308}" sibTransId="{CB78116F-F0D0-4991-B218-815C2D2D3F66}"/>
    <dgm:cxn modelId="{444F829C-E07F-457C-B914-76FFB879487B}" type="presOf" srcId="{F6D942A1-5252-4BB6-9CFE-96B5AFCFE769}" destId="{4BA65281-7470-45BD-8318-1546E78F28EC}" srcOrd="0" destOrd="0" presId="urn:microsoft.com/office/officeart/2005/8/layout/cycle2"/>
    <dgm:cxn modelId="{DAFD56A2-FDED-40A0-BA6F-3CB9B378EC5A}" type="presOf" srcId="{12F5D3B3-A0EB-4F36-B5C2-41574852B749}" destId="{48DD2BA6-3ADA-4BE5-92E9-BBD78CAFA55F}" srcOrd="1" destOrd="0" presId="urn:microsoft.com/office/officeart/2005/8/layout/cycle2"/>
    <dgm:cxn modelId="{B3ED1776-3C30-4398-90CA-D901BD747FF1}" type="presOf" srcId="{1E5AD8EA-EA48-4104-81DE-CCF369346C40}" destId="{E7BCAA70-EF9B-479B-B68F-F3AA42802059}" srcOrd="0" destOrd="0" presId="urn:microsoft.com/office/officeart/2005/8/layout/cycle2"/>
    <dgm:cxn modelId="{23DA6277-BF98-48D3-B62E-12F4AC7517AE}" srcId="{1FEA16E0-1632-49BB-B7C7-7F0FBB3740F7}" destId="{E24A0F93-A1A9-45CF-BBCE-F5DC81DFD8B8}" srcOrd="7" destOrd="0" parTransId="{FD85D813-DD98-474D-86DF-A6ADE60DF944}" sibTransId="{77C0078B-05CF-4593-80B1-9C386C9D2118}"/>
    <dgm:cxn modelId="{1652AAF7-CC47-4D44-86DD-6519A422E94C}" type="presOf" srcId="{2217DD91-2B78-4703-B592-32F15498C613}" destId="{CE95FD1B-E5A4-4CA8-BAC8-75F48D879A46}" srcOrd="1" destOrd="0" presId="urn:microsoft.com/office/officeart/2005/8/layout/cycle2"/>
    <dgm:cxn modelId="{037704FA-3D8D-406A-9873-91C9931BDA57}" type="presOf" srcId="{C28D0A4F-FB12-47E0-8AE6-23909876E483}" destId="{0002AF8A-EE8C-4EF0-9D89-CF43589EDC1D}" srcOrd="1" destOrd="0" presId="urn:microsoft.com/office/officeart/2005/8/layout/cycle2"/>
    <dgm:cxn modelId="{A1A8C85D-05A8-4E87-9E64-51F9CD86803A}" type="presParOf" srcId="{207192A5-6FD5-4990-94B9-14D6D144EF27}" destId="{59C8C4F7-4B55-449D-901E-2924137991A5}" srcOrd="0" destOrd="0" presId="urn:microsoft.com/office/officeart/2005/8/layout/cycle2"/>
    <dgm:cxn modelId="{6C48B08B-E8F3-491E-AF28-21693BA08831}" type="presParOf" srcId="{207192A5-6FD5-4990-94B9-14D6D144EF27}" destId="{02317C5D-889D-4D9E-A11A-C46A3D51CDBC}" srcOrd="1" destOrd="0" presId="urn:microsoft.com/office/officeart/2005/8/layout/cycle2"/>
    <dgm:cxn modelId="{8E364A02-EFE7-4F0D-B4CF-A5C42F3B3C9B}" type="presParOf" srcId="{02317C5D-889D-4D9E-A11A-C46A3D51CDBC}" destId="{CE95FD1B-E5A4-4CA8-BAC8-75F48D879A46}" srcOrd="0" destOrd="0" presId="urn:microsoft.com/office/officeart/2005/8/layout/cycle2"/>
    <dgm:cxn modelId="{E4D098AF-CD59-4B15-B60C-C90EC22A44FE}" type="presParOf" srcId="{207192A5-6FD5-4990-94B9-14D6D144EF27}" destId="{D68E6310-7F29-45B6-AD5D-B51F5576523A}" srcOrd="2" destOrd="0" presId="urn:microsoft.com/office/officeart/2005/8/layout/cycle2"/>
    <dgm:cxn modelId="{E6D09D9F-0258-4250-98BB-5F73282E11AA}" type="presParOf" srcId="{207192A5-6FD5-4990-94B9-14D6D144EF27}" destId="{51428928-351D-4520-A5CA-63AA9285376E}" srcOrd="3" destOrd="0" presId="urn:microsoft.com/office/officeart/2005/8/layout/cycle2"/>
    <dgm:cxn modelId="{97A94F10-CAC4-4494-8A4A-AC0026860DAB}" type="presParOf" srcId="{51428928-351D-4520-A5CA-63AA9285376E}" destId="{02EBCF6A-B384-4844-9194-62D232625F31}" srcOrd="0" destOrd="0" presId="urn:microsoft.com/office/officeart/2005/8/layout/cycle2"/>
    <dgm:cxn modelId="{0F530DCF-CBC0-4194-BB6C-876473018CDE}" type="presParOf" srcId="{207192A5-6FD5-4990-94B9-14D6D144EF27}" destId="{75BB8400-DA49-4C5C-B887-58864689B529}" srcOrd="4" destOrd="0" presId="urn:microsoft.com/office/officeart/2005/8/layout/cycle2"/>
    <dgm:cxn modelId="{50862087-42AA-48D8-877E-618520D76201}" type="presParOf" srcId="{207192A5-6FD5-4990-94B9-14D6D144EF27}" destId="{2E2C7441-A030-4F1E-95C4-BE1822CDD244}" srcOrd="5" destOrd="0" presId="urn:microsoft.com/office/officeart/2005/8/layout/cycle2"/>
    <dgm:cxn modelId="{9DF47735-9F32-4A82-BFF0-5260EBDC10D0}" type="presParOf" srcId="{2E2C7441-A030-4F1E-95C4-BE1822CDD244}" destId="{C11407DD-DE43-4D4D-A0D8-7BBE527FFF73}" srcOrd="0" destOrd="0" presId="urn:microsoft.com/office/officeart/2005/8/layout/cycle2"/>
    <dgm:cxn modelId="{083E23D0-3BE1-4B42-B205-47D599CCC89A}" type="presParOf" srcId="{207192A5-6FD5-4990-94B9-14D6D144EF27}" destId="{779D30EA-871E-429F-A073-5702D5F0DC05}" srcOrd="6" destOrd="0" presId="urn:microsoft.com/office/officeart/2005/8/layout/cycle2"/>
    <dgm:cxn modelId="{14E5F88D-54DF-40E4-B482-B22626412531}" type="presParOf" srcId="{207192A5-6FD5-4990-94B9-14D6D144EF27}" destId="{ED411F1A-4953-47B9-9FC1-8C7A00E0D69D}" srcOrd="7" destOrd="0" presId="urn:microsoft.com/office/officeart/2005/8/layout/cycle2"/>
    <dgm:cxn modelId="{179737E1-45E5-45B1-81E6-4F15DBA61618}" type="presParOf" srcId="{ED411F1A-4953-47B9-9FC1-8C7A00E0D69D}" destId="{0002AF8A-EE8C-4EF0-9D89-CF43589EDC1D}" srcOrd="0" destOrd="0" presId="urn:microsoft.com/office/officeart/2005/8/layout/cycle2"/>
    <dgm:cxn modelId="{C9A23404-D3BB-4130-904B-0C7EA1F75879}" type="presParOf" srcId="{207192A5-6FD5-4990-94B9-14D6D144EF27}" destId="{D464A0F4-BFE9-43BD-8A83-D4D08C3AC20F}" srcOrd="8" destOrd="0" presId="urn:microsoft.com/office/officeart/2005/8/layout/cycle2"/>
    <dgm:cxn modelId="{252349E6-CE4D-43DE-8A17-28422FA14B30}" type="presParOf" srcId="{207192A5-6FD5-4990-94B9-14D6D144EF27}" destId="{F2AE00CF-FD0D-4350-B120-BF35846FA4FD}" srcOrd="9" destOrd="0" presId="urn:microsoft.com/office/officeart/2005/8/layout/cycle2"/>
    <dgm:cxn modelId="{1125B81A-A428-4256-BE58-6AAAA393B212}" type="presParOf" srcId="{F2AE00CF-FD0D-4350-B120-BF35846FA4FD}" destId="{48DD2BA6-3ADA-4BE5-92E9-BBD78CAFA55F}" srcOrd="0" destOrd="0" presId="urn:microsoft.com/office/officeart/2005/8/layout/cycle2"/>
    <dgm:cxn modelId="{92D283D5-D3A4-4A08-8F2A-26893F2A3C4D}" type="presParOf" srcId="{207192A5-6FD5-4990-94B9-14D6D144EF27}" destId="{7908CC3E-C1C6-4F51-BA81-A3D963EC2611}" srcOrd="10" destOrd="0" presId="urn:microsoft.com/office/officeart/2005/8/layout/cycle2"/>
    <dgm:cxn modelId="{39A278E8-08FC-43BE-A012-CF3516563DE9}" type="presParOf" srcId="{207192A5-6FD5-4990-94B9-14D6D144EF27}" destId="{3BEAEAB2-0989-4A7C-8303-1EB84B2D6227}" srcOrd="11" destOrd="0" presId="urn:microsoft.com/office/officeart/2005/8/layout/cycle2"/>
    <dgm:cxn modelId="{3DDD9FE7-3EB6-4B79-8F1B-3C843511D4AC}" type="presParOf" srcId="{3BEAEAB2-0989-4A7C-8303-1EB84B2D6227}" destId="{84C2155B-DA9C-4A7A-BF30-DA84CDB60499}" srcOrd="0" destOrd="0" presId="urn:microsoft.com/office/officeart/2005/8/layout/cycle2"/>
    <dgm:cxn modelId="{091D05AC-416C-4516-92F5-4BD70C9DEACD}" type="presParOf" srcId="{207192A5-6FD5-4990-94B9-14D6D144EF27}" destId="{2A52D041-9DC9-45CA-AB1F-D6A1BEB54346}" srcOrd="12" destOrd="0" presId="urn:microsoft.com/office/officeart/2005/8/layout/cycle2"/>
    <dgm:cxn modelId="{410F7BF3-5166-4261-B690-53896118069F}" type="presParOf" srcId="{207192A5-6FD5-4990-94B9-14D6D144EF27}" destId="{4BA65281-7470-45BD-8318-1546E78F28EC}" srcOrd="13" destOrd="0" presId="urn:microsoft.com/office/officeart/2005/8/layout/cycle2"/>
    <dgm:cxn modelId="{0B920ABA-173C-40E0-87FC-72DACBEF0A53}" type="presParOf" srcId="{4BA65281-7470-45BD-8318-1546E78F28EC}" destId="{85291C4D-4C70-47B2-B0F7-3F2A783E01D3}" srcOrd="0" destOrd="0" presId="urn:microsoft.com/office/officeart/2005/8/layout/cycle2"/>
    <dgm:cxn modelId="{4715DD25-07E2-4394-BE11-0DA459B0536D}" type="presParOf" srcId="{207192A5-6FD5-4990-94B9-14D6D144EF27}" destId="{3B206436-71F9-4046-8890-68E3FF935425}" srcOrd="14" destOrd="0" presId="urn:microsoft.com/office/officeart/2005/8/layout/cycle2"/>
    <dgm:cxn modelId="{4E4262D3-6E4A-4281-B19F-BD33FF5B5E85}" type="presParOf" srcId="{207192A5-6FD5-4990-94B9-14D6D144EF27}" destId="{9983EC38-BD5A-4A4B-B38A-15BD0044797B}" srcOrd="15" destOrd="0" presId="urn:microsoft.com/office/officeart/2005/8/layout/cycle2"/>
    <dgm:cxn modelId="{37573834-52C7-4296-A7CF-0D9333EC5172}" type="presParOf" srcId="{9983EC38-BD5A-4A4B-B38A-15BD0044797B}" destId="{D8C082D8-E583-4CB2-9DDE-82760866235B}" srcOrd="0" destOrd="0" presId="urn:microsoft.com/office/officeart/2005/8/layout/cycle2"/>
    <dgm:cxn modelId="{77CB5979-4BF2-4ECD-B76B-D14DC63C8C28}" type="presParOf" srcId="{207192A5-6FD5-4990-94B9-14D6D144EF27}" destId="{61070504-FC02-46AE-BA72-BBD57BD8EB98}" srcOrd="16" destOrd="0" presId="urn:microsoft.com/office/officeart/2005/8/layout/cycle2"/>
    <dgm:cxn modelId="{AEFFEF65-5D67-4B1F-A32D-5275AC97488F}" type="presParOf" srcId="{207192A5-6FD5-4990-94B9-14D6D144EF27}" destId="{E7BCAA70-EF9B-479B-B68F-F3AA42802059}" srcOrd="17" destOrd="0" presId="urn:microsoft.com/office/officeart/2005/8/layout/cycle2"/>
    <dgm:cxn modelId="{8A43A1B1-5863-4610-A69E-01EE05D3AB93}" type="presParOf" srcId="{E7BCAA70-EF9B-479B-B68F-F3AA42802059}" destId="{7065E2BF-040C-49CD-9481-6BFD09598E0E}" srcOrd="0" destOrd="0" presId="urn:microsoft.com/office/officeart/2005/8/layout/cycle2"/>
    <dgm:cxn modelId="{D9ABD7A0-AEEA-4972-B071-24DCC19F7383}" type="presParOf" srcId="{207192A5-6FD5-4990-94B9-14D6D144EF27}" destId="{6F984245-66CA-4A98-8E4F-A0CCFC70DE7B}" srcOrd="18" destOrd="0" presId="urn:microsoft.com/office/officeart/2005/8/layout/cycle2"/>
    <dgm:cxn modelId="{ED03ACFB-A9A8-40DC-B0F7-257161DB1CDC}" type="presParOf" srcId="{207192A5-6FD5-4990-94B9-14D6D144EF27}" destId="{F2766D22-957D-46ED-98F8-CF1F05C8D7F0}" srcOrd="19" destOrd="0" presId="urn:microsoft.com/office/officeart/2005/8/layout/cycle2"/>
    <dgm:cxn modelId="{4AB86D7B-A17C-4FDE-8A7E-DCD7085A9B0F}" type="presParOf" srcId="{F2766D22-957D-46ED-98F8-CF1F05C8D7F0}" destId="{6014ABAB-6781-4ABA-A0E1-03D7B68E38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8C4F7-4B55-449D-901E-2924137991A5}">
      <dsp:nvSpPr>
        <dsp:cNvPr id="0" name=""/>
        <dsp:cNvSpPr/>
      </dsp:nvSpPr>
      <dsp:spPr>
        <a:xfrm>
          <a:off x="2841345" y="-73696"/>
          <a:ext cx="801200" cy="801200"/>
        </a:xfrm>
        <a:prstGeom prst="ellipse">
          <a:avLst/>
        </a:prstGeom>
        <a:gradFill rotWithShape="0">
          <a:gsLst>
            <a:gs pos="0">
              <a:srgbClr val="05AEEA"/>
            </a:gs>
            <a:gs pos="47000">
              <a:srgbClr val="3071DF"/>
            </a:gs>
            <a:gs pos="100000">
              <a:srgbClr val="573FD5"/>
            </a:gs>
          </a:gsLst>
          <a:lin ang="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lvl="0" algn="ctr" defTabSz="355600" rtl="0">
            <a:lnSpc>
              <a:spcPct val="90000"/>
            </a:lnSpc>
            <a:spcBef>
              <a:spcPct val="0"/>
            </a:spcBef>
            <a:spcAft>
              <a:spcPct val="35000"/>
            </a:spcAft>
          </a:pPr>
          <a:r>
            <a:rPr lang="en-US" sz="800" kern="1200">
              <a:latin typeface="Outfit"/>
            </a:rPr>
            <a:t>Patient appoinment</a:t>
          </a:r>
          <a:endParaRPr lang="en-US" kern="1200"/>
        </a:p>
      </dsp:txBody>
      <dsp:txXfrm>
        <a:off x="2958678" y="43637"/>
        <a:ext cx="566534" cy="566534"/>
      </dsp:txXfrm>
    </dsp:sp>
    <dsp:sp modelId="{02317C5D-889D-4D9E-A11A-C46A3D51CDBC}">
      <dsp:nvSpPr>
        <dsp:cNvPr id="0" name=""/>
        <dsp:cNvSpPr/>
      </dsp:nvSpPr>
      <dsp:spPr>
        <a:xfrm rot="1080000">
          <a:off x="3657766" y="367234"/>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3658456" y="406898"/>
        <a:ext cx="65834" cy="132067"/>
      </dsp:txXfrm>
    </dsp:sp>
    <dsp:sp modelId="{D68E6310-7F29-45B6-AD5D-B51F5576523A}">
      <dsp:nvSpPr>
        <dsp:cNvPr id="0" name=""/>
        <dsp:cNvSpPr/>
      </dsp:nvSpPr>
      <dsp:spPr>
        <a:xfrm>
          <a:off x="3772098" y="228723"/>
          <a:ext cx="801200" cy="801200"/>
        </a:xfrm>
        <a:prstGeom prst="ellipse">
          <a:avLst/>
        </a:prstGeom>
        <a:solidFill>
          <a:schemeClr val="bg1"/>
        </a:solidFill>
        <a:ln w="22225" cap="flat" cmpd="sng" algn="ctr">
          <a:gradFill>
            <a:gsLst>
              <a:gs pos="0">
                <a:srgbClr val="05AEEA"/>
              </a:gs>
              <a:gs pos="53000">
                <a:srgbClr val="3071DF"/>
              </a:gs>
              <a:gs pos="100000">
                <a:srgbClr val="573FD5"/>
              </a:gs>
            </a:gsLst>
            <a:lin ang="0" scaled="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rtl="0">
            <a:lnSpc>
              <a:spcPct val="90000"/>
            </a:lnSpc>
            <a:spcBef>
              <a:spcPct val="0"/>
            </a:spcBef>
            <a:spcAft>
              <a:spcPct val="35000"/>
            </a:spcAft>
          </a:pPr>
          <a:r>
            <a:rPr lang="en-US" sz="700" b="0" kern="1200">
              <a:solidFill>
                <a:srgbClr val="001A61"/>
              </a:solidFill>
              <a:latin typeface="Outfit"/>
            </a:rPr>
            <a:t>Insurance Eligibility Varification</a:t>
          </a:r>
        </a:p>
      </dsp:txBody>
      <dsp:txXfrm>
        <a:off x="3889431" y="346056"/>
        <a:ext cx="566534" cy="566534"/>
      </dsp:txXfrm>
    </dsp:sp>
    <dsp:sp modelId="{51428928-351D-4520-A5CA-63AA9285376E}">
      <dsp:nvSpPr>
        <dsp:cNvPr id="0" name=""/>
        <dsp:cNvSpPr/>
      </dsp:nvSpPr>
      <dsp:spPr>
        <a:xfrm rot="3240000">
          <a:off x="4411727" y="912986"/>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4417542" y="945596"/>
        <a:ext cx="65834" cy="132067"/>
      </dsp:txXfrm>
    </dsp:sp>
    <dsp:sp modelId="{75BB8400-DA49-4C5C-B887-58864689B529}">
      <dsp:nvSpPr>
        <dsp:cNvPr id="0" name=""/>
        <dsp:cNvSpPr/>
      </dsp:nvSpPr>
      <dsp:spPr>
        <a:xfrm>
          <a:off x="4347334" y="1020468"/>
          <a:ext cx="801200" cy="801200"/>
        </a:xfrm>
        <a:prstGeom prst="ellipse">
          <a:avLst/>
        </a:prstGeom>
        <a:gradFill rotWithShape="0">
          <a:gsLst>
            <a:gs pos="0">
              <a:srgbClr val="05AEEA"/>
            </a:gs>
            <a:gs pos="47000">
              <a:srgbClr val="3071DF"/>
            </a:gs>
            <a:gs pos="100000">
              <a:srgbClr val="573FD5"/>
            </a:gs>
          </a:gsLst>
          <a:lin ang="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lvl="0" algn="ctr" defTabSz="355600" rtl="0">
            <a:lnSpc>
              <a:spcPct val="90000"/>
            </a:lnSpc>
            <a:spcBef>
              <a:spcPct val="0"/>
            </a:spcBef>
            <a:spcAft>
              <a:spcPct val="35000"/>
            </a:spcAft>
          </a:pPr>
          <a:r>
            <a:rPr lang="en-US" sz="800" b="0" kern="1200">
              <a:latin typeface="Outfit"/>
            </a:rPr>
            <a:t>Claim entry</a:t>
          </a:r>
        </a:p>
      </dsp:txBody>
      <dsp:txXfrm>
        <a:off x="4464667" y="1137801"/>
        <a:ext cx="566534" cy="566534"/>
      </dsp:txXfrm>
    </dsp:sp>
    <dsp:sp modelId="{2E2C7441-A030-4F1E-95C4-BE1822CDD244}">
      <dsp:nvSpPr>
        <dsp:cNvPr id="0" name=""/>
        <dsp:cNvSpPr/>
      </dsp:nvSpPr>
      <dsp:spPr>
        <a:xfrm rot="5400000">
          <a:off x="4700910" y="1797675"/>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4715017" y="1827591"/>
        <a:ext cx="65834" cy="132067"/>
      </dsp:txXfrm>
    </dsp:sp>
    <dsp:sp modelId="{779D30EA-871E-429F-A073-5702D5F0DC05}">
      <dsp:nvSpPr>
        <dsp:cNvPr id="0" name=""/>
        <dsp:cNvSpPr/>
      </dsp:nvSpPr>
      <dsp:spPr>
        <a:xfrm>
          <a:off x="4347334" y="1999119"/>
          <a:ext cx="801200" cy="801200"/>
        </a:xfrm>
        <a:prstGeom prst="ellipse">
          <a:avLst/>
        </a:prstGeom>
        <a:solidFill>
          <a:schemeClr val="bg1"/>
        </a:solidFill>
        <a:ln w="25400" cap="flat" cmpd="sng" algn="ctr">
          <a:gradFill>
            <a:gsLst>
              <a:gs pos="0">
                <a:srgbClr val="05AEEA"/>
              </a:gs>
              <a:gs pos="54000">
                <a:srgbClr val="3071DF"/>
              </a:gs>
              <a:gs pos="100000">
                <a:srgbClr val="573FD5"/>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rtl="0">
            <a:lnSpc>
              <a:spcPct val="90000"/>
            </a:lnSpc>
            <a:spcBef>
              <a:spcPct val="0"/>
            </a:spcBef>
            <a:spcAft>
              <a:spcPct val="35000"/>
            </a:spcAft>
          </a:pPr>
          <a:r>
            <a:rPr lang="en-US" sz="700" b="0" kern="1200">
              <a:solidFill>
                <a:srgbClr val="001A61"/>
              </a:solidFill>
              <a:latin typeface="Outfit"/>
            </a:rPr>
            <a:t>Claims Validation, Scrubbing</a:t>
          </a:r>
        </a:p>
      </dsp:txBody>
      <dsp:txXfrm>
        <a:off x="4464667" y="2116452"/>
        <a:ext cx="566534" cy="566534"/>
      </dsp:txXfrm>
    </dsp:sp>
    <dsp:sp modelId="{ED411F1A-4953-47B9-9FC1-8C7A00E0D69D}">
      <dsp:nvSpPr>
        <dsp:cNvPr id="0" name=""/>
        <dsp:cNvSpPr/>
      </dsp:nvSpPr>
      <dsp:spPr>
        <a:xfrm rot="7560000">
          <a:off x="4414856" y="2683382"/>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rot="10800000">
        <a:off x="4437255" y="2715992"/>
        <a:ext cx="65834" cy="132067"/>
      </dsp:txXfrm>
    </dsp:sp>
    <dsp:sp modelId="{D464A0F4-BFE9-43BD-8A83-D4D08C3AC20F}">
      <dsp:nvSpPr>
        <dsp:cNvPr id="0" name=""/>
        <dsp:cNvSpPr/>
      </dsp:nvSpPr>
      <dsp:spPr>
        <a:xfrm>
          <a:off x="3772098" y="2790864"/>
          <a:ext cx="801200" cy="801200"/>
        </a:xfrm>
        <a:prstGeom prst="ellipse">
          <a:avLst/>
        </a:prstGeom>
        <a:gradFill rotWithShape="0">
          <a:gsLst>
            <a:gs pos="0">
              <a:srgbClr val="05AEEA"/>
            </a:gs>
            <a:gs pos="47000">
              <a:srgbClr val="3071DF"/>
            </a:gs>
            <a:gs pos="100000">
              <a:srgbClr val="573FD5"/>
            </a:gs>
          </a:gsLst>
          <a:lin ang="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lvl="0" algn="ctr" defTabSz="355600" rtl="0">
            <a:lnSpc>
              <a:spcPct val="90000"/>
            </a:lnSpc>
            <a:spcBef>
              <a:spcPct val="0"/>
            </a:spcBef>
            <a:spcAft>
              <a:spcPct val="35000"/>
            </a:spcAft>
          </a:pPr>
          <a:r>
            <a:rPr lang="en-US" sz="800" b="0" kern="1200">
              <a:latin typeface="Outfit"/>
            </a:rPr>
            <a:t>Claim Submission</a:t>
          </a:r>
        </a:p>
      </dsp:txBody>
      <dsp:txXfrm>
        <a:off x="3889431" y="2908197"/>
        <a:ext cx="566534" cy="566534"/>
      </dsp:txXfrm>
    </dsp:sp>
    <dsp:sp modelId="{F2AE00CF-FD0D-4350-B120-BF35846FA4FD}">
      <dsp:nvSpPr>
        <dsp:cNvPr id="0" name=""/>
        <dsp:cNvSpPr/>
      </dsp:nvSpPr>
      <dsp:spPr>
        <a:xfrm rot="9720000">
          <a:off x="3662829" y="3231795"/>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rot="10800000">
        <a:off x="3690353" y="3271459"/>
        <a:ext cx="65834" cy="132067"/>
      </dsp:txXfrm>
    </dsp:sp>
    <dsp:sp modelId="{7908CC3E-C1C6-4F51-BA81-A3D963EC2611}">
      <dsp:nvSpPr>
        <dsp:cNvPr id="0" name=""/>
        <dsp:cNvSpPr/>
      </dsp:nvSpPr>
      <dsp:spPr>
        <a:xfrm>
          <a:off x="2841345" y="3093284"/>
          <a:ext cx="801200" cy="801200"/>
        </a:xfrm>
        <a:prstGeom prst="ellipse">
          <a:avLst/>
        </a:prstGeom>
        <a:solidFill>
          <a:schemeClr val="bg1"/>
        </a:solidFill>
        <a:ln w="25400" cap="flat" cmpd="sng" algn="ctr">
          <a:gradFill>
            <a:gsLst>
              <a:gs pos="0">
                <a:srgbClr val="05AEEA"/>
              </a:gs>
              <a:gs pos="54000">
                <a:srgbClr val="3071DF"/>
              </a:gs>
              <a:gs pos="100000">
                <a:srgbClr val="573FD5"/>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a:lnSpc>
              <a:spcPct val="90000"/>
            </a:lnSpc>
            <a:spcBef>
              <a:spcPct val="0"/>
            </a:spcBef>
            <a:spcAft>
              <a:spcPct val="35000"/>
            </a:spcAft>
          </a:pPr>
          <a:r>
            <a:rPr lang="en-US" sz="700" b="0" kern="1200">
              <a:solidFill>
                <a:srgbClr val="001A61"/>
              </a:solidFill>
              <a:latin typeface="Outfit"/>
            </a:rPr>
            <a:t>Payment Posting</a:t>
          </a:r>
        </a:p>
      </dsp:txBody>
      <dsp:txXfrm>
        <a:off x="2958678" y="3210617"/>
        <a:ext cx="566534" cy="566534"/>
      </dsp:txXfrm>
    </dsp:sp>
    <dsp:sp modelId="{3BEAEAB2-0989-4A7C-8303-1EB84B2D6227}">
      <dsp:nvSpPr>
        <dsp:cNvPr id="0" name=""/>
        <dsp:cNvSpPr/>
      </dsp:nvSpPr>
      <dsp:spPr>
        <a:xfrm rot="11880000">
          <a:off x="2732076" y="3233440"/>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rot="10800000">
        <a:off x="2759600" y="3281822"/>
        <a:ext cx="65834" cy="132067"/>
      </dsp:txXfrm>
    </dsp:sp>
    <dsp:sp modelId="{2A52D041-9DC9-45CA-AB1F-D6A1BEB54346}">
      <dsp:nvSpPr>
        <dsp:cNvPr id="0" name=""/>
        <dsp:cNvSpPr/>
      </dsp:nvSpPr>
      <dsp:spPr>
        <a:xfrm>
          <a:off x="1910593" y="2790864"/>
          <a:ext cx="801200" cy="801200"/>
        </a:xfrm>
        <a:prstGeom prst="ellipse">
          <a:avLst/>
        </a:prstGeom>
        <a:gradFill rotWithShape="0">
          <a:gsLst>
            <a:gs pos="0">
              <a:srgbClr val="05AEEA"/>
            </a:gs>
            <a:gs pos="47000">
              <a:srgbClr val="3071DF"/>
            </a:gs>
            <a:gs pos="100000">
              <a:srgbClr val="573FD5"/>
            </a:gs>
          </a:gsLst>
          <a:lin ang="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rtl="0">
            <a:lnSpc>
              <a:spcPct val="90000"/>
            </a:lnSpc>
            <a:spcBef>
              <a:spcPct val="0"/>
            </a:spcBef>
            <a:spcAft>
              <a:spcPct val="35000"/>
            </a:spcAft>
          </a:pPr>
          <a:r>
            <a:rPr lang="en-US" sz="700" b="0" kern="1200">
              <a:latin typeface="Outfit"/>
            </a:rPr>
            <a:t>Rejecting</a:t>
          </a:r>
          <a:r>
            <a:rPr lang="en-US" sz="700" kern="1200">
              <a:latin typeface="Outfit"/>
            </a:rPr>
            <a:t>, Denials Handling</a:t>
          </a:r>
        </a:p>
      </dsp:txBody>
      <dsp:txXfrm>
        <a:off x="2027926" y="2908197"/>
        <a:ext cx="566534" cy="566534"/>
      </dsp:txXfrm>
    </dsp:sp>
    <dsp:sp modelId="{4BA65281-7470-45BD-8318-1546E78F28EC}">
      <dsp:nvSpPr>
        <dsp:cNvPr id="0" name=""/>
        <dsp:cNvSpPr/>
      </dsp:nvSpPr>
      <dsp:spPr>
        <a:xfrm rot="14040000">
          <a:off x="1978115" y="2687689"/>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rot="10800000">
        <a:off x="2000514" y="2743125"/>
        <a:ext cx="65834" cy="132067"/>
      </dsp:txXfrm>
    </dsp:sp>
    <dsp:sp modelId="{3B206436-71F9-4046-8890-68E3FF935425}">
      <dsp:nvSpPr>
        <dsp:cNvPr id="0" name=""/>
        <dsp:cNvSpPr/>
      </dsp:nvSpPr>
      <dsp:spPr>
        <a:xfrm>
          <a:off x="1335356" y="1999119"/>
          <a:ext cx="801200" cy="801200"/>
        </a:xfrm>
        <a:prstGeom prst="ellipse">
          <a:avLst/>
        </a:prstGeom>
        <a:solidFill>
          <a:schemeClr val="bg1"/>
        </a:solidFill>
        <a:ln w="25400" cap="flat" cmpd="sng" algn="ctr">
          <a:gradFill>
            <a:gsLst>
              <a:gs pos="0">
                <a:srgbClr val="05AEEA"/>
              </a:gs>
              <a:gs pos="54000">
                <a:srgbClr val="3071DF"/>
              </a:gs>
              <a:gs pos="100000">
                <a:srgbClr val="573FD5"/>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a:lnSpc>
              <a:spcPct val="90000"/>
            </a:lnSpc>
            <a:spcBef>
              <a:spcPct val="0"/>
            </a:spcBef>
            <a:spcAft>
              <a:spcPct val="35000"/>
            </a:spcAft>
          </a:pPr>
          <a:r>
            <a:rPr lang="en-US" sz="700" b="0" kern="1200">
              <a:solidFill>
                <a:srgbClr val="001A61"/>
              </a:solidFill>
              <a:latin typeface="Outfit"/>
            </a:rPr>
            <a:t>Patient Statements</a:t>
          </a:r>
        </a:p>
      </dsp:txBody>
      <dsp:txXfrm>
        <a:off x="1452689" y="2116452"/>
        <a:ext cx="566534" cy="566534"/>
      </dsp:txXfrm>
    </dsp:sp>
    <dsp:sp modelId="{9983EC38-BD5A-4A4B-B38A-15BD0044797B}">
      <dsp:nvSpPr>
        <dsp:cNvPr id="0" name=""/>
        <dsp:cNvSpPr/>
      </dsp:nvSpPr>
      <dsp:spPr>
        <a:xfrm rot="16200000">
          <a:off x="1688932" y="1802999"/>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1703039" y="1861129"/>
        <a:ext cx="65834" cy="132067"/>
      </dsp:txXfrm>
    </dsp:sp>
    <dsp:sp modelId="{61070504-FC02-46AE-BA72-BBD57BD8EB98}">
      <dsp:nvSpPr>
        <dsp:cNvPr id="0" name=""/>
        <dsp:cNvSpPr/>
      </dsp:nvSpPr>
      <dsp:spPr>
        <a:xfrm>
          <a:off x="1335356" y="1020468"/>
          <a:ext cx="801200" cy="801200"/>
        </a:xfrm>
        <a:prstGeom prst="ellipse">
          <a:avLst/>
        </a:prstGeom>
        <a:gradFill rotWithShape="0">
          <a:gsLst>
            <a:gs pos="0">
              <a:srgbClr val="05AEEA"/>
            </a:gs>
            <a:gs pos="47000">
              <a:srgbClr val="3071DF"/>
            </a:gs>
            <a:gs pos="100000">
              <a:srgbClr val="573FD5"/>
            </a:gs>
          </a:gsLst>
          <a:lin ang="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lvl="0" algn="ctr" defTabSz="355600" rtl="0">
            <a:lnSpc>
              <a:spcPct val="90000"/>
            </a:lnSpc>
            <a:spcBef>
              <a:spcPct val="0"/>
            </a:spcBef>
            <a:spcAft>
              <a:spcPct val="35000"/>
            </a:spcAft>
          </a:pPr>
          <a:r>
            <a:rPr lang="en-US" sz="800" b="0" kern="1200">
              <a:latin typeface="Outfit"/>
            </a:rPr>
            <a:t>Aging Analysis</a:t>
          </a:r>
        </a:p>
      </dsp:txBody>
      <dsp:txXfrm>
        <a:off x="1452689" y="1137801"/>
        <a:ext cx="566534" cy="566534"/>
      </dsp:txXfrm>
    </dsp:sp>
    <dsp:sp modelId="{E7BCAA70-EF9B-479B-B68F-F3AA42802059}">
      <dsp:nvSpPr>
        <dsp:cNvPr id="0" name=""/>
        <dsp:cNvSpPr/>
      </dsp:nvSpPr>
      <dsp:spPr>
        <a:xfrm rot="18360000">
          <a:off x="1974986" y="917293"/>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1980801" y="972729"/>
        <a:ext cx="65834" cy="132067"/>
      </dsp:txXfrm>
    </dsp:sp>
    <dsp:sp modelId="{6F984245-66CA-4A98-8E4F-A0CCFC70DE7B}">
      <dsp:nvSpPr>
        <dsp:cNvPr id="0" name=""/>
        <dsp:cNvSpPr/>
      </dsp:nvSpPr>
      <dsp:spPr>
        <a:xfrm>
          <a:off x="1910593" y="228723"/>
          <a:ext cx="801200" cy="801200"/>
        </a:xfrm>
        <a:prstGeom prst="ellipse">
          <a:avLst/>
        </a:prstGeom>
        <a:solidFill>
          <a:schemeClr val="bg1"/>
        </a:solidFill>
        <a:ln w="25400" cap="flat" cmpd="sng" algn="ctr">
          <a:gradFill>
            <a:gsLst>
              <a:gs pos="0">
                <a:srgbClr val="05AEEA"/>
              </a:gs>
              <a:gs pos="54000">
                <a:srgbClr val="3071DF"/>
              </a:gs>
              <a:gs pos="100000">
                <a:srgbClr val="573FD5"/>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311150" rtl="0">
            <a:lnSpc>
              <a:spcPct val="90000"/>
            </a:lnSpc>
            <a:spcBef>
              <a:spcPct val="0"/>
            </a:spcBef>
            <a:spcAft>
              <a:spcPct val="35000"/>
            </a:spcAft>
          </a:pPr>
          <a:r>
            <a:rPr lang="en-US" sz="700" b="0" kern="1200">
              <a:solidFill>
                <a:srgbClr val="001A61"/>
              </a:solidFill>
              <a:latin typeface="Outfit"/>
            </a:rPr>
            <a:t>Report/        Auditing</a:t>
          </a:r>
        </a:p>
      </dsp:txBody>
      <dsp:txXfrm>
        <a:off x="2027926" y="346056"/>
        <a:ext cx="566534" cy="566534"/>
      </dsp:txXfrm>
    </dsp:sp>
    <dsp:sp modelId="{F2766D22-957D-46ED-98F8-CF1F05C8D7F0}">
      <dsp:nvSpPr>
        <dsp:cNvPr id="0" name=""/>
        <dsp:cNvSpPr/>
      </dsp:nvSpPr>
      <dsp:spPr>
        <a:xfrm rot="20520000">
          <a:off x="2727013" y="368879"/>
          <a:ext cx="94048" cy="220113"/>
        </a:xfrm>
        <a:prstGeom prst="rightArrow">
          <a:avLst>
            <a:gd name="adj1" fmla="val 60000"/>
            <a:gd name="adj2" fmla="val 50000"/>
          </a:avLst>
        </a:prstGeom>
        <a:gradFill rotWithShape="0">
          <a:gsLst>
            <a:gs pos="0">
              <a:srgbClr val="05AEEA"/>
            </a:gs>
            <a:gs pos="53000">
              <a:srgbClr val="3071DF"/>
            </a:gs>
            <a:gs pos="100000">
              <a:srgbClr val="573FD5"/>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latin typeface="Outfit" pitchFamily="2" charset="0"/>
          </a:endParaRPr>
        </a:p>
      </dsp:txBody>
      <dsp:txXfrm>
        <a:off x="2727703" y="417261"/>
        <a:ext cx="65834" cy="1320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553AC7-DA06-4467-C25B-2E056C8F2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F0C0CF-1030-60AF-62F8-18BBADD8E8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B76CFA-A5D4-4529-891E-B6F59149843F}" type="datetimeFigureOut">
              <a:rPr lang="en-US" smtClean="0"/>
              <a:t>1/16/2026</a:t>
            </a:fld>
            <a:endParaRPr lang="en-US"/>
          </a:p>
        </p:txBody>
      </p:sp>
      <p:sp>
        <p:nvSpPr>
          <p:cNvPr id="4" name="Footer Placeholder 3">
            <a:extLst>
              <a:ext uri="{FF2B5EF4-FFF2-40B4-BE49-F238E27FC236}">
                <a16:creationId xmlns:a16="http://schemas.microsoft.com/office/drawing/2014/main" id="{1B4CF004-088E-B170-569A-3D00A254BD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FE9605-EF60-7086-66A4-A2343DA900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4FFF50-B17D-4DDF-8A9E-E46EF3C147E2}" type="slidenum">
              <a:rPr lang="en-US" smtClean="0"/>
              <a:t>‹#›</a:t>
            </a:fld>
            <a:endParaRPr lang="en-US"/>
          </a:p>
        </p:txBody>
      </p:sp>
    </p:spTree>
    <p:extLst>
      <p:ext uri="{BB962C8B-B14F-4D97-AF65-F5344CB8AC3E}">
        <p14:creationId xmlns:p14="http://schemas.microsoft.com/office/powerpoint/2010/main" val="7294986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913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Expand the offering with </a:t>
            </a:r>
            <a:r>
              <a:rPr lang="en-US" dirty="0" err="1">
                <a:latin typeface="Calibri"/>
                <a:ea typeface="Calibri"/>
                <a:cs typeface="Calibri"/>
              </a:rPr>
              <a:t>carecloud</a:t>
            </a:r>
            <a:r>
              <a:rPr lang="en-US" dirty="0">
                <a:latin typeface="Calibri"/>
                <a:ea typeface="Calibri"/>
                <a:cs typeface="Calibri"/>
              </a:rPr>
              <a:t> - </a:t>
            </a:r>
          </a:p>
        </p:txBody>
      </p:sp>
    </p:spTree>
    <p:extLst>
      <p:ext uri="{BB962C8B-B14F-4D97-AF65-F5344CB8AC3E}">
        <p14:creationId xmlns:p14="http://schemas.microsoft.com/office/powerpoint/2010/main" val="74802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323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693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205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2189-602E-334F-9C28-A2D27721F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A38FB-28E6-388F-AD2D-1D1C8E743F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76BA3F-6732-4DB0-D3A4-BF162F59D35F}"/>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solidFill>
                  <a:srgbClr val="444445"/>
                </a:solidFill>
                <a:latin typeface="Outfit Light" pitchFamily="2" charset="0"/>
                <a:cs typeface="Proxima Nova" panose="020B0604020202020204" charset="0"/>
              </a:rPr>
              <a:t>Small: CareCloud leverages a global workforce to ensure costs are kept low and every medical practice can afford necessary technology</a:t>
            </a:r>
          </a:p>
          <a:p>
            <a:endParaRPr lang="en-US"/>
          </a:p>
        </p:txBody>
      </p:sp>
      <p:sp>
        <p:nvSpPr>
          <p:cNvPr id="4" name="Slide Number Placeholder 3">
            <a:extLst>
              <a:ext uri="{FF2B5EF4-FFF2-40B4-BE49-F238E27FC236}">
                <a16:creationId xmlns:a16="http://schemas.microsoft.com/office/drawing/2014/main" id="{BC78449C-99D6-B4CC-02B2-7387A987AF29}"/>
              </a:ext>
            </a:extLst>
          </p:cNvPr>
          <p:cNvSpPr>
            <a:spLocks noGrp="1"/>
          </p:cNvSpPr>
          <p:nvPr>
            <p:ph type="sldNum" sz="quarter" idx="5"/>
          </p:nvPr>
        </p:nvSpPr>
        <p:spPr/>
        <p:txBody>
          <a:bodyPr/>
          <a:lstStyle/>
          <a:p>
            <a:fld id="{9A9C082E-365C-4AF7-A419-9E35AF417668}" type="slidenum">
              <a:rPr lang="en-US" smtClean="0"/>
              <a:t>16</a:t>
            </a:fld>
            <a:endParaRPr lang="en-US"/>
          </a:p>
        </p:txBody>
      </p:sp>
    </p:spTree>
    <p:extLst>
      <p:ext uri="{BB962C8B-B14F-4D97-AF65-F5344CB8AC3E}">
        <p14:creationId xmlns:p14="http://schemas.microsoft.com/office/powerpoint/2010/main" val="328742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BF5B7-B375-1AEE-73C5-E40AF7CB5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EBE2C-A780-0216-6662-B6D5E9F190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47712D-488D-1CE3-4090-E9E0529FB54B}"/>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solidFill>
                  <a:srgbClr val="444445"/>
                </a:solidFill>
                <a:latin typeface="Outfit Light" pitchFamily="2" charset="0"/>
                <a:cs typeface="Proxima Nova" panose="020B0604020202020204" charset="0"/>
              </a:rPr>
              <a:t>Large: CareCloud provides comprehensive packages or customized options to fit into complex systems already adopted by the group. This includes Co-sourcing to employ team members on site</a:t>
            </a:r>
          </a:p>
          <a:p>
            <a:endParaRPr lang="en-US"/>
          </a:p>
        </p:txBody>
      </p:sp>
      <p:sp>
        <p:nvSpPr>
          <p:cNvPr id="4" name="Slide Number Placeholder 3">
            <a:extLst>
              <a:ext uri="{FF2B5EF4-FFF2-40B4-BE49-F238E27FC236}">
                <a16:creationId xmlns:a16="http://schemas.microsoft.com/office/drawing/2014/main" id="{C66A2DA4-3F92-DD60-7E6C-C8BB2684E673}"/>
              </a:ext>
            </a:extLst>
          </p:cNvPr>
          <p:cNvSpPr>
            <a:spLocks noGrp="1"/>
          </p:cNvSpPr>
          <p:nvPr>
            <p:ph type="sldNum" sz="quarter" idx="5"/>
          </p:nvPr>
        </p:nvSpPr>
        <p:spPr/>
        <p:txBody>
          <a:bodyPr/>
          <a:lstStyle/>
          <a:p>
            <a:fld id="{9A9C082E-365C-4AF7-A419-9E35AF417668}" type="slidenum">
              <a:rPr lang="en-US" smtClean="0"/>
              <a:t>17</a:t>
            </a:fld>
            <a:endParaRPr lang="en-US"/>
          </a:p>
        </p:txBody>
      </p:sp>
    </p:spTree>
    <p:extLst>
      <p:ext uri="{BB962C8B-B14F-4D97-AF65-F5344CB8AC3E}">
        <p14:creationId xmlns:p14="http://schemas.microsoft.com/office/powerpoint/2010/main" val="1268022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3BD34-8A31-B4E0-0C96-3E4AC27EC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FC37A-3CF9-92E0-61B9-12EAE324A8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5060D6-9BF4-CF91-FC4C-ADE747281F1F}"/>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solidFill>
                  <a:srgbClr val="444445"/>
                </a:solidFill>
                <a:latin typeface="Outfit Light" pitchFamily="2" charset="0"/>
                <a:cs typeface="Proxima Nova" panose="020B0604020202020204" charset="0"/>
              </a:rPr>
              <a:t>Large: CareCloud provides comprehensive packages or customized options to fit into complex systems already adopted by the group. This includes Co-sourcing to employ team members on site</a:t>
            </a:r>
          </a:p>
          <a:p>
            <a:endParaRPr lang="en-US"/>
          </a:p>
        </p:txBody>
      </p:sp>
      <p:sp>
        <p:nvSpPr>
          <p:cNvPr id="4" name="Slide Number Placeholder 3">
            <a:extLst>
              <a:ext uri="{FF2B5EF4-FFF2-40B4-BE49-F238E27FC236}">
                <a16:creationId xmlns:a16="http://schemas.microsoft.com/office/drawing/2014/main" id="{BE3E6681-6325-83F0-3FEA-4A3EF58FA185}"/>
              </a:ext>
            </a:extLst>
          </p:cNvPr>
          <p:cNvSpPr>
            <a:spLocks noGrp="1"/>
          </p:cNvSpPr>
          <p:nvPr>
            <p:ph type="sldNum" sz="quarter" idx="5"/>
          </p:nvPr>
        </p:nvSpPr>
        <p:spPr/>
        <p:txBody>
          <a:bodyPr/>
          <a:lstStyle/>
          <a:p>
            <a:fld id="{9A9C082E-365C-4AF7-A419-9E35AF417668}" type="slidenum">
              <a:rPr lang="en-US" smtClean="0"/>
              <a:t>18</a:t>
            </a:fld>
            <a:endParaRPr lang="en-US"/>
          </a:p>
        </p:txBody>
      </p:sp>
    </p:spTree>
    <p:extLst>
      <p:ext uri="{BB962C8B-B14F-4D97-AF65-F5344CB8AC3E}">
        <p14:creationId xmlns:p14="http://schemas.microsoft.com/office/powerpoint/2010/main" val="169593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BA90-A1ED-D89C-9EC7-58110EE4C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A977-082B-F2A9-7F12-0A217E3581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28C0E9-E0F4-6EFB-F076-6ECD25B16BA1}"/>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dirty="0">
                <a:solidFill>
                  <a:srgbClr val="444445"/>
                </a:solidFill>
                <a:latin typeface="Outfit Light" pitchFamily="2" charset="0"/>
                <a:cs typeface="Proxima Nova" panose="020B0604020202020204" charset="0"/>
              </a:rPr>
              <a:t>Large: </a:t>
            </a:r>
            <a:r>
              <a:rPr lang="en-US" sz="800" dirty="0" err="1">
                <a:solidFill>
                  <a:srgbClr val="444445"/>
                </a:solidFill>
                <a:latin typeface="Outfit Light" pitchFamily="2" charset="0"/>
                <a:cs typeface="Proxima Nova" panose="020B0604020202020204" charset="0"/>
              </a:rPr>
              <a:t>CareCloud</a:t>
            </a:r>
            <a:r>
              <a:rPr lang="en-US" sz="800" dirty="0">
                <a:solidFill>
                  <a:srgbClr val="444445"/>
                </a:solidFill>
                <a:latin typeface="Outfit Light" pitchFamily="2" charset="0"/>
                <a:cs typeface="Proxima Nova" panose="020B0604020202020204" charset="0"/>
              </a:rPr>
              <a:t> provides comprehensive packages or customized options to fit into complex systems already adopted by the group. This includes Co-sourcing to employ team members on site</a:t>
            </a:r>
          </a:p>
          <a:p>
            <a:endParaRPr lang="en-US"/>
          </a:p>
        </p:txBody>
      </p:sp>
      <p:sp>
        <p:nvSpPr>
          <p:cNvPr id="4" name="Slide Number Placeholder 3">
            <a:extLst>
              <a:ext uri="{FF2B5EF4-FFF2-40B4-BE49-F238E27FC236}">
                <a16:creationId xmlns:a16="http://schemas.microsoft.com/office/drawing/2014/main" id="{D45CE532-D644-446A-7C64-F2EB1922714D}"/>
              </a:ext>
            </a:extLst>
          </p:cNvPr>
          <p:cNvSpPr>
            <a:spLocks noGrp="1"/>
          </p:cNvSpPr>
          <p:nvPr>
            <p:ph type="sldNum" sz="quarter" idx="5"/>
          </p:nvPr>
        </p:nvSpPr>
        <p:spPr/>
        <p:txBody>
          <a:bodyPr/>
          <a:lstStyle/>
          <a:p>
            <a:fld id="{9A9C082E-365C-4AF7-A419-9E35AF417668}" type="slidenum">
              <a:rPr lang="en-US" smtClean="0"/>
              <a:t>19</a:t>
            </a:fld>
            <a:endParaRPr lang="en-US"/>
          </a:p>
        </p:txBody>
      </p:sp>
    </p:spTree>
    <p:extLst>
      <p:ext uri="{BB962C8B-B14F-4D97-AF65-F5344CB8AC3E}">
        <p14:creationId xmlns:p14="http://schemas.microsoft.com/office/powerpoint/2010/main" val="1058068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0053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762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3880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22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556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9A1FA-36A4-EF51-DEAD-86095C6C6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6F98E-02CC-D124-0884-E6E21CC74E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A0BDB6-3EB0-3FD4-DCA6-1707D6B5B4DF}"/>
              </a:ext>
            </a:extLst>
          </p:cNvPr>
          <p:cNvSpPr>
            <a:spLocks noGrp="1"/>
          </p:cNvSpPr>
          <p:nvPr>
            <p:ph type="body" idx="1"/>
          </p:nvPr>
        </p:nvSpPr>
        <p:spPr/>
        <p:txBody>
          <a:bodyPr/>
          <a:lstStyle/>
          <a:p>
            <a:pPr>
              <a:buNone/>
            </a:pPr>
            <a:r>
              <a:rPr lang="en-US" dirty="0">
                <a:latin typeface="Calibri"/>
                <a:ea typeface="Calibri"/>
                <a:cs typeface="Calibri"/>
              </a:rPr>
              <a:t>RCM services – coding – RCM only – services on their </a:t>
            </a:r>
            <a:r>
              <a:rPr lang="en-US" dirty="0" err="1">
                <a:latin typeface="Calibri"/>
                <a:ea typeface="Calibri"/>
                <a:cs typeface="Calibri"/>
              </a:rPr>
              <a:t>platfor</a:t>
            </a:r>
            <a:r>
              <a:rPr lang="en-US" dirty="0">
                <a:latin typeface="Calibri"/>
                <a:ea typeface="Calibri"/>
                <a:cs typeface="Calibri"/>
              </a:rPr>
              <a:t> we have X amount of platform we provided – </a:t>
            </a:r>
            <a:r>
              <a:rPr lang="en-US" dirty="0" err="1">
                <a:latin typeface="Calibri"/>
                <a:ea typeface="Calibri"/>
                <a:cs typeface="Calibri"/>
              </a:rPr>
              <a:t>FUll</a:t>
            </a:r>
            <a:r>
              <a:rPr lang="en-US" dirty="0">
                <a:latin typeface="Calibri"/>
                <a:ea typeface="Calibri"/>
                <a:cs typeface="Calibri"/>
              </a:rPr>
              <a:t> end to end solution – </a:t>
            </a:r>
            <a:r>
              <a:rPr lang="en-US" dirty="0" err="1">
                <a:latin typeface="Calibri"/>
                <a:ea typeface="Calibri"/>
                <a:cs typeface="Calibri"/>
              </a:rPr>
              <a:t>CareCloud</a:t>
            </a:r>
            <a:r>
              <a:rPr lang="en-US" dirty="0">
                <a:latin typeface="Calibri"/>
                <a:ea typeface="Calibri"/>
                <a:cs typeface="Calibri"/>
              </a:rPr>
              <a:t> platform - </a:t>
            </a:r>
          </a:p>
          <a:p>
            <a:pPr>
              <a:buNone/>
            </a:pPr>
            <a:r>
              <a:rPr lang="en-US" dirty="0">
                <a:latin typeface="Calibri"/>
                <a:ea typeface="Calibri"/>
                <a:cs typeface="Calibri"/>
              </a:rPr>
              <a:t>Software: </a:t>
            </a:r>
          </a:p>
          <a:p>
            <a:pPr>
              <a:buNone/>
            </a:pPr>
            <a:r>
              <a:rPr lang="en-US" dirty="0">
                <a:latin typeface="Calibri"/>
                <a:ea typeface="Calibri"/>
                <a:cs typeface="Calibri"/>
              </a:rPr>
              <a:t>Services: RCM </a:t>
            </a:r>
          </a:p>
          <a:p>
            <a:pPr>
              <a:buNone/>
            </a:pPr>
            <a:r>
              <a:rPr lang="en-US" dirty="0">
                <a:latin typeface="Calibri"/>
                <a:ea typeface="Calibri"/>
                <a:cs typeface="Calibri"/>
              </a:rPr>
              <a:t>Options: Size </a:t>
            </a:r>
            <a:r>
              <a:rPr lang="en-US" dirty="0" err="1">
                <a:latin typeface="Calibri"/>
                <a:ea typeface="Calibri"/>
                <a:cs typeface="Calibri"/>
              </a:rPr>
              <a:t>dependant</a:t>
            </a:r>
            <a:r>
              <a:rPr lang="en-US" dirty="0">
                <a:latin typeface="Calibri"/>
                <a:ea typeface="Calibri"/>
                <a:cs typeface="Calibri"/>
              </a:rPr>
              <a:t> Coding and E.N.T - Suzanne to provide a slide...</a:t>
            </a:r>
          </a:p>
        </p:txBody>
      </p:sp>
    </p:spTree>
    <p:extLst>
      <p:ext uri="{BB962C8B-B14F-4D97-AF65-F5344CB8AC3E}">
        <p14:creationId xmlns:p14="http://schemas.microsoft.com/office/powerpoint/2010/main" val="2360532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527C-16E5-DD7F-5AAF-D299437F1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4FAD1-17D6-B672-CFA2-C22FBDC161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09EE39-9C63-F6FE-C240-670C36F45F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5971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3C38-AE75-BB7B-047C-172315E3D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D4C96-AF29-7430-1582-8FD4CFE3F16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71AE88-7A5C-B357-B14E-5667322F8B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2723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47D74E-06CD-46B4-9921-35E6F0B948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961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7D74E-06CD-46B4-9921-35E6F0B9485D}" type="slidenum">
              <a:rPr lang="en-US" smtClean="0"/>
              <a:t>35</a:t>
            </a:fld>
            <a:endParaRPr lang="en-US"/>
          </a:p>
        </p:txBody>
      </p:sp>
    </p:spTree>
    <p:extLst>
      <p:ext uri="{BB962C8B-B14F-4D97-AF65-F5344CB8AC3E}">
        <p14:creationId xmlns:p14="http://schemas.microsoft.com/office/powerpoint/2010/main" val="83961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544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513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78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629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569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C082E-365C-4AF7-A419-9E35AF417668}" type="slidenum">
              <a:rPr lang="en-US" smtClean="0"/>
              <a:t>8</a:t>
            </a:fld>
            <a:endParaRPr lang="en-US"/>
          </a:p>
        </p:txBody>
      </p:sp>
    </p:spTree>
    <p:extLst>
      <p:ext uri="{BB962C8B-B14F-4D97-AF65-F5344CB8AC3E}">
        <p14:creationId xmlns:p14="http://schemas.microsoft.com/office/powerpoint/2010/main" val="404103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57E1-BF72-B1EC-8FCE-975A5DE1D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2DA86-064D-0758-77BF-E2FDD7764C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C12D18-E6E9-C459-DBEF-ADCE47331634}"/>
              </a:ext>
            </a:extLst>
          </p:cNvPr>
          <p:cNvSpPr>
            <a:spLocks noGrp="1"/>
          </p:cNvSpPr>
          <p:nvPr>
            <p:ph type="body" idx="1"/>
          </p:nvPr>
        </p:nvSpPr>
        <p:spPr/>
        <p:txBody>
          <a:bodyPr/>
          <a:lstStyle/>
          <a:p>
            <a:pPr marL="158750" indent="0" algn="l">
              <a:lnSpc>
                <a:spcPts val="1045"/>
              </a:lnSpc>
              <a:buNone/>
            </a:pPr>
            <a:r>
              <a:rPr lang="en-US" sz="1100">
                <a:solidFill>
                  <a:srgbClr val="444445"/>
                </a:solidFill>
                <a:latin typeface="Outfit Light" pitchFamily="2" charset="0"/>
                <a:cs typeface="Proxima Nova" panose="020B0604020202020204" charset="0"/>
              </a:rPr>
              <a:t>STOCK PUBLIC - CareCloud was founded in 2000, IPO in 2014​</a:t>
            </a:r>
          </a:p>
          <a:p>
            <a:pPr marL="158750" marR="0" lvl="0" indent="0" algn="l" defTabSz="914400" rtl="0" eaLnBrk="1" fontAlgn="auto" latinLnBrk="0" hangingPunct="1">
              <a:lnSpc>
                <a:spcPts val="1045"/>
              </a:lnSpc>
              <a:spcBef>
                <a:spcPts val="0"/>
              </a:spcBef>
              <a:spcAft>
                <a:spcPts val="0"/>
              </a:spcAft>
              <a:buClr>
                <a:srgbClr val="000000"/>
              </a:buClr>
              <a:buSzPts val="1100"/>
              <a:buFont typeface="Arial"/>
              <a:buNone/>
              <a:tabLst/>
              <a:defRPr/>
            </a:pPr>
            <a:endParaRPr lang="en-US" sz="1100">
              <a:solidFill>
                <a:srgbClr val="444445"/>
              </a:solidFill>
              <a:latin typeface="Outfit Light" pitchFamily="2" charset="0"/>
              <a:cs typeface="Proxima Nova" panose="020B0604020202020204" charset="0"/>
            </a:endParaRPr>
          </a:p>
          <a:p>
            <a:pPr marL="158750" marR="0" lvl="0" indent="0" algn="l" defTabSz="914400" rtl="0" eaLnBrk="1" fontAlgn="auto" latinLnBrk="0" hangingPunct="1">
              <a:lnSpc>
                <a:spcPts val="1045"/>
              </a:lnSpc>
              <a:spcBef>
                <a:spcPts val="0"/>
              </a:spcBef>
              <a:spcAft>
                <a:spcPts val="0"/>
              </a:spcAft>
              <a:buClr>
                <a:srgbClr val="000000"/>
              </a:buClr>
              <a:buSzPts val="1100"/>
              <a:buFont typeface="Arial"/>
              <a:buNone/>
              <a:tabLst/>
              <a:defRPr/>
            </a:pPr>
            <a:endParaRPr lang="en-US" sz="1100">
              <a:solidFill>
                <a:srgbClr val="444445"/>
              </a:solidFill>
              <a:latin typeface="Outfit Light" pitchFamily="2" charset="0"/>
              <a:cs typeface="Proxima Nova" panose="020B0604020202020204" charset="0"/>
            </a:endParaRPr>
          </a:p>
          <a:p>
            <a:pPr marL="158750" marR="0" lvl="0" indent="0" algn="l" defTabSz="914400" rtl="0" eaLnBrk="1" fontAlgn="auto" latinLnBrk="0" hangingPunct="1">
              <a:lnSpc>
                <a:spcPts val="1045"/>
              </a:lnSpc>
              <a:spcBef>
                <a:spcPts val="0"/>
              </a:spcBef>
              <a:spcAft>
                <a:spcPts val="0"/>
              </a:spcAft>
              <a:buClr>
                <a:srgbClr val="000000"/>
              </a:buClr>
              <a:buSzPts val="1100"/>
              <a:buFont typeface="Arial"/>
              <a:buNone/>
              <a:tabLst/>
              <a:defRPr/>
            </a:pPr>
            <a:r>
              <a:rPr lang="en-US" sz="1100">
                <a:solidFill>
                  <a:srgbClr val="444445"/>
                </a:solidFill>
                <a:latin typeface="Outfit Light" pitchFamily="2" charset="0"/>
                <a:cs typeface="Proxima Nova" panose="020B0604020202020204" charset="0"/>
              </a:rPr>
              <a:t>$6B - Powering healthcare transactions at scale including $6 billion in insurance claims &amp; patients' receivables​</a:t>
            </a:r>
          </a:p>
          <a:p>
            <a:pPr marL="158750" indent="0" algn="l">
              <a:lnSpc>
                <a:spcPts val="1045"/>
              </a:lnSpc>
              <a:buNone/>
            </a:pPr>
            <a:endParaRPr lang="en-US" sz="1100">
              <a:solidFill>
                <a:srgbClr val="FFFFFF"/>
              </a:solidFill>
              <a:latin typeface="Outfit Light" pitchFamily="2" charset="0"/>
              <a:cs typeface="Proxima Nova" panose="020B0604020202020204" charset="0"/>
            </a:endParaRPr>
          </a:p>
          <a:p>
            <a:pPr marL="158750" indent="0" algn="l">
              <a:lnSpc>
                <a:spcPts val="1045"/>
              </a:lnSpc>
              <a:buNone/>
            </a:pPr>
            <a:r>
              <a:rPr lang="en-US" sz="1100">
                <a:solidFill>
                  <a:srgbClr val="FFFFFF"/>
                </a:solidFill>
                <a:latin typeface="Outfit Light" pitchFamily="2" charset="0"/>
                <a:cs typeface="Proxima Nova" panose="020B0604020202020204" charset="0"/>
              </a:rPr>
              <a:t>4,000 global employees -  with more than 500 research and development and information technology staff members​. </a:t>
            </a:r>
          </a:p>
          <a:p>
            <a:pPr lvl="1" algn="l">
              <a:lnSpc>
                <a:spcPts val="1045"/>
              </a:lnSpc>
            </a:pPr>
            <a:r>
              <a:rPr lang="en-US" sz="1100">
                <a:solidFill>
                  <a:srgbClr val="FFFFFF"/>
                </a:solidFill>
                <a:latin typeface="Outfit Light" pitchFamily="2" charset="0"/>
                <a:cs typeface="Proxima Nova" panose="020B0604020202020204" charset="0"/>
              </a:rPr>
              <a:t>NO 3</a:t>
            </a:r>
            <a:r>
              <a:rPr lang="en-US" sz="1100" baseline="30000">
                <a:solidFill>
                  <a:srgbClr val="FFFFFF"/>
                </a:solidFill>
                <a:latin typeface="Outfit Light" pitchFamily="2" charset="0"/>
                <a:cs typeface="Proxima Nova" panose="020B0604020202020204" charset="0"/>
              </a:rPr>
              <a:t>rd</a:t>
            </a:r>
            <a:r>
              <a:rPr lang="en-US" sz="1100">
                <a:solidFill>
                  <a:srgbClr val="FFFFFF"/>
                </a:solidFill>
                <a:latin typeface="Outfit Light" pitchFamily="2" charset="0"/>
                <a:cs typeface="Proxima Nova" panose="020B0604020202020204" charset="0"/>
              </a:rPr>
              <a:t> Party Outsourcing!</a:t>
            </a:r>
          </a:p>
          <a:p>
            <a:pPr marL="158750" marR="0" lvl="0" indent="0" algn="l" defTabSz="914400" rtl="0" eaLnBrk="1" fontAlgn="auto" latinLnBrk="0" hangingPunct="1">
              <a:lnSpc>
                <a:spcPts val="1045"/>
              </a:lnSpc>
              <a:spcBef>
                <a:spcPts val="0"/>
              </a:spcBef>
              <a:spcAft>
                <a:spcPts val="0"/>
              </a:spcAft>
              <a:buClr>
                <a:srgbClr val="000000"/>
              </a:buClr>
              <a:buSzPts val="1100"/>
              <a:buFont typeface="Arial"/>
              <a:buNone/>
              <a:tabLst/>
              <a:defRPr/>
            </a:pPr>
            <a:r>
              <a:rPr lang="en-US" sz="1100">
                <a:solidFill>
                  <a:srgbClr val="FFFFFF"/>
                </a:solidFill>
                <a:latin typeface="Proxima Nova" panose="020B0604020202020204" charset="0"/>
                <a:cs typeface="Proxima Nova" panose="020B0604020202020204" charset="0"/>
              </a:rPr>
              <a:t>Serving more than 2,600 large &amp; small medical practices, hospitals and health systems in all 50 states</a:t>
            </a:r>
          </a:p>
          <a:p>
            <a:pPr marL="158750" lvl="0" indent="0" algn="l">
              <a:lnSpc>
                <a:spcPts val="1045"/>
              </a:lnSpc>
              <a:buNone/>
            </a:pPr>
            <a:endParaRPr lang="en-US" sz="1100">
              <a:solidFill>
                <a:srgbClr val="FFFFFF"/>
              </a:solidFill>
              <a:latin typeface="Outfit Light" pitchFamily="2" charset="0"/>
              <a:cs typeface="Proxima Nova" panose="020B0604020202020204" charset="0"/>
            </a:endParaRPr>
          </a:p>
          <a:p>
            <a:pPr marL="158750" indent="0" algn="l">
              <a:lnSpc>
                <a:spcPts val="1045"/>
              </a:lnSpc>
              <a:buFontTx/>
              <a:buNone/>
            </a:pPr>
            <a:endParaRPr lang="en-US" sz="1100">
              <a:solidFill>
                <a:srgbClr val="FFFFFF"/>
              </a:solidFill>
              <a:latin typeface="Outfit Light" pitchFamily="2" charset="0"/>
              <a:cs typeface="Proxima Nova" panose="020B0604020202020204" charset="0"/>
            </a:endParaRPr>
          </a:p>
          <a:p>
            <a:pPr marL="158750" indent="0" algn="l">
              <a:lnSpc>
                <a:spcPts val="1045"/>
              </a:lnSpc>
              <a:buFontTx/>
              <a:buNone/>
            </a:pPr>
            <a:endParaRPr lang="en-US" sz="1100">
              <a:solidFill>
                <a:srgbClr val="FFFFFF"/>
              </a:solidFill>
              <a:latin typeface="Outfit Light" pitchFamily="2" charset="0"/>
              <a:cs typeface="Proxima Nova" panose="020B0604020202020204" charset="0"/>
            </a:endParaRPr>
          </a:p>
        </p:txBody>
      </p:sp>
      <p:sp>
        <p:nvSpPr>
          <p:cNvPr id="4" name="Slide Number Placeholder 3">
            <a:extLst>
              <a:ext uri="{FF2B5EF4-FFF2-40B4-BE49-F238E27FC236}">
                <a16:creationId xmlns:a16="http://schemas.microsoft.com/office/drawing/2014/main" id="{EADCD239-CA9E-B49E-1639-9E463D98BF97}"/>
              </a:ext>
            </a:extLst>
          </p:cNvPr>
          <p:cNvSpPr>
            <a:spLocks noGrp="1"/>
          </p:cNvSpPr>
          <p:nvPr>
            <p:ph type="sldNum" sz="quarter" idx="5"/>
          </p:nvPr>
        </p:nvSpPr>
        <p:spPr/>
        <p:txBody>
          <a:bodyPr/>
          <a:lstStyle/>
          <a:p>
            <a:fld id="{9A9C082E-365C-4AF7-A419-9E35AF417668}" type="slidenum">
              <a:rPr lang="en-US" smtClean="0"/>
              <a:t>9</a:t>
            </a:fld>
            <a:endParaRPr lang="en-US"/>
          </a:p>
        </p:txBody>
      </p:sp>
    </p:spTree>
    <p:extLst>
      <p:ext uri="{BB962C8B-B14F-4D97-AF65-F5344CB8AC3E}">
        <p14:creationId xmlns:p14="http://schemas.microsoft.com/office/powerpoint/2010/main" val="1104300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9" name="Oval 18"/>
          <p:cNvSpPr/>
          <p:nvPr userDrawn="1"/>
        </p:nvSpPr>
        <p:spPr>
          <a:xfrm>
            <a:off x="5494755" y="1451030"/>
            <a:ext cx="4089290" cy="4089290"/>
          </a:xfrm>
          <a:prstGeom prst="ellipse">
            <a:avLst/>
          </a:prstGeom>
          <a:blipFill>
            <a:blip r:embed="rId2"/>
            <a:stretch>
              <a:fillRect/>
            </a:stretch>
          </a:blipFill>
          <a:ln w="146050">
            <a:gradFill>
              <a:gsLst>
                <a:gs pos="0">
                  <a:srgbClr val="03ACEA"/>
                </a:gs>
                <a:gs pos="51000">
                  <a:srgbClr val="3071DF"/>
                </a:gs>
                <a:gs pos="100000">
                  <a:srgbClr val="573FD5"/>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4F803851-417B-C6A4-D0FC-7D335F1FAFBC}"/>
              </a:ext>
            </a:extLst>
          </p:cNvPr>
          <p:cNvSpPr>
            <a:spLocks noGrp="1"/>
          </p:cNvSpPr>
          <p:nvPr>
            <p:ph type="body" sz="quarter" idx="13" hasCustomPrompt="1"/>
          </p:nvPr>
        </p:nvSpPr>
        <p:spPr>
          <a:xfrm>
            <a:off x="849809" y="1822787"/>
            <a:ext cx="5449888" cy="287196"/>
          </a:xfrm>
          <a:prstGeom prst="rect">
            <a:avLst/>
          </a:prstGeom>
        </p:spPr>
        <p:txBody>
          <a:bodyPr/>
          <a:lstStyle>
            <a:lvl1pPr marL="0" indent="0">
              <a:buNone/>
              <a:defRPr sz="1100" b="0" i="0">
                <a:solidFill>
                  <a:srgbClr val="0B1828"/>
                </a:solidFill>
                <a:latin typeface="Outfit" pitchFamily="2" charset="0"/>
                <a:cs typeface="Outfit" pitchFamily="2" charset="0"/>
              </a:defRPr>
            </a:lvl1pPr>
          </a:lstStyle>
          <a:p>
            <a:pPr lvl="0"/>
            <a:r>
              <a:rPr lang="en-US"/>
              <a:t>Nasdaq Global Market: CCLD</a:t>
            </a:r>
          </a:p>
        </p:txBody>
      </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txBody>
          <a:bodyPr/>
          <a:lstStyle/>
          <a:p>
            <a:endParaRPr lang="en-US"/>
          </a:p>
        </p:txBody>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472940"/>
            <a:ext cx="123568" cy="123568"/>
            <a:chOff x="0" y="0"/>
            <a:chExt cx="6350000" cy="6350000"/>
          </a:xfrm>
          <a:gradFill>
            <a:gsLst>
              <a:gs pos="0">
                <a:srgbClr val="02AEEA"/>
              </a:gs>
              <a:gs pos="100000">
                <a:srgbClr val="523ED5"/>
              </a:gs>
            </a:gsLst>
            <a:lin ang="0" scaled="0"/>
          </a:gradFill>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950863" y="3499479"/>
            <a:ext cx="4153186" cy="615553"/>
          </a:xfrm>
          <a:prstGeom prst="rect">
            <a:avLst/>
          </a:prstGeom>
        </p:spPr>
        <p:txBody>
          <a:bodyPr lIns="0" tIns="0" rIns="0" bIns="0" rtlCol="0" anchor="t">
            <a:spAutoFit/>
          </a:bodyPr>
          <a:lstStyle/>
          <a:p>
            <a:pPr>
              <a:lnSpc>
                <a:spcPts val="1595"/>
              </a:lnSpc>
            </a:pPr>
            <a:r>
              <a:rPr lang="en-US" sz="1250" b="1">
                <a:solidFill>
                  <a:srgbClr val="0B1828"/>
                </a:solidFill>
                <a:latin typeface="Outfit" pitchFamily="2" charset="0"/>
                <a:cs typeface="Metropolis" panose="020B0604020202020204" charset="0"/>
              </a:rPr>
              <a:t>A leading healthcare technology company with a complete suite of proprietary, cloud-based solutions for healthcare providers​</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461382"/>
            <a:ext cx="2213682" cy="144014"/>
          </a:xfrm>
          <a:prstGeom prst="rect">
            <a:avLst/>
          </a:prstGeom>
        </p:spPr>
        <p:txBody>
          <a:bodyPr lIns="0" tIns="0" rIns="0" bIns="0" rtlCol="0" anchor="t">
            <a:spAutoFit/>
          </a:bodyPr>
          <a:lstStyle/>
          <a:p>
            <a:pPr>
              <a:lnSpc>
                <a:spcPts val="1155"/>
              </a:lnSpc>
            </a:pPr>
            <a:r>
              <a:rPr lang="en-US" sz="900" dirty="0">
                <a:solidFill>
                  <a:srgbClr val="444445"/>
                </a:solidFill>
                <a:latin typeface="Outfit" pitchFamily="2" charset="0"/>
                <a:cs typeface="Metropolis" panose="020B0604020202020204" charset="0"/>
              </a:rPr>
              <a:t>© CareCloud, Inc. </a:t>
            </a:r>
            <a:r>
              <a:rPr lang="en-US" sz="900" dirty="0" smtClean="0">
                <a:solidFill>
                  <a:srgbClr val="444445"/>
                </a:solidFill>
                <a:latin typeface="Outfit" pitchFamily="2" charset="0"/>
                <a:cs typeface="Metropolis" panose="020B0604020202020204" charset="0"/>
              </a:rPr>
              <a:t>2026 </a:t>
            </a:r>
            <a:endParaRPr lang="en-US" sz="900" dirty="0">
              <a:solidFill>
                <a:srgbClr val="444445"/>
              </a:solidFill>
              <a:latin typeface="Outfit" pitchFamily="2" charset="0"/>
              <a:cs typeface="Metropolis" panose="020B0604020202020204" charset="0"/>
            </a:endParaRP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849809" y="1219121"/>
            <a:ext cx="5449888" cy="544512"/>
          </a:xfrm>
          <a:prstGeom prst="rect">
            <a:avLst/>
          </a:prstGeom>
        </p:spPr>
        <p:txBody>
          <a:bodyPr/>
          <a:lstStyle>
            <a:lvl1pPr marL="0" indent="0">
              <a:buNone/>
              <a:defRPr sz="3700" b="1">
                <a:solidFill>
                  <a:srgbClr val="001A61"/>
                </a:solidFill>
                <a:latin typeface="Outfit" pitchFamily="2" charset="0"/>
                <a:cs typeface="Outfit" pitchFamily="2" charset="0"/>
              </a:defRPr>
            </a:lvl1pPr>
          </a:lstStyle>
          <a:p>
            <a:pPr lvl="0"/>
            <a:r>
              <a:rPr lang="en-US"/>
              <a:t>TITLE 2</a:t>
            </a:r>
          </a:p>
        </p:txBody>
      </p:sp>
      <p:sp>
        <p:nvSpPr>
          <p:cNvPr id="17"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725584"/>
            <a:ext cx="5449824" cy="548640"/>
          </a:xfrm>
          <a:prstGeom prst="rect">
            <a:avLst/>
          </a:prstGeom>
        </p:spPr>
        <p:txBody>
          <a:bodyPr/>
          <a:lstStyle>
            <a:lvl1pPr>
              <a:defRPr sz="3700" b="1">
                <a:gradFill>
                  <a:gsLst>
                    <a:gs pos="0">
                      <a:srgbClr val="02AEEA"/>
                    </a:gs>
                    <a:gs pos="100000">
                      <a:srgbClr val="523ED5"/>
                    </a:gs>
                  </a:gsLst>
                  <a:lin ang="0" scaled="0"/>
                </a:gradFill>
                <a:latin typeface="Outfit" pitchFamily="2" charset="0"/>
                <a:cs typeface="Outfit" pitchFamily="2" charset="0"/>
              </a:defRPr>
            </a:lvl1pPr>
          </a:lstStyle>
          <a:p>
            <a:r>
              <a:rPr lang="en-US"/>
              <a:t>TITLE 1</a:t>
            </a:r>
          </a:p>
        </p:txBody>
      </p:sp>
    </p:spTree>
    <p:extLst>
      <p:ext uri="{BB962C8B-B14F-4D97-AF65-F5344CB8AC3E}">
        <p14:creationId xmlns:p14="http://schemas.microsoft.com/office/powerpoint/2010/main" val="340589076"/>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lvl1pPr>
              <a:defRPr sz="700"/>
            </a:lvl1pPr>
          </a:lstStyle>
          <a:p>
            <a:fld id="{7AD7BA39-CD1C-4FBC-AA7C-BA7CC4082953}" type="slidenum">
              <a:rPr lang="en-US" smtClean="0"/>
              <a:pPr/>
              <a:t>‹#›</a:t>
            </a:fld>
            <a:endParaRPr lang="en-US"/>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3" cstate="print">
            <a:alphaModFix amt="19999"/>
            <a:biLevel thresh="25000"/>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a:solidFill>
                  <a:schemeClr val="bg1"/>
                </a:solidFill>
                <a:latin typeface="Metropolis" panose="00000500000000000000" pitchFamily="50" charset="0"/>
                <a:ea typeface="+mn-ea"/>
                <a:cs typeface="Metropolis" panose="020B0604020202020204" charset="0"/>
              </a:rPr>
              <a:t>© CareCloud, Inc. 2023 </a:t>
            </a:r>
          </a:p>
        </p:txBody>
      </p:sp>
      <p:sp>
        <p:nvSpPr>
          <p:cNvPr id="7"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tx1"/>
                </a:solidFill>
                <a:latin typeface="Outfit" pitchFamily="2" charset="0"/>
                <a:ea typeface="+mn-ea"/>
                <a:cs typeface="Metropolis" panose="020B0604020202020204" charset="0"/>
              </a:rPr>
              <a:t>© CareCloud, Inc. </a:t>
            </a:r>
            <a:r>
              <a:rPr lang="en-US" sz="800" i="0" kern="1200" dirty="0" smtClean="0">
                <a:solidFill>
                  <a:schemeClr val="tx1"/>
                </a:solidFill>
                <a:latin typeface="Outfit" pitchFamily="2" charset="0"/>
                <a:ea typeface="+mn-ea"/>
                <a:cs typeface="Metropolis" panose="020B0604020202020204" charset="0"/>
              </a:rPr>
              <a:t>2026</a:t>
            </a:r>
            <a:endParaRPr lang="en-US" sz="800" i="0" kern="1200" dirty="0">
              <a:solidFill>
                <a:schemeClr val="tx1"/>
              </a:solidFill>
              <a:latin typeface="Outfit" pitchFamily="2" charset="0"/>
              <a:ea typeface="+mn-ea"/>
              <a:cs typeface="Metropolis" panose="020B0604020202020204" charset="0"/>
            </a:endParaRPr>
          </a:p>
        </p:txBody>
      </p:sp>
    </p:spTree>
    <p:extLst>
      <p:ext uri="{BB962C8B-B14F-4D97-AF65-F5344CB8AC3E}">
        <p14:creationId xmlns:p14="http://schemas.microsoft.com/office/powerpoint/2010/main" val="1461138659"/>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Custom Layout">
    <p:bg>
      <p:bgPr>
        <a:gradFill>
          <a:gsLst>
            <a:gs pos="0">
              <a:srgbClr val="05AEEA"/>
            </a:gs>
            <a:gs pos="52000">
              <a:srgbClr val="3370DE"/>
            </a:gs>
            <a:gs pos="100000">
              <a:srgbClr val="573FD5"/>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61A81A-E64D-9509-4325-4170D9D1E8F4}"/>
              </a:ext>
            </a:extLst>
          </p:cNvPr>
          <p:cNvPicPr>
            <a:picLocks noChangeAspect="1"/>
          </p:cNvPicPr>
          <p:nvPr userDrawn="1"/>
        </p:nvPicPr>
        <p:blipFill rotWithShape="1">
          <a:blip r:embed="rId2"/>
          <a:srcRect r="25947"/>
          <a:stretch/>
        </p:blipFill>
        <p:spPr>
          <a:xfrm>
            <a:off x="6954389" y="1586397"/>
            <a:ext cx="2189611" cy="3493311"/>
          </a:xfrm>
          <a:prstGeom prst="rect">
            <a:avLst/>
          </a:prstGeom>
        </p:spPr>
      </p:pic>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514351" y="2358830"/>
            <a:ext cx="7839855" cy="571500"/>
          </a:xfrm>
          <a:prstGeom prst="rect">
            <a:avLst/>
          </a:prstGeom>
        </p:spPr>
        <p:txBody>
          <a:bodyPr lIns="0" tIns="0" rIns="0" bIns="0"/>
          <a:lstStyle>
            <a:lvl1pPr marL="0" indent="0" algn="l">
              <a:lnSpc>
                <a:spcPct val="100000"/>
              </a:lnSpc>
              <a:spcBef>
                <a:spcPts val="0"/>
              </a:spcBef>
              <a:buNone/>
              <a:defRPr sz="3400" b="1">
                <a:solidFill>
                  <a:schemeClr val="bg1"/>
                </a:solidFill>
                <a:latin typeface="Outfit" pitchFamily="2" charset="0"/>
                <a:cs typeface="Outfit" pitchFamily="2" charset="0"/>
              </a:defRPr>
            </a:lvl1pPr>
          </a:lstStyle>
          <a:p>
            <a:pPr lvl="0"/>
            <a:r>
              <a:rPr lang="en-US"/>
              <a:t>Text</a:t>
            </a:r>
          </a:p>
        </p:txBody>
      </p:sp>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lvl1pPr>
              <a:defRPr>
                <a:solidFill>
                  <a:schemeClr val="bg1"/>
                </a:solidFill>
              </a:defRPr>
            </a:lvl1pPr>
          </a:lstStyle>
          <a:p>
            <a:fld id="{7AD7BA39-CD1C-4FBC-AA7C-BA7CC4082953}" type="slidenum">
              <a:rPr lang="en-US" smtClean="0"/>
              <a:pPr/>
              <a:t>‹#›</a:t>
            </a:fld>
            <a:endParaRPr lang="en-US"/>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accent6"/>
                </a:solidFill>
                <a:latin typeface="Outfit" pitchFamily="2" charset="0"/>
                <a:ea typeface="+mn-ea"/>
                <a:cs typeface="Metropolis" panose="020B0604020202020204" charset="0"/>
              </a:rPr>
              <a:t>© CareCloud, Inc. </a:t>
            </a:r>
            <a:r>
              <a:rPr lang="en-US" sz="800" i="0" kern="1200" dirty="0" smtClean="0">
                <a:solidFill>
                  <a:schemeClr val="accent6"/>
                </a:solidFill>
                <a:latin typeface="Outfit" pitchFamily="2" charset="0"/>
                <a:ea typeface="+mn-ea"/>
                <a:cs typeface="Metropolis" panose="020B0604020202020204" charset="0"/>
              </a:rPr>
              <a:t>2026</a:t>
            </a:r>
            <a:endParaRPr lang="en-US" sz="800" i="0" kern="1200" dirty="0">
              <a:solidFill>
                <a:schemeClr val="accent6"/>
              </a:solidFill>
              <a:latin typeface="Outfit" pitchFamily="2" charset="0"/>
              <a:ea typeface="+mn-ea"/>
              <a:cs typeface="Metropolis" panose="020B0604020202020204" charset="0"/>
            </a:endParaRPr>
          </a:p>
        </p:txBody>
      </p:sp>
      <p:sp>
        <p:nvSpPr>
          <p:cNvPr id="8" name="AutoShape 18">
            <a:extLst>
              <a:ext uri="{FF2B5EF4-FFF2-40B4-BE49-F238E27FC236}">
                <a16:creationId xmlns:a16="http://schemas.microsoft.com/office/drawing/2014/main" id="{B5BA873B-1EED-5D71-7901-9B8C4ECF18BC}"/>
              </a:ext>
            </a:extLst>
          </p:cNvPr>
          <p:cNvSpPr/>
          <p:nvPr userDrawn="1"/>
        </p:nvSpPr>
        <p:spPr>
          <a:xfrm flipV="1">
            <a:off x="502895" y="2962766"/>
            <a:ext cx="640080" cy="0"/>
          </a:xfrm>
          <a:prstGeom prst="line">
            <a:avLst/>
          </a:prstGeom>
          <a:ln w="66675" cap="flat">
            <a:solidFill>
              <a:schemeClr val="bg1"/>
            </a:solidFill>
            <a:prstDash val="solid"/>
            <a:headEnd type="none" w="sm" len="sm"/>
            <a:tailEnd type="none" w="sm" len="sm"/>
          </a:ln>
        </p:spPr>
        <p:txBody>
          <a:bodyPr/>
          <a:lstStyle/>
          <a:p>
            <a:endParaRPr lang="en-US"/>
          </a:p>
        </p:txBody>
      </p:sp>
      <p:pic>
        <p:nvPicPr>
          <p:cNvPr id="4" name="Picture 17">
            <a:extLst>
              <a:ext uri="{FF2B5EF4-FFF2-40B4-BE49-F238E27FC236}">
                <a16:creationId xmlns:a16="http://schemas.microsoft.com/office/drawing/2014/main" id="{4981D01A-502E-494E-851E-C9FFF8FC88DA}"/>
              </a:ext>
            </a:extLst>
          </p:cNvPr>
          <p:cNvPicPr>
            <a:picLocks noChangeAspect="1"/>
          </p:cNvPicPr>
          <p:nvPr userDrawn="1"/>
        </p:nvPicPr>
        <p:blipFill>
          <a:blip r:embed="rId3">
            <a:biLevel thresh="25000"/>
          </a:blip>
          <a:srcRect/>
          <a:stretch>
            <a:fillRect/>
          </a:stretch>
        </p:blipFill>
        <p:spPr>
          <a:xfrm>
            <a:off x="514351" y="291879"/>
            <a:ext cx="1929800" cy="615894"/>
          </a:xfrm>
          <a:prstGeom prst="rect">
            <a:avLst/>
          </a:prstGeom>
        </p:spPr>
      </p:pic>
    </p:spTree>
    <p:extLst>
      <p:ext uri="{BB962C8B-B14F-4D97-AF65-F5344CB8AC3E}">
        <p14:creationId xmlns:p14="http://schemas.microsoft.com/office/powerpoint/2010/main" val="353095359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EF03A4D-84C6-076B-CE46-C986A2DE7729}"/>
              </a:ext>
            </a:extLst>
          </p:cNvPr>
          <p:cNvSpPr>
            <a:spLocks noGrp="1"/>
          </p:cNvSpPr>
          <p:nvPr>
            <p:ph type="body" sz="quarter" idx="12" hasCustomPrompt="1"/>
          </p:nvPr>
        </p:nvSpPr>
        <p:spPr>
          <a:xfrm>
            <a:off x="950913" y="3495675"/>
            <a:ext cx="4171950" cy="609600"/>
          </a:xfrm>
          <a:prstGeom prst="rect">
            <a:avLst/>
          </a:prstGeom>
        </p:spPr>
        <p:txBody>
          <a:bodyPr/>
          <a:lstStyle>
            <a:lvl1pPr marL="0" indent="0">
              <a:buNone/>
              <a:defRPr sz="1400">
                <a:solidFill>
                  <a:srgbClr val="0B1828"/>
                </a:solidFill>
                <a:latin typeface="Outfit" pitchFamily="2" charset="0"/>
                <a:cs typeface="Outfit" pitchFamily="2" charset="0"/>
              </a:defRPr>
            </a:lvl1pPr>
          </a:lstStyle>
          <a:p>
            <a:pPr lvl="0"/>
            <a:r>
              <a:rPr lang="en-US"/>
              <a:t>Text or Date</a:t>
            </a:r>
          </a:p>
        </p:txBody>
      </p:sp>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725584"/>
            <a:ext cx="5449824" cy="548640"/>
          </a:xfrm>
          <a:prstGeom prst="rect">
            <a:avLst/>
          </a:prstGeom>
        </p:spPr>
        <p:txBody>
          <a:bodyPr/>
          <a:lstStyle>
            <a:lvl1pPr>
              <a:defRPr sz="3700" b="1">
                <a:gradFill>
                  <a:gsLst>
                    <a:gs pos="0">
                      <a:srgbClr val="02AEEA"/>
                    </a:gs>
                    <a:gs pos="100000">
                      <a:srgbClr val="523ED5"/>
                    </a:gs>
                  </a:gsLst>
                  <a:lin ang="0" scaled="0"/>
                </a:gradFill>
                <a:latin typeface="Outfit" pitchFamily="2" charset="0"/>
                <a:cs typeface="Outfit" pitchFamily="2" charset="0"/>
              </a:defRPr>
            </a:lvl1pPr>
          </a:lstStyle>
          <a:p>
            <a:r>
              <a:rPr lang="en-US"/>
              <a:t>TITLE 1</a:t>
            </a:r>
          </a:p>
        </p:txBody>
      </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txBody>
          <a:bodyPr/>
          <a:lstStyle/>
          <a:p>
            <a:endParaRPr lang="en-US"/>
          </a:p>
        </p:txBody>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2"/>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472940"/>
            <a:ext cx="123568" cy="123568"/>
            <a:chOff x="0" y="0"/>
            <a:chExt cx="6350000" cy="6350000"/>
          </a:xfrm>
          <a:gradFill>
            <a:gsLst>
              <a:gs pos="0">
                <a:srgbClr val="02AEEA"/>
              </a:gs>
              <a:gs pos="100000">
                <a:srgbClr val="523ED5"/>
              </a:gs>
            </a:gsLst>
            <a:lin ang="0" scaled="0"/>
          </a:gradFill>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461382"/>
            <a:ext cx="2213682" cy="144014"/>
          </a:xfrm>
          <a:prstGeom prst="rect">
            <a:avLst/>
          </a:prstGeom>
        </p:spPr>
        <p:txBody>
          <a:bodyPr lIns="0" tIns="0" rIns="0" bIns="0" rtlCol="0" anchor="t">
            <a:spAutoFit/>
          </a:bodyPr>
          <a:lstStyle/>
          <a:p>
            <a:pPr>
              <a:lnSpc>
                <a:spcPts val="1155"/>
              </a:lnSpc>
            </a:pPr>
            <a:r>
              <a:rPr lang="en-US" sz="900" dirty="0">
                <a:solidFill>
                  <a:srgbClr val="444445"/>
                </a:solidFill>
                <a:latin typeface="Outfit" pitchFamily="2" charset="0"/>
                <a:cs typeface="Metropolis" panose="020B0604020202020204" charset="0"/>
              </a:rPr>
              <a:t>© CareCloud, Inc. </a:t>
            </a:r>
            <a:r>
              <a:rPr lang="en-US" sz="900" dirty="0" smtClean="0">
                <a:solidFill>
                  <a:srgbClr val="444445"/>
                </a:solidFill>
                <a:latin typeface="Outfit" pitchFamily="2" charset="0"/>
                <a:cs typeface="Metropolis" panose="020B0604020202020204" charset="0"/>
              </a:rPr>
              <a:t>2026 </a:t>
            </a:r>
            <a:endParaRPr lang="en-US" sz="900" dirty="0">
              <a:solidFill>
                <a:srgbClr val="444445"/>
              </a:solidFill>
              <a:latin typeface="Outfit" pitchFamily="2" charset="0"/>
              <a:cs typeface="Metropolis" panose="020B0604020202020204" charset="0"/>
            </a:endParaRP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849809" y="1219121"/>
            <a:ext cx="5449888" cy="544512"/>
          </a:xfrm>
          <a:prstGeom prst="rect">
            <a:avLst/>
          </a:prstGeom>
        </p:spPr>
        <p:txBody>
          <a:bodyPr/>
          <a:lstStyle>
            <a:lvl1pPr marL="0" indent="0">
              <a:buNone/>
              <a:defRPr sz="3700" b="1">
                <a:solidFill>
                  <a:srgbClr val="001A61"/>
                </a:solidFill>
                <a:latin typeface="Outfit" pitchFamily="2" charset="0"/>
                <a:cs typeface="Outfit" pitchFamily="2" charset="0"/>
              </a:defRPr>
            </a:lvl1pPr>
          </a:lstStyle>
          <a:p>
            <a:pPr lvl="0"/>
            <a:r>
              <a:rPr lang="en-US"/>
              <a:t>TITLE 2</a:t>
            </a:r>
          </a:p>
        </p:txBody>
      </p:sp>
    </p:spTree>
    <p:extLst>
      <p:ext uri="{BB962C8B-B14F-4D97-AF65-F5344CB8AC3E}">
        <p14:creationId xmlns:p14="http://schemas.microsoft.com/office/powerpoint/2010/main" val="192403114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i="0"/>
            </a:lvl1pPr>
          </a:lstStyle>
          <a:p>
            <a:fld id="{7AD7BA39-CD1C-4FBC-AA7C-BA7CC4082953}" type="slidenum">
              <a:rPr lang="en-US" smtClean="0"/>
              <a:pPr/>
              <a:t>‹#›</a:t>
            </a:fld>
            <a:endParaRPr lang="en-US"/>
          </a:p>
        </p:txBody>
      </p:sp>
      <p:sp>
        <p:nvSpPr>
          <p:cNvPr id="4" name="Text Placeholder 16">
            <a:extLst>
              <a:ext uri="{FF2B5EF4-FFF2-40B4-BE49-F238E27FC236}">
                <a16:creationId xmlns:a16="http://schemas.microsoft.com/office/drawing/2014/main" id="{6E3DD0F5-6B41-19AA-F87F-500CF30CF515}"/>
              </a:ext>
            </a:extLst>
          </p:cNvPr>
          <p:cNvSpPr>
            <a:spLocks noGrp="1"/>
          </p:cNvSpPr>
          <p:nvPr>
            <p:ph type="body" sz="quarter" idx="11" hasCustomPrompt="1"/>
          </p:nvPr>
        </p:nvSpPr>
        <p:spPr>
          <a:xfrm>
            <a:off x="4125798" y="2760427"/>
            <a:ext cx="4328252" cy="731520"/>
          </a:xfrm>
          <a:prstGeom prst="rect">
            <a:avLst/>
          </a:prstGeom>
        </p:spPr>
        <p:txBody>
          <a:bodyPr lIns="0" tIns="0" rIns="0" bIns="0"/>
          <a:lstStyle>
            <a:lvl1pPr marL="0" indent="0" algn="r">
              <a:lnSpc>
                <a:spcPct val="100000"/>
              </a:lnSpc>
              <a:spcBef>
                <a:spcPts val="0"/>
              </a:spcBef>
              <a:buNone/>
              <a:defRPr sz="1600">
                <a:solidFill>
                  <a:srgbClr val="001A61"/>
                </a:solidFill>
                <a:latin typeface="Outfit" pitchFamily="2" charset="0"/>
                <a:cs typeface="Outfit" pitchFamily="2" charset="0"/>
              </a:defRPr>
            </a:lvl1pPr>
          </a:lstStyle>
          <a:p>
            <a:pPr lvl="0"/>
            <a:r>
              <a:rPr lang="en-US"/>
              <a:t>Title</a:t>
            </a:r>
          </a:p>
        </p:txBody>
      </p:sp>
      <p:sp>
        <p:nvSpPr>
          <p:cNvPr id="5" name="Title 1">
            <a:extLst>
              <a:ext uri="{FF2B5EF4-FFF2-40B4-BE49-F238E27FC236}">
                <a16:creationId xmlns:a16="http://schemas.microsoft.com/office/drawing/2014/main" id="{F988310D-A516-44ED-52BD-A62C415C8811}"/>
              </a:ext>
            </a:extLst>
          </p:cNvPr>
          <p:cNvSpPr>
            <a:spLocks noGrp="1"/>
          </p:cNvSpPr>
          <p:nvPr>
            <p:ph type="title" hasCustomPrompt="1"/>
          </p:nvPr>
        </p:nvSpPr>
        <p:spPr>
          <a:xfrm>
            <a:off x="4132521" y="1622865"/>
            <a:ext cx="4321528" cy="960120"/>
          </a:xfrm>
          <a:prstGeom prst="rect">
            <a:avLst/>
          </a:prstGeom>
          <a:noFill/>
        </p:spPr>
        <p:txBody>
          <a:bodyPr lIns="0" tIns="0" rIns="0" bIns="0"/>
          <a:lstStyle>
            <a:lvl1pPr algn="r">
              <a:defRPr sz="3200" b="1">
                <a:gradFill>
                  <a:gsLst>
                    <a:gs pos="0">
                      <a:srgbClr val="02AEEA"/>
                    </a:gs>
                    <a:gs pos="100000">
                      <a:srgbClr val="523ED5"/>
                    </a:gs>
                  </a:gsLst>
                  <a:lin ang="0" scaled="0"/>
                </a:gradFill>
                <a:latin typeface="Outfit" pitchFamily="2" charset="0"/>
                <a:cs typeface="Outfit" pitchFamily="2" charset="0"/>
              </a:defRPr>
            </a:lvl1pPr>
          </a:lstStyle>
          <a:p>
            <a:r>
              <a:rPr lang="en-US"/>
              <a:t>First </a:t>
            </a:r>
            <a:br>
              <a:rPr lang="en-US"/>
            </a:br>
            <a:r>
              <a:rPr lang="en-US"/>
              <a:t>Last Name</a:t>
            </a:r>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2">
            <a:alphaModFix amt="19999"/>
          </a:blip>
          <a:srcRect l="80979"/>
          <a:stretch>
            <a:fillRect/>
          </a:stretch>
        </p:blipFill>
        <p:spPr>
          <a:xfrm rot="694357">
            <a:off x="7960604" y="3727385"/>
            <a:ext cx="1338092" cy="2245167"/>
          </a:xfrm>
          <a:prstGeom prst="rect">
            <a:avLst/>
          </a:prstGeom>
        </p:spPr>
      </p:pic>
      <p:pic>
        <p:nvPicPr>
          <p:cNvPr id="8" name="Picture 7">
            <a:extLst>
              <a:ext uri="{FF2B5EF4-FFF2-40B4-BE49-F238E27FC236}">
                <a16:creationId xmlns:a16="http://schemas.microsoft.com/office/drawing/2014/main" id="{817126F1-6F0A-4D6B-1AD0-37C88B2ECC67}"/>
              </a:ext>
            </a:extLst>
          </p:cNvPr>
          <p:cNvPicPr>
            <a:picLocks noChangeAspect="1"/>
          </p:cNvPicPr>
          <p:nvPr userDrawn="1"/>
        </p:nvPicPr>
        <p:blipFill>
          <a:blip r:embed="rId2"/>
          <a:srcRect/>
          <a:stretch>
            <a:fillRect/>
          </a:stretch>
        </p:blipFill>
        <p:spPr>
          <a:xfrm>
            <a:off x="6699850" y="291879"/>
            <a:ext cx="1929800" cy="615894"/>
          </a:xfrm>
          <a:prstGeom prst="rect">
            <a:avLst/>
          </a:prstGeom>
        </p:spPr>
      </p:pic>
      <p:sp>
        <p:nvSpPr>
          <p:cNvPr id="9" name="AutoShape 18">
            <a:extLst>
              <a:ext uri="{FF2B5EF4-FFF2-40B4-BE49-F238E27FC236}">
                <a16:creationId xmlns:a16="http://schemas.microsoft.com/office/drawing/2014/main" id="{CC12E733-19DD-2FA6-32AA-8605195841E9}"/>
              </a:ext>
            </a:extLst>
          </p:cNvPr>
          <p:cNvSpPr/>
          <p:nvPr userDrawn="1"/>
        </p:nvSpPr>
        <p:spPr>
          <a:xfrm>
            <a:off x="7814940" y="2614613"/>
            <a:ext cx="640080" cy="0"/>
          </a:xfrm>
          <a:prstGeom prst="line">
            <a:avLst/>
          </a:prstGeom>
          <a:ln w="63500" cap="flat">
            <a:solidFill>
              <a:srgbClr val="009BDE"/>
            </a:solidFill>
            <a:prstDash val="solid"/>
            <a:headEnd type="none" w="sm" len="sm"/>
            <a:tailEnd type="none" w="sm" len="sm"/>
          </a:ln>
        </p:spPr>
        <p:txBody>
          <a:bodyPr/>
          <a:lstStyle/>
          <a:p>
            <a:endParaRPr lang="en-US"/>
          </a:p>
        </p:txBody>
      </p:sp>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Outfit" pitchFamily="2" charset="0"/>
                <a:ea typeface="+mn-ea"/>
                <a:cs typeface="Metropolis" panose="020B0604020202020204" charset="0"/>
              </a:rPr>
              <a:t>© CareCloud, Inc. </a:t>
            </a:r>
            <a:r>
              <a:rPr lang="en-US" sz="800" kern="1200" dirty="0" smtClean="0">
                <a:solidFill>
                  <a:srgbClr val="444445"/>
                </a:solidFill>
                <a:latin typeface="Outfit" pitchFamily="2" charset="0"/>
                <a:ea typeface="+mn-ea"/>
                <a:cs typeface="Metropolis" panose="020B0604020202020204" charset="0"/>
              </a:rPr>
              <a:t>2026 </a:t>
            </a:r>
            <a:endParaRPr lang="en-US" sz="800" kern="1200" dirty="0">
              <a:solidFill>
                <a:srgbClr val="444445"/>
              </a:solidFill>
              <a:latin typeface="Outfit" pitchFamily="2" charset="0"/>
              <a:ea typeface="+mn-ea"/>
              <a:cs typeface="Metropolis" panose="020B0604020202020204" charset="0"/>
            </a:endParaRPr>
          </a:p>
        </p:txBody>
      </p:sp>
    </p:spTree>
    <p:extLst>
      <p:ext uri="{BB962C8B-B14F-4D97-AF65-F5344CB8AC3E}">
        <p14:creationId xmlns:p14="http://schemas.microsoft.com/office/powerpoint/2010/main" val="327078647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802210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2155"/>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0000500000000000000" pitchFamily="50" charset="0"/>
                <a:ea typeface="+mn-ea"/>
                <a:cs typeface="Metropolis" panose="020B0604020202020204" charset="0"/>
              </a:rPr>
              <a:t>© CareCloud, Inc. </a:t>
            </a:r>
            <a:r>
              <a:rPr lang="en-US" sz="800" kern="1200" dirty="0" smtClean="0">
                <a:solidFill>
                  <a:srgbClr val="58595B"/>
                </a:solidFill>
                <a:latin typeface="Metropolis" panose="00000500000000000000" pitchFamily="50" charset="0"/>
                <a:ea typeface="+mn-ea"/>
                <a:cs typeface="Metropolis" panose="020B0604020202020204" charset="0"/>
              </a:rPr>
              <a:t>2026</a:t>
            </a:r>
            <a:endParaRPr lang="en-US" sz="800" kern="1200" dirty="0">
              <a:solidFill>
                <a:srgbClr val="58595B"/>
              </a:solidFill>
              <a:latin typeface="Metropolis" panose="00000500000000000000" pitchFamily="50" charset="0"/>
              <a:ea typeface="+mn-ea"/>
              <a:cs typeface="Metropolis" panose="020B0604020202020204" charset="0"/>
            </a:endParaRPr>
          </a:p>
        </p:txBody>
      </p:sp>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nchor="t" anchorCtr="0"/>
          <a:lstStyle>
            <a:lvl1pPr>
              <a:defRPr sz="1900" b="1">
                <a:gradFill>
                  <a:gsLst>
                    <a:gs pos="0">
                      <a:srgbClr val="02AEEA"/>
                    </a:gs>
                    <a:gs pos="100000">
                      <a:srgbClr val="523ED5"/>
                    </a:gs>
                  </a:gsLst>
                  <a:lin ang="0" scaled="0"/>
                </a:gradFill>
                <a:latin typeface="Outfit" pitchFamily="2" charset="0"/>
                <a:cs typeface="Outfit" pitchFamily="2" charset="0"/>
              </a:defRPr>
            </a:lvl1pPr>
          </a:lstStyle>
          <a:p>
            <a:r>
              <a:rPr lang="en-US"/>
              <a:t>Click to edit title</a:t>
            </a:r>
          </a:p>
        </p:txBody>
      </p:sp>
      <p:sp>
        <p:nvSpPr>
          <p:cNvPr id="9" name="Text Placeholder 2">
            <a:extLst>
              <a:ext uri="{FF2B5EF4-FFF2-40B4-BE49-F238E27FC236}">
                <a16:creationId xmlns:a16="http://schemas.microsoft.com/office/drawing/2014/main" id="{51365370-478D-EB40-4773-3BCF7191EF48}"/>
              </a:ext>
            </a:extLst>
          </p:cNvPr>
          <p:cNvSpPr>
            <a:spLocks noGrp="1"/>
          </p:cNvSpPr>
          <p:nvPr>
            <p:ph type="body" idx="1" hasCustomPrompt="1"/>
          </p:nvPr>
        </p:nvSpPr>
        <p:spPr>
          <a:xfrm>
            <a:off x="311700" y="901350"/>
            <a:ext cx="8520600" cy="3416400"/>
          </a:xfrm>
          <a:prstGeom prst="rect">
            <a:avLst/>
          </a:prstGeom>
        </p:spPr>
        <p:txBody>
          <a:bodyPr/>
          <a:lstStyle>
            <a:lvl1pPr marL="171450" indent="-171450">
              <a:lnSpc>
                <a:spcPct val="100000"/>
              </a:lnSpc>
              <a:spcBef>
                <a:spcPts val="0"/>
              </a:spcBef>
              <a:buClr>
                <a:schemeClr val="tx2"/>
              </a:buClr>
              <a:buSzPct val="120000"/>
              <a:buFont typeface="Metropolis" panose="020B0604020202020204" charset="0"/>
              <a:buChar char="•"/>
              <a:defRPr sz="1400">
                <a:solidFill>
                  <a:srgbClr val="0B1828"/>
                </a:solidFill>
                <a:latin typeface="Outfit" pitchFamily="2" charset="0"/>
              </a:defRPr>
            </a:lvl1pPr>
            <a:lvl2pPr marL="517525" indent="-174625">
              <a:lnSpc>
                <a:spcPct val="100000"/>
              </a:lnSpc>
              <a:buClr>
                <a:schemeClr val="tx1"/>
              </a:buClr>
              <a:buFont typeface="Metropolis" panose="02000506030000020004" pitchFamily="50" charset="0"/>
              <a:buChar char="–"/>
              <a:defRPr sz="1200">
                <a:solidFill>
                  <a:srgbClr val="0B1828"/>
                </a:solidFill>
                <a:latin typeface="Outfit" pitchFamily="2" charset="0"/>
              </a:defRPr>
            </a:lvl2pPr>
          </a:lstStyle>
          <a:p>
            <a:r>
              <a:rPr lang="en-US"/>
              <a:t>Click to add text</a:t>
            </a:r>
          </a:p>
          <a:p>
            <a:pPr lvl="1"/>
            <a:r>
              <a:rPr lang="en-US"/>
              <a:t>Click to add text </a:t>
            </a:r>
          </a:p>
          <a:p>
            <a:pPr lvl="0"/>
            <a:endParaRPr lang="en-US"/>
          </a:p>
          <a:p>
            <a:pPr lvl="0"/>
            <a:endParaRPr lang="en-US"/>
          </a:p>
          <a:p>
            <a:pPr lvl="1"/>
            <a:endParaRPr lang="en-US"/>
          </a:p>
          <a:p>
            <a:endParaRPr lang="en-US"/>
          </a:p>
          <a:p>
            <a:endParaRPr lang="en-US"/>
          </a:p>
        </p:txBody>
      </p:sp>
    </p:spTree>
    <p:extLst>
      <p:ext uri="{BB962C8B-B14F-4D97-AF65-F5344CB8AC3E}">
        <p14:creationId xmlns:p14="http://schemas.microsoft.com/office/powerpoint/2010/main" val="340551467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802210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Outfit" pitchFamily="2" charset="0"/>
                <a:ea typeface="+mn-ea"/>
                <a:cs typeface="Metropolis" panose="020B0604020202020204" charset="0"/>
              </a:rPr>
              <a:t>© CareCloud, Inc. </a:t>
            </a:r>
            <a:r>
              <a:rPr lang="en-US" sz="800" kern="1200" dirty="0" smtClean="0">
                <a:solidFill>
                  <a:srgbClr val="58595B"/>
                </a:solidFill>
                <a:latin typeface="Outfit" pitchFamily="2" charset="0"/>
                <a:ea typeface="+mn-ea"/>
                <a:cs typeface="Metropolis" panose="020B0604020202020204" charset="0"/>
              </a:rPr>
              <a:t>2026 </a:t>
            </a:r>
            <a:endParaRPr lang="en-US" sz="800" kern="1200" dirty="0">
              <a:solidFill>
                <a:srgbClr val="58595B"/>
              </a:solidFill>
              <a:latin typeface="Outfit" pitchFamily="2" charset="0"/>
              <a:ea typeface="+mn-ea"/>
              <a:cs typeface="Metropolis" panose="020B0604020202020204" charset="0"/>
            </a:endParaRPr>
          </a:p>
        </p:txBody>
      </p:sp>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lstStyle>
            <a:lvl1pPr>
              <a:defRPr sz="1900" b="1">
                <a:gradFill>
                  <a:gsLst>
                    <a:gs pos="0">
                      <a:srgbClr val="02AEEA"/>
                    </a:gs>
                    <a:gs pos="100000">
                      <a:srgbClr val="523ED5"/>
                    </a:gs>
                  </a:gsLst>
                  <a:lin ang="0" scaled="0"/>
                </a:gradFill>
                <a:latin typeface="Outfit" pitchFamily="2" charset="0"/>
                <a:cs typeface="Outfit" pitchFamily="2" charset="0"/>
              </a:defRPr>
            </a:lvl1pPr>
          </a:lstStyle>
          <a:p>
            <a:r>
              <a:rPr lang="en-US"/>
              <a:t>Click to edit title</a:t>
            </a:r>
          </a:p>
        </p:txBody>
      </p:sp>
    </p:spTree>
    <p:extLst>
      <p:ext uri="{BB962C8B-B14F-4D97-AF65-F5344CB8AC3E}">
        <p14:creationId xmlns:p14="http://schemas.microsoft.com/office/powerpoint/2010/main" val="235951523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Outfit" pitchFamily="2" charset="0"/>
                <a:ea typeface="+mn-ea"/>
                <a:cs typeface="Metropolis" panose="020B0604020202020204" charset="0"/>
              </a:rPr>
              <a:t>© CareCloud, Inc. </a:t>
            </a:r>
            <a:r>
              <a:rPr lang="en-US" sz="800" kern="1200" dirty="0" smtClean="0">
                <a:solidFill>
                  <a:srgbClr val="58595B"/>
                </a:solidFill>
                <a:latin typeface="Outfit" pitchFamily="2" charset="0"/>
                <a:ea typeface="+mn-ea"/>
                <a:cs typeface="Metropolis" panose="020B0604020202020204" charset="0"/>
              </a:rPr>
              <a:t>2026 </a:t>
            </a:r>
            <a:endParaRPr lang="en-US" sz="800" kern="1200" dirty="0">
              <a:solidFill>
                <a:srgbClr val="58595B"/>
              </a:solidFill>
              <a:latin typeface="Outfit" pitchFamily="2" charset="0"/>
              <a:ea typeface="+mn-ea"/>
              <a:cs typeface="Metropolis" panose="020B0604020202020204" charset="0"/>
            </a:endParaRPr>
          </a:p>
        </p:txBody>
      </p:sp>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lstStyle>
            <a:lvl1pPr>
              <a:defRPr sz="1900" b="1">
                <a:gradFill>
                  <a:gsLst>
                    <a:gs pos="0">
                      <a:srgbClr val="02AEEA"/>
                    </a:gs>
                    <a:gs pos="100000">
                      <a:srgbClr val="523ED5"/>
                    </a:gs>
                  </a:gsLst>
                  <a:lin ang="0" scaled="0"/>
                </a:gradFill>
                <a:latin typeface="Outfit" pitchFamily="2" charset="0"/>
                <a:cs typeface="Outfit" pitchFamily="2" charset="0"/>
              </a:defRPr>
            </a:lvl1pPr>
          </a:lstStyle>
          <a:p>
            <a:r>
              <a:rPr lang="en-US"/>
              <a:t>Click to edit title</a:t>
            </a:r>
          </a:p>
        </p:txBody>
      </p:sp>
    </p:spTree>
    <p:extLst>
      <p:ext uri="{BB962C8B-B14F-4D97-AF65-F5344CB8AC3E}">
        <p14:creationId xmlns:p14="http://schemas.microsoft.com/office/powerpoint/2010/main" val="75729539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0">
              <a:srgbClr val="05AEEA"/>
            </a:gs>
            <a:gs pos="48000">
              <a:srgbClr val="3173DF"/>
            </a:gs>
            <a:gs pos="100000">
              <a:srgbClr val="573FD5"/>
            </a:gs>
          </a:gsLst>
          <a:lin ang="0" scaled="0"/>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lvl1pPr>
              <a:defRPr>
                <a:solidFill>
                  <a:schemeClr val="bg1"/>
                </a:solidFill>
              </a:defRPr>
            </a:lvl1pPr>
          </a:lstStyle>
          <a:p>
            <a:fld id="{7AD7BA39-CD1C-4FBC-AA7C-BA7CC4082953}" type="slidenum">
              <a:rPr lang="en-US" smtClean="0"/>
              <a:pPr/>
              <a:t>‹#›</a:t>
            </a:fld>
            <a:endParaRPr lang="en-US"/>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accent6"/>
                </a:solidFill>
                <a:latin typeface="Outfit" pitchFamily="2" charset="0"/>
                <a:ea typeface="+mn-ea"/>
                <a:cs typeface="Metropolis" panose="020B0604020202020204" charset="0"/>
              </a:rPr>
              <a:t>© CareCloud, Inc. </a:t>
            </a:r>
            <a:r>
              <a:rPr lang="en-US" sz="800" i="0" kern="1200" dirty="0" smtClean="0">
                <a:solidFill>
                  <a:schemeClr val="accent6"/>
                </a:solidFill>
                <a:latin typeface="Outfit" pitchFamily="2" charset="0"/>
                <a:ea typeface="+mn-ea"/>
                <a:cs typeface="Metropolis" panose="020B0604020202020204" charset="0"/>
              </a:rPr>
              <a:t>2026 </a:t>
            </a:r>
            <a:endParaRPr lang="en-US" sz="800" i="0" kern="1200" dirty="0">
              <a:solidFill>
                <a:schemeClr val="accent6"/>
              </a:solidFill>
              <a:latin typeface="Outfit" pitchFamily="2" charset="0"/>
              <a:ea typeface="+mn-ea"/>
              <a:cs typeface="Metropolis" panose="020B0604020202020204" charset="0"/>
            </a:endParaRPr>
          </a:p>
        </p:txBody>
      </p:sp>
      <p:pic>
        <p:nvPicPr>
          <p:cNvPr id="6" name="Picture 21">
            <a:extLst>
              <a:ext uri="{FF2B5EF4-FFF2-40B4-BE49-F238E27FC236}">
                <a16:creationId xmlns:a16="http://schemas.microsoft.com/office/drawing/2014/main" id="{2A672FB8-FA00-5A69-3D62-E2854C15B0D7}"/>
              </a:ext>
            </a:extLst>
          </p:cNvPr>
          <p:cNvPicPr>
            <a:picLocks noChangeAspect="1"/>
          </p:cNvPicPr>
          <p:nvPr userDrawn="1"/>
        </p:nvPicPr>
        <p:blipFill rotWithShape="1">
          <a:blip r:embed="rId2">
            <a:alphaModFix/>
            <a:biLevel thresh="25000"/>
          </a:blip>
          <a:srcRect l="84095" b="33942"/>
          <a:stretch/>
        </p:blipFill>
        <p:spPr>
          <a:xfrm>
            <a:off x="0" y="2003406"/>
            <a:ext cx="2368826" cy="3140095"/>
          </a:xfrm>
          <a:prstGeom prst="rect">
            <a:avLst/>
          </a:prstGeom>
          <a:noFill/>
        </p:spPr>
      </p:pic>
      <p:pic>
        <p:nvPicPr>
          <p:cNvPr id="7" name="Picture 17">
            <a:extLst>
              <a:ext uri="{FF2B5EF4-FFF2-40B4-BE49-F238E27FC236}">
                <a16:creationId xmlns:a16="http://schemas.microsoft.com/office/drawing/2014/main" id="{AAFAF84F-E6C6-9417-2A43-BBE8B5D9903A}"/>
              </a:ext>
            </a:extLst>
          </p:cNvPr>
          <p:cNvPicPr>
            <a:picLocks noChangeAspect="1"/>
          </p:cNvPicPr>
          <p:nvPr userDrawn="1"/>
        </p:nvPicPr>
        <p:blipFill>
          <a:blip r:embed="rId2">
            <a:biLevel thresh="25000"/>
          </a:blip>
          <a:srcRect/>
          <a:stretch>
            <a:fillRect/>
          </a:stretch>
        </p:blipFill>
        <p:spPr>
          <a:xfrm>
            <a:off x="6699850" y="291879"/>
            <a:ext cx="1929800" cy="615894"/>
          </a:xfrm>
          <a:prstGeom prst="rect">
            <a:avLst/>
          </a:prstGeom>
        </p:spPr>
      </p:pic>
      <p:sp>
        <p:nvSpPr>
          <p:cNvPr id="8" name="AutoShape 18">
            <a:extLst>
              <a:ext uri="{FF2B5EF4-FFF2-40B4-BE49-F238E27FC236}">
                <a16:creationId xmlns:a16="http://schemas.microsoft.com/office/drawing/2014/main" id="{B5BA873B-1EED-5D71-7901-9B8C4ECF18BC}"/>
              </a:ext>
            </a:extLst>
          </p:cNvPr>
          <p:cNvSpPr/>
          <p:nvPr userDrawn="1"/>
        </p:nvSpPr>
        <p:spPr>
          <a:xfrm flipV="1">
            <a:off x="7846456" y="2863534"/>
            <a:ext cx="640080" cy="0"/>
          </a:xfrm>
          <a:prstGeom prst="line">
            <a:avLst/>
          </a:prstGeom>
          <a:ln w="66675" cap="flat">
            <a:solidFill>
              <a:schemeClr val="bg1"/>
            </a:solidFill>
            <a:prstDash val="solid"/>
            <a:headEnd type="none" w="sm" len="sm"/>
            <a:tailEnd type="none" w="sm" len="sm"/>
          </a:ln>
        </p:spPr>
        <p:txBody>
          <a:bodyPr/>
          <a:lstStyle/>
          <a:p>
            <a:endParaRPr lang="en-US"/>
          </a:p>
        </p:txBody>
      </p:sp>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2493963" y="2217070"/>
            <a:ext cx="5983730" cy="571500"/>
          </a:xfrm>
          <a:prstGeom prst="rect">
            <a:avLst/>
          </a:prstGeom>
        </p:spPr>
        <p:txBody>
          <a:bodyPr lIns="0" tIns="0" rIns="0" bIns="0"/>
          <a:lstStyle>
            <a:lvl1pPr marL="0" indent="0" algn="r">
              <a:lnSpc>
                <a:spcPct val="100000"/>
              </a:lnSpc>
              <a:spcBef>
                <a:spcPts val="0"/>
              </a:spcBef>
              <a:buNone/>
              <a:defRPr sz="4000" b="1">
                <a:solidFill>
                  <a:schemeClr val="bg1"/>
                </a:solidFill>
                <a:latin typeface="Outfit" pitchFamily="2" charset="0"/>
                <a:cs typeface="Outfit" pitchFamily="2" charset="0"/>
              </a:defRPr>
            </a:lvl1pPr>
          </a:lstStyle>
          <a:p>
            <a:pPr lvl="0"/>
            <a:r>
              <a:rPr lang="en-US"/>
              <a:t>Text</a:t>
            </a:r>
          </a:p>
        </p:txBody>
      </p:sp>
    </p:spTree>
    <p:extLst>
      <p:ext uri="{BB962C8B-B14F-4D97-AF65-F5344CB8AC3E}">
        <p14:creationId xmlns:p14="http://schemas.microsoft.com/office/powerpoint/2010/main" val="41658475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3395210" y="1878416"/>
            <a:ext cx="3225330" cy="699730"/>
          </a:xfrm>
          <a:prstGeom prst="rect">
            <a:avLst/>
          </a:prstGeom>
        </p:spPr>
        <p:txBody>
          <a:bodyPr lIns="0" tIns="0" rIns="0" bIns="0" anchor="ctr" anchorCtr="0"/>
          <a:lstStyle>
            <a:lvl1pPr marL="0" indent="0" algn="l">
              <a:lnSpc>
                <a:spcPct val="100000"/>
              </a:lnSpc>
              <a:spcBef>
                <a:spcPts val="0"/>
              </a:spcBef>
              <a:buNone/>
              <a:defRPr sz="5000" b="1">
                <a:gradFill>
                  <a:gsLst>
                    <a:gs pos="0">
                      <a:srgbClr val="02AEEA"/>
                    </a:gs>
                    <a:gs pos="100000">
                      <a:srgbClr val="523ED5"/>
                    </a:gs>
                  </a:gsLst>
                  <a:lin ang="0" scaled="0"/>
                </a:gradFill>
                <a:latin typeface="Outfit" pitchFamily="2" charset="0"/>
                <a:cs typeface="Outfit" pitchFamily="2" charset="0"/>
              </a:defRPr>
            </a:lvl1pPr>
          </a:lstStyle>
          <a:p>
            <a:pPr lvl="0"/>
            <a:r>
              <a:rPr lang="en-US"/>
              <a:t>Text</a:t>
            </a:r>
          </a:p>
        </p:txBody>
      </p:sp>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p>
            <a:fld id="{7AD7BA39-CD1C-4FBC-AA7C-BA7CC4082953}" type="slidenum">
              <a:rPr lang="en-US" smtClean="0"/>
              <a:pPr/>
              <a:t>‹#›</a:t>
            </a:fld>
            <a:endParaRPr lang="en-US"/>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tx1"/>
                </a:solidFill>
                <a:latin typeface="Outfit" pitchFamily="2" charset="0"/>
                <a:ea typeface="+mn-ea"/>
                <a:cs typeface="Metropolis" panose="020B0604020202020204" charset="0"/>
              </a:rPr>
              <a:t>© CareCloud, Inc. </a:t>
            </a:r>
            <a:r>
              <a:rPr lang="en-US" sz="800" i="0" kern="1200" dirty="0" smtClean="0">
                <a:solidFill>
                  <a:schemeClr val="tx1"/>
                </a:solidFill>
                <a:latin typeface="Outfit" pitchFamily="2" charset="0"/>
                <a:ea typeface="+mn-ea"/>
                <a:cs typeface="Metropolis" panose="020B0604020202020204" charset="0"/>
              </a:rPr>
              <a:t>2026 </a:t>
            </a:r>
            <a:endParaRPr lang="en-US" sz="800" i="0" kern="1200" dirty="0">
              <a:solidFill>
                <a:schemeClr val="tx1"/>
              </a:solidFill>
              <a:latin typeface="Outfit" pitchFamily="2" charset="0"/>
              <a:ea typeface="+mn-ea"/>
              <a:cs typeface="Metropolis" panose="020B0604020202020204" charset="0"/>
            </a:endParaRPr>
          </a:p>
        </p:txBody>
      </p:sp>
      <p:pic>
        <p:nvPicPr>
          <p:cNvPr id="6" name="Picture 21">
            <a:extLst>
              <a:ext uri="{FF2B5EF4-FFF2-40B4-BE49-F238E27FC236}">
                <a16:creationId xmlns:a16="http://schemas.microsoft.com/office/drawing/2014/main" id="{2A672FB8-FA00-5A69-3D62-E2854C15B0D7}"/>
              </a:ext>
            </a:extLst>
          </p:cNvPr>
          <p:cNvPicPr>
            <a:picLocks noChangeAspect="1"/>
          </p:cNvPicPr>
          <p:nvPr userDrawn="1"/>
        </p:nvPicPr>
        <p:blipFill rotWithShape="1">
          <a:blip r:embed="rId2">
            <a:alphaModFix/>
          </a:blip>
          <a:srcRect l="84095" b="33942"/>
          <a:stretch/>
        </p:blipFill>
        <p:spPr>
          <a:xfrm>
            <a:off x="0" y="2003406"/>
            <a:ext cx="2368826" cy="3140095"/>
          </a:xfrm>
          <a:prstGeom prst="rect">
            <a:avLst/>
          </a:prstGeom>
          <a:noFill/>
        </p:spPr>
      </p:pic>
      <p:pic>
        <p:nvPicPr>
          <p:cNvPr id="7" name="Picture 17">
            <a:extLst>
              <a:ext uri="{FF2B5EF4-FFF2-40B4-BE49-F238E27FC236}">
                <a16:creationId xmlns:a16="http://schemas.microsoft.com/office/drawing/2014/main" id="{AAFAF84F-E6C6-9417-2A43-BBE8B5D9903A}"/>
              </a:ext>
            </a:extLst>
          </p:cNvPr>
          <p:cNvPicPr>
            <a:picLocks noChangeAspect="1"/>
          </p:cNvPicPr>
          <p:nvPr userDrawn="1"/>
        </p:nvPicPr>
        <p:blipFill>
          <a:blip r:embed="rId2"/>
          <a:srcRect/>
          <a:stretch>
            <a:fillRect/>
          </a:stretch>
        </p:blipFill>
        <p:spPr>
          <a:xfrm>
            <a:off x="6699850" y="291879"/>
            <a:ext cx="1929800" cy="615894"/>
          </a:xfrm>
          <a:prstGeom prst="rect">
            <a:avLst/>
          </a:prstGeom>
        </p:spPr>
      </p:pic>
      <p:sp>
        <p:nvSpPr>
          <p:cNvPr id="4" name="AutoShape 18">
            <a:extLst>
              <a:ext uri="{FF2B5EF4-FFF2-40B4-BE49-F238E27FC236}">
                <a16:creationId xmlns:a16="http://schemas.microsoft.com/office/drawing/2014/main" id="{AD33362A-8705-EF1B-9319-C467B41F8279}"/>
              </a:ext>
            </a:extLst>
          </p:cNvPr>
          <p:cNvSpPr/>
          <p:nvPr userDrawn="1"/>
        </p:nvSpPr>
        <p:spPr>
          <a:xfrm flipV="1">
            <a:off x="3395210" y="2604492"/>
            <a:ext cx="548640" cy="0"/>
          </a:xfrm>
          <a:prstGeom prst="line">
            <a:avLst/>
          </a:prstGeom>
          <a:ln w="66675" cap="flat">
            <a:solidFill>
              <a:srgbClr val="009BDE"/>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52563601"/>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3"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0808"/>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tx1"/>
                </a:solidFill>
                <a:latin typeface="Outfit" pitchFamily="2" charset="0"/>
                <a:ea typeface="+mn-ea"/>
                <a:cs typeface="Metropolis" panose="020B0604020202020204" charset="0"/>
              </a:rPr>
              <a:t>© CareCloud, Inc. </a:t>
            </a:r>
            <a:r>
              <a:rPr lang="en-US" sz="800" i="0" kern="1200" dirty="0" smtClean="0">
                <a:solidFill>
                  <a:schemeClr val="tx1"/>
                </a:solidFill>
                <a:latin typeface="Outfit" pitchFamily="2" charset="0"/>
                <a:ea typeface="+mn-ea"/>
                <a:cs typeface="Metropolis" panose="020B0604020202020204" charset="0"/>
              </a:rPr>
              <a:t>2026 </a:t>
            </a:r>
            <a:endParaRPr lang="en-US" sz="800" i="0" kern="1200" dirty="0">
              <a:solidFill>
                <a:schemeClr val="tx1"/>
              </a:solidFill>
              <a:latin typeface="Outfit" pitchFamily="2" charset="0"/>
              <a:ea typeface="+mn-ea"/>
              <a:cs typeface="Metropolis" panose="020B0604020202020204" charset="0"/>
            </a:endParaRPr>
          </a:p>
        </p:txBody>
      </p:sp>
    </p:spTree>
    <p:extLst>
      <p:ext uri="{BB962C8B-B14F-4D97-AF65-F5344CB8AC3E}">
        <p14:creationId xmlns:p14="http://schemas.microsoft.com/office/powerpoint/2010/main" val="80699310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90ABF-AC1B-ABED-7317-A365023DA210}"/>
              </a:ext>
            </a:extLst>
          </p:cNvPr>
          <p:cNvSpPr>
            <a:spLocks noGrp="1"/>
          </p:cNvSpPr>
          <p:nvPr>
            <p:ph type="sldNum" sz="quarter" idx="4"/>
          </p:nvPr>
        </p:nvSpPr>
        <p:spPr>
          <a:xfrm>
            <a:off x="6814304" y="4794159"/>
            <a:ext cx="2057400" cy="274637"/>
          </a:xfrm>
          <a:prstGeom prst="rect">
            <a:avLst/>
          </a:prstGeom>
        </p:spPr>
        <p:txBody>
          <a:bodyPr vert="horz" lIns="91440" tIns="45720" rIns="91440" bIns="45720" rtlCol="0" anchor="ctr"/>
          <a:lstStyle>
            <a:lvl1pPr algn="r">
              <a:defRPr sz="700">
                <a:solidFill>
                  <a:schemeClr val="tx1">
                    <a:tint val="75000"/>
                  </a:schemeClr>
                </a:solidFill>
                <a:latin typeface="Metropolis" panose="00000500000000000000" pitchFamily="50" charset="0"/>
              </a:defRPr>
            </a:lvl1pPr>
          </a:lstStyle>
          <a:p>
            <a:fld id="{7AD7BA39-CD1C-4FBC-AA7C-BA7CC4082953}" type="slidenum">
              <a:rPr lang="en-US" smtClean="0"/>
              <a:pPr/>
              <a:t>‹#›</a:t>
            </a:fld>
            <a:endParaRPr lang="en-US"/>
          </a:p>
        </p:txBody>
      </p:sp>
    </p:spTree>
    <p:extLst>
      <p:ext uri="{BB962C8B-B14F-4D97-AF65-F5344CB8AC3E}">
        <p14:creationId xmlns:p14="http://schemas.microsoft.com/office/powerpoint/2010/main" val="1990565830"/>
      </p:ext>
    </p:extLst>
  </p:cSld>
  <p:clrMap bg1="lt1" tx1="dk1" bg2="lt2" tx2="dk2" accent1="accent1" accent2="accent2" accent3="accent3" accent4="accent4" accent5="accent5" accent6="accent6" hlink="hlink" folHlink="folHlink"/>
  <p:sldLayoutIdLst>
    <p:sldLayoutId id="2147483701" r:id="rId1"/>
    <p:sldLayoutId id="2147483705" r:id="rId2"/>
    <p:sldLayoutId id="2147483702" r:id="rId3"/>
    <p:sldLayoutId id="2147483704" r:id="rId4"/>
    <p:sldLayoutId id="2147483703" r:id="rId5"/>
    <p:sldLayoutId id="2147483709" r:id="rId6"/>
    <p:sldLayoutId id="2147483706" r:id="rId7"/>
    <p:sldLayoutId id="2147483707" r:id="rId8"/>
    <p:sldLayoutId id="2147483700" r:id="rId9"/>
    <p:sldLayoutId id="2147483711" r:id="rId10"/>
    <p:sldLayoutId id="2147483727" r:id="rId11"/>
  </p:sldLayoutIdLst>
  <p:transition spd="med">
    <p:pull/>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24.svg"/><Relationship Id="rId4" Type="http://schemas.openxmlformats.org/officeDocument/2006/relationships/image" Target="../media/image15.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3" Type="http://schemas.microsoft.com/office/2018/10/relationships/comments" Target="../comments/modernComment_995_81CF61D0.xml"/><Relationship Id="rId3" Type="http://schemas.openxmlformats.org/officeDocument/2006/relationships/image" Target="../media/image40.png"/><Relationship Id="rId7" Type="http://schemas.openxmlformats.org/officeDocument/2006/relationships/image" Target="../media/image11.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54.svg"/><Relationship Id="rId5" Type="http://schemas.openxmlformats.org/officeDocument/2006/relationships/image" Target="../media/image41.png"/><Relationship Id="rId10"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51.jpg"/><Relationship Id="rId18" Type="http://schemas.openxmlformats.org/officeDocument/2006/relationships/image" Target="../media/image56.png"/><Relationship Id="rId3" Type="http://schemas.openxmlformats.org/officeDocument/2006/relationships/image" Target="../media/image44.png"/><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3.xml"/><Relationship Id="rId16" Type="http://schemas.openxmlformats.org/officeDocument/2006/relationships/image" Target="../media/image54.jpg"/><Relationship Id="rId20"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59.svg"/><Relationship Id="rId11" Type="http://schemas.openxmlformats.org/officeDocument/2006/relationships/image" Target="../media/image49.jpg"/><Relationship Id="rId5" Type="http://schemas.openxmlformats.org/officeDocument/2006/relationships/image" Target="../media/image45.png"/><Relationship Id="rId15" Type="http://schemas.openxmlformats.org/officeDocument/2006/relationships/image" Target="../media/image53.png"/><Relationship Id="rId23" Type="http://schemas.openxmlformats.org/officeDocument/2006/relationships/image" Target="../media/image61.jpeg"/><Relationship Id="rId10" Type="http://schemas.openxmlformats.org/officeDocument/2006/relationships/image" Target="../media/image48.jpg"/><Relationship Id="rId19" Type="http://schemas.openxmlformats.org/officeDocument/2006/relationships/image" Target="../media/image57.png"/><Relationship Id="rId4" Type="http://schemas.openxmlformats.org/officeDocument/2006/relationships/image" Target="../media/image57.svg"/><Relationship Id="rId9" Type="http://schemas.openxmlformats.org/officeDocument/2006/relationships/image" Target="../media/image47.png"/><Relationship Id="rId14" Type="http://schemas.openxmlformats.org/officeDocument/2006/relationships/image" Target="../media/image52.jpg"/><Relationship Id="rId22"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63.png"/><Relationship Id="rId5" Type="http://schemas.openxmlformats.org/officeDocument/2006/relationships/image" Target="../media/image45.png"/><Relationship Id="rId10" Type="http://schemas.openxmlformats.org/officeDocument/2006/relationships/image" Target="../media/image62.png"/><Relationship Id="rId4" Type="http://schemas.openxmlformats.org/officeDocument/2006/relationships/image" Target="../media/image57.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66.png"/><Relationship Id="rId5" Type="http://schemas.openxmlformats.org/officeDocument/2006/relationships/image" Target="../media/image45.png"/><Relationship Id="rId10" Type="http://schemas.openxmlformats.org/officeDocument/2006/relationships/image" Target="../media/image65.png"/><Relationship Id="rId4" Type="http://schemas.openxmlformats.org/officeDocument/2006/relationships/image" Target="../media/image57.sv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69.png"/><Relationship Id="rId5" Type="http://schemas.openxmlformats.org/officeDocument/2006/relationships/image" Target="../media/image45.png"/><Relationship Id="rId10" Type="http://schemas.openxmlformats.org/officeDocument/2006/relationships/image" Target="../media/image68.png"/><Relationship Id="rId4" Type="http://schemas.openxmlformats.org/officeDocument/2006/relationships/image" Target="../media/image57.sv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69.png"/><Relationship Id="rId5" Type="http://schemas.openxmlformats.org/officeDocument/2006/relationships/image" Target="../media/image45.png"/><Relationship Id="rId10" Type="http://schemas.openxmlformats.org/officeDocument/2006/relationships/image" Target="../media/image68.png"/><Relationship Id="rId4" Type="http://schemas.openxmlformats.org/officeDocument/2006/relationships/image" Target="../media/image57.sv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0.svg"/><Relationship Id="rId18" Type="http://schemas.openxmlformats.org/officeDocument/2006/relationships/image" Target="../media/image7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3.png"/><Relationship Id="rId17" Type="http://schemas.openxmlformats.org/officeDocument/2006/relationships/image" Target="../media/image94.svg"/><Relationship Id="rId2" Type="http://schemas.openxmlformats.org/officeDocument/2006/relationships/notesSlide" Target="../notesSlides/notesSlide18.xml"/><Relationship Id="rId16"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88.svg"/><Relationship Id="rId5" Type="http://schemas.openxmlformats.org/officeDocument/2006/relationships/diagramQuickStyle" Target="../diagrams/quickStyle1.xml"/><Relationship Id="rId15" Type="http://schemas.openxmlformats.org/officeDocument/2006/relationships/image" Target="../media/image92.svg"/><Relationship Id="rId10" Type="http://schemas.openxmlformats.org/officeDocument/2006/relationships/image" Target="../media/image72.png"/><Relationship Id="rId4" Type="http://schemas.openxmlformats.org/officeDocument/2006/relationships/diagramLayout" Target="../diagrams/layout1.xml"/><Relationship Id="rId9" Type="http://schemas.openxmlformats.org/officeDocument/2006/relationships/image" Target="../media/image71.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microsoft.com/office/2018/10/relationships/comments" Target="../comments/modernComment_9C0_49B34FE0.xml"/><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0.svg"/><Relationship Id="rId11" Type="http://schemas.openxmlformats.org/officeDocument/2006/relationships/image" Target="../media/image87.png"/><Relationship Id="rId5" Type="http://schemas.openxmlformats.org/officeDocument/2006/relationships/image" Target="../media/image73.png"/><Relationship Id="rId10" Type="http://schemas.openxmlformats.org/officeDocument/2006/relationships/image" Target="../media/image108.svg"/><Relationship Id="rId4" Type="http://schemas.openxmlformats.org/officeDocument/2006/relationships/image" Target="../media/image104.svg"/><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2.sv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1.png"/><Relationship Id="rId11" Type="http://schemas.openxmlformats.org/officeDocument/2006/relationships/image" Target="../media/image120.sv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113.svg"/><Relationship Id="rId9" Type="http://schemas.openxmlformats.org/officeDocument/2006/relationships/image" Target="../media/image94.png"/><Relationship Id="rId1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9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5.wdp"/><Relationship Id="rId7" Type="http://schemas.openxmlformats.org/officeDocument/2006/relationships/image" Target="../media/image114.jpe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140.svg"/><Relationship Id="rId4" Type="http://schemas.openxmlformats.org/officeDocument/2006/relationships/image" Target="../media/image112.png"/><Relationship Id="rId9" Type="http://schemas.openxmlformats.org/officeDocument/2006/relationships/image" Target="../media/image144.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microsoft.com/office/2007/relationships/hdphoto" Target="../media/hdphoto1.wdp"/><Relationship Id="rId3" Type="http://schemas.openxmlformats.org/officeDocument/2006/relationships/image" Target="../media/image117.png"/><Relationship Id="rId7" Type="http://schemas.openxmlformats.org/officeDocument/2006/relationships/image" Target="../media/image150.svg"/><Relationship Id="rId12"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10.xml"/><Relationship Id="rId6" Type="http://schemas.openxmlformats.org/officeDocument/2006/relationships/image" Target="../media/image119.png"/><Relationship Id="rId11" Type="http://schemas.openxmlformats.org/officeDocument/2006/relationships/image" Target="../media/image154.svg"/><Relationship Id="rId5" Type="http://schemas.openxmlformats.org/officeDocument/2006/relationships/image" Target="../media/image148.svg"/><Relationship Id="rId10" Type="http://schemas.openxmlformats.org/officeDocument/2006/relationships/image" Target="../media/image121.png"/><Relationship Id="rId4" Type="http://schemas.openxmlformats.org/officeDocument/2006/relationships/image" Target="../media/image118.png"/><Relationship Id="rId9" Type="http://schemas.openxmlformats.org/officeDocument/2006/relationships/image" Target="../media/image152.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8.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23.png"/><Relationship Id="rId5" Type="http://schemas.openxmlformats.org/officeDocument/2006/relationships/image" Target="../media/image156.sv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2.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5.png"/><Relationship Id="rId5" Type="http://schemas.openxmlformats.org/officeDocument/2006/relationships/image" Target="../media/image160.sv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BEA907-0F49-29F3-0F6B-6BCEF193B01A}"/>
              </a:ext>
            </a:extLst>
          </p:cNvPr>
          <p:cNvSpPr>
            <a:spLocks noGrp="1"/>
          </p:cNvSpPr>
          <p:nvPr>
            <p:ph type="body" sz="quarter" idx="13"/>
          </p:nvPr>
        </p:nvSpPr>
        <p:spPr/>
        <p:txBody>
          <a:bodyPr/>
          <a:lstStyle/>
          <a:p>
            <a:endParaRPr lang="en-US" i="0"/>
          </a:p>
        </p:txBody>
      </p:sp>
      <p:sp>
        <p:nvSpPr>
          <p:cNvPr id="5" name="Title 4">
            <a:extLst>
              <a:ext uri="{FF2B5EF4-FFF2-40B4-BE49-F238E27FC236}">
                <a16:creationId xmlns:a16="http://schemas.microsoft.com/office/drawing/2014/main" id="{C71461A6-756E-3337-8936-DA12114F0DB1}"/>
              </a:ext>
            </a:extLst>
          </p:cNvPr>
          <p:cNvSpPr>
            <a:spLocks noGrp="1"/>
          </p:cNvSpPr>
          <p:nvPr>
            <p:ph type="title"/>
          </p:nvPr>
        </p:nvSpPr>
        <p:spPr>
          <a:xfrm>
            <a:off x="857066" y="725584"/>
            <a:ext cx="3732662" cy="548640"/>
          </a:xfrm>
          <a:prstGeom prst="rect">
            <a:avLst/>
          </a:prstGeom>
        </p:spPr>
        <p:txBody>
          <a:bodyPr/>
          <a:lstStyle/>
          <a:p>
            <a:r>
              <a:rPr lang="en-US"/>
              <a:t>TITLE 1</a:t>
            </a:r>
          </a:p>
        </p:txBody>
      </p:sp>
      <p:sp>
        <p:nvSpPr>
          <p:cNvPr id="6" name="Text Placeholder 5">
            <a:extLst>
              <a:ext uri="{FF2B5EF4-FFF2-40B4-BE49-F238E27FC236}">
                <a16:creationId xmlns:a16="http://schemas.microsoft.com/office/drawing/2014/main" id="{2994549C-B381-ACDF-6620-E33D5CE2DEF7}"/>
              </a:ext>
            </a:extLst>
          </p:cNvPr>
          <p:cNvSpPr>
            <a:spLocks noGrp="1"/>
          </p:cNvSpPr>
          <p:nvPr>
            <p:ph type="body" sz="quarter" idx="10"/>
          </p:nvPr>
        </p:nvSpPr>
        <p:spPr/>
        <p:txBody>
          <a:bodyPr/>
          <a:lstStyle/>
          <a:p>
            <a:r>
              <a:rPr lang="en-US"/>
              <a:t>TITLE 2</a:t>
            </a:r>
          </a:p>
        </p:txBody>
      </p:sp>
    </p:spTree>
    <p:extLst>
      <p:ext uri="{BB962C8B-B14F-4D97-AF65-F5344CB8AC3E}">
        <p14:creationId xmlns:p14="http://schemas.microsoft.com/office/powerpoint/2010/main" val="407098643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3E7FD-64EA-770D-3952-866522F097F8}"/>
            </a:ext>
          </a:extLst>
        </p:cNvPr>
        <p:cNvGrpSpPr/>
        <p:nvPr/>
      </p:nvGrpSpPr>
      <p:grpSpPr>
        <a:xfrm>
          <a:off x="0" y="0"/>
          <a:ext cx="0" cy="0"/>
          <a:chOff x="0" y="0"/>
          <a:chExt cx="0" cy="0"/>
        </a:xfrm>
      </p:grpSpPr>
      <p:pic>
        <p:nvPicPr>
          <p:cNvPr id="13" name="Picture 12" descr="A blue square with black border&#10;&#10;AI-generated content may be incorrect.">
            <a:extLst>
              <a:ext uri="{FF2B5EF4-FFF2-40B4-BE49-F238E27FC236}">
                <a16:creationId xmlns:a16="http://schemas.microsoft.com/office/drawing/2014/main" id="{0908CC1A-9F8F-D3C8-FA92-8A8D206C1918}"/>
              </a:ext>
            </a:extLst>
          </p:cNvPr>
          <p:cNvPicPr>
            <a:picLocks noChangeAspect="1"/>
          </p:cNvPicPr>
          <p:nvPr/>
        </p:nvPicPr>
        <p:blipFill>
          <a:blip r:embed="rId3"/>
          <a:stretch>
            <a:fillRect/>
          </a:stretch>
        </p:blipFill>
        <p:spPr>
          <a:xfrm>
            <a:off x="6500838" y="1504305"/>
            <a:ext cx="2356292" cy="2343274"/>
          </a:xfrm>
          <a:prstGeom prst="rect">
            <a:avLst/>
          </a:prstGeom>
          <a:effectLst>
            <a:outerShdw blurRad="596900" sx="102000" sy="102000" algn="ctr" rotWithShape="0">
              <a:prstClr val="black">
                <a:alpha val="40000"/>
              </a:prstClr>
            </a:outerShdw>
          </a:effectLst>
        </p:spPr>
      </p:pic>
      <p:pic>
        <p:nvPicPr>
          <p:cNvPr id="12" name="Picture 11" descr="A white square with blue border&#10;&#10;AI-generated content may be incorrect.">
            <a:extLst>
              <a:ext uri="{FF2B5EF4-FFF2-40B4-BE49-F238E27FC236}">
                <a16:creationId xmlns:a16="http://schemas.microsoft.com/office/drawing/2014/main" id="{1AC1EA74-473B-1D22-942D-5432EF04AB9F}"/>
              </a:ext>
            </a:extLst>
          </p:cNvPr>
          <p:cNvPicPr>
            <a:picLocks noChangeAspect="1"/>
          </p:cNvPicPr>
          <p:nvPr/>
        </p:nvPicPr>
        <p:blipFill>
          <a:blip r:embed="rId4"/>
          <a:stretch>
            <a:fillRect/>
          </a:stretch>
        </p:blipFill>
        <p:spPr>
          <a:xfrm>
            <a:off x="4495482" y="1513850"/>
            <a:ext cx="2392988" cy="2362364"/>
          </a:xfrm>
          <a:prstGeom prst="rect">
            <a:avLst/>
          </a:prstGeom>
          <a:effectLst>
            <a:outerShdw blurRad="596900" sx="102000" sy="102000" algn="ctr" rotWithShape="0">
              <a:prstClr val="black">
                <a:alpha val="40000"/>
              </a:prstClr>
            </a:outerShdw>
          </a:effectLst>
        </p:spPr>
      </p:pic>
      <p:pic>
        <p:nvPicPr>
          <p:cNvPr id="11" name="Picture 10" descr="A blue square with black border&#10;&#10;AI-generated content may be incorrect.">
            <a:extLst>
              <a:ext uri="{FF2B5EF4-FFF2-40B4-BE49-F238E27FC236}">
                <a16:creationId xmlns:a16="http://schemas.microsoft.com/office/drawing/2014/main" id="{9011E847-62BE-8EAA-F916-E4883826A337}"/>
              </a:ext>
            </a:extLst>
          </p:cNvPr>
          <p:cNvPicPr>
            <a:picLocks noChangeAspect="1"/>
          </p:cNvPicPr>
          <p:nvPr/>
        </p:nvPicPr>
        <p:blipFill>
          <a:blip r:embed="rId3"/>
          <a:stretch>
            <a:fillRect/>
          </a:stretch>
        </p:blipFill>
        <p:spPr>
          <a:xfrm>
            <a:off x="2455824" y="1513850"/>
            <a:ext cx="2356292" cy="2343274"/>
          </a:xfrm>
          <a:prstGeom prst="rect">
            <a:avLst/>
          </a:prstGeom>
          <a:effectLst>
            <a:outerShdw blurRad="596900" sx="102000" sy="102000" algn="ctr" rotWithShape="0">
              <a:prstClr val="black">
                <a:alpha val="40000"/>
              </a:prstClr>
            </a:outerShdw>
          </a:effectLst>
        </p:spPr>
      </p:pic>
      <p:pic>
        <p:nvPicPr>
          <p:cNvPr id="3" name="Picture 2" descr="A white square with blue border&#10;&#10;AI-generated content may be incorrect.">
            <a:extLst>
              <a:ext uri="{FF2B5EF4-FFF2-40B4-BE49-F238E27FC236}">
                <a16:creationId xmlns:a16="http://schemas.microsoft.com/office/drawing/2014/main" id="{71EA12A5-F0E5-3BD9-5A87-060C0F1B392A}"/>
              </a:ext>
            </a:extLst>
          </p:cNvPr>
          <p:cNvPicPr>
            <a:picLocks noChangeAspect="1"/>
          </p:cNvPicPr>
          <p:nvPr/>
        </p:nvPicPr>
        <p:blipFill>
          <a:blip r:embed="rId4"/>
          <a:stretch>
            <a:fillRect/>
          </a:stretch>
        </p:blipFill>
        <p:spPr>
          <a:xfrm>
            <a:off x="320161" y="1494760"/>
            <a:ext cx="2392988" cy="2362364"/>
          </a:xfrm>
          <a:prstGeom prst="rect">
            <a:avLst/>
          </a:prstGeom>
          <a:effectLst>
            <a:outerShdw blurRad="596900" sx="102000" sy="102000" algn="ctr" rotWithShape="0">
              <a:prstClr val="black">
                <a:alpha val="40000"/>
              </a:prstClr>
            </a:outerShdw>
          </a:effectLst>
        </p:spPr>
      </p:pic>
      <p:cxnSp>
        <p:nvCxnSpPr>
          <p:cNvPr id="30" name="Straight Connector 29">
            <a:extLst>
              <a:ext uri="{FF2B5EF4-FFF2-40B4-BE49-F238E27FC236}">
                <a16:creationId xmlns:a16="http://schemas.microsoft.com/office/drawing/2014/main" id="{0F0978A6-0546-C859-1625-6B2B152FD2DC}"/>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7">
            <a:extLst>
              <a:ext uri="{FF2B5EF4-FFF2-40B4-BE49-F238E27FC236}">
                <a16:creationId xmlns:a16="http://schemas.microsoft.com/office/drawing/2014/main" id="{F8CFA8C5-1BA6-35BA-D771-E841D48526DF}"/>
              </a:ext>
            </a:extLst>
          </p:cNvPr>
          <p:cNvSpPr txBox="1"/>
          <p:nvPr/>
        </p:nvSpPr>
        <p:spPr>
          <a:xfrm>
            <a:off x="4734106" y="1752185"/>
            <a:ext cx="1837729" cy="1807391"/>
          </a:xfrm>
          <a:prstGeom prst="rect">
            <a:avLst/>
          </a:prstGeom>
          <a:effectLst>
            <a:outerShdw sx="102000" sy="102000" algn="ctr" rotWithShape="0">
              <a:schemeClr val="tx1">
                <a:alpha val="55000"/>
              </a:schemeClr>
            </a:outerShdw>
          </a:effectLst>
        </p:spPr>
        <p:txBody>
          <a:bodyPr lIns="25400" tIns="25400" rIns="25400" bIns="25400" rtlCol="0" anchor="ctr"/>
          <a:lstStyle/>
          <a:p>
            <a:pPr algn="ctr">
              <a:lnSpc>
                <a:spcPts val="1155"/>
              </a:lnSpc>
            </a:pPr>
            <a:endParaRPr sz="700">
              <a:latin typeface="Outfit Light" pitchFamily="2" charset="0"/>
              <a:cs typeface="Proxima Nova" panose="020B0604020202020204" charset="0"/>
            </a:endParaRPr>
          </a:p>
          <a:p>
            <a:pPr algn="ctr">
              <a:lnSpc>
                <a:spcPts val="1155"/>
              </a:lnSpc>
            </a:pPr>
            <a:endParaRPr sz="700">
              <a:latin typeface="Outfit Light" pitchFamily="2" charset="0"/>
              <a:cs typeface="Proxima Nova" panose="020B0604020202020204" charset="0"/>
            </a:endParaRPr>
          </a:p>
          <a:p>
            <a:pPr algn="ctr">
              <a:lnSpc>
                <a:spcPts val="1155"/>
              </a:lnSpc>
            </a:pPr>
            <a:endParaRPr sz="700">
              <a:latin typeface="Outfit Light" pitchFamily="2" charset="0"/>
              <a:cs typeface="Proxima Nova" panose="020B0604020202020204" charset="0"/>
            </a:endParaRPr>
          </a:p>
          <a:p>
            <a:pPr algn="ctr">
              <a:lnSpc>
                <a:spcPts val="1375"/>
              </a:lnSpc>
            </a:pPr>
            <a:r>
              <a:rPr lang="en-US" sz="1200" b="1">
                <a:solidFill>
                  <a:srgbClr val="289AD6"/>
                </a:solidFill>
                <a:latin typeface="Outfit Light"/>
                <a:cs typeface="Proxima Nova" panose="020B0604020202020204" charset="0"/>
              </a:rPr>
              <a:t>40,000 Providers</a:t>
            </a:r>
          </a:p>
          <a:p>
            <a:pPr algn="ctr">
              <a:lnSpc>
                <a:spcPts val="1375"/>
              </a:lnSpc>
            </a:pPr>
            <a:r>
              <a:rPr lang="en-US" sz="1100" b="1">
                <a:solidFill>
                  <a:srgbClr val="001A61"/>
                </a:solidFill>
                <a:latin typeface="Outfit Light"/>
                <a:cs typeface="Proxima Nova" panose="020B0604020202020204" charset="0"/>
              </a:rPr>
              <a:t>2,600 Medical Practices</a:t>
            </a:r>
          </a:p>
        </p:txBody>
      </p:sp>
      <p:sp>
        <p:nvSpPr>
          <p:cNvPr id="10" name="TextBox 10">
            <a:extLst>
              <a:ext uri="{FF2B5EF4-FFF2-40B4-BE49-F238E27FC236}">
                <a16:creationId xmlns:a16="http://schemas.microsoft.com/office/drawing/2014/main" id="{57C23B5E-890B-94FB-35BE-889D4590C601}"/>
              </a:ext>
            </a:extLst>
          </p:cNvPr>
          <p:cNvSpPr txBox="1"/>
          <p:nvPr/>
        </p:nvSpPr>
        <p:spPr>
          <a:xfrm>
            <a:off x="2671506" y="1772247"/>
            <a:ext cx="1855588" cy="1807390"/>
          </a:xfrm>
          <a:prstGeom prst="rect">
            <a:avLst/>
          </a:prstGeom>
          <a:effectLst>
            <a:outerShdw blurRad="63500" sx="102000" sy="102000" algn="ctr" rotWithShape="0">
              <a:prstClr val="black">
                <a:alpha val="40000"/>
              </a:prstClr>
            </a:outerShdw>
          </a:effectLst>
        </p:spPr>
        <p:txBody>
          <a:bodyPr lIns="25400" tIns="25400" rIns="25400" bIns="25400" rtlCol="0" anchor="ctr"/>
          <a:lstStyle/>
          <a:p>
            <a:pPr algn="ctr">
              <a:lnSpc>
                <a:spcPts val="1155"/>
              </a:lnSpc>
            </a:pPr>
            <a:endParaRPr sz="700" dirty="0">
              <a:latin typeface="Outfit Light" pitchFamily="2" charset="0"/>
              <a:cs typeface="Proxima Nova" panose="020B0604020202020204" charset="0"/>
            </a:endParaRPr>
          </a:p>
          <a:p>
            <a:pPr algn="ctr">
              <a:lnSpc>
                <a:spcPts val="1155"/>
              </a:lnSpc>
            </a:pPr>
            <a:endParaRPr sz="700" dirty="0">
              <a:latin typeface="Outfit Light" pitchFamily="2" charset="0"/>
              <a:cs typeface="Proxima Nova" panose="020B0604020202020204" charset="0"/>
            </a:endParaRPr>
          </a:p>
          <a:p>
            <a:pPr algn="ctr">
              <a:lnSpc>
                <a:spcPts val="1155"/>
              </a:lnSpc>
            </a:pPr>
            <a:endParaRPr sz="700" dirty="0">
              <a:latin typeface="Outfit Light" pitchFamily="2" charset="0"/>
              <a:cs typeface="Proxima Nova" panose="020B0604020202020204" charset="0"/>
            </a:endParaRPr>
          </a:p>
          <a:p>
            <a:pPr algn="ctr">
              <a:lnSpc>
                <a:spcPts val="1375"/>
              </a:lnSpc>
            </a:pPr>
            <a:endParaRPr lang="en-US" sz="1200" b="1" dirty="0">
              <a:solidFill>
                <a:srgbClr val="FFFFFF"/>
              </a:solidFill>
              <a:latin typeface="Outfit Light" pitchFamily="2" charset="0"/>
              <a:cs typeface="Proxima Nova" panose="020B0604020202020204" charset="0"/>
            </a:endParaRPr>
          </a:p>
          <a:p>
            <a:pPr algn="ctr">
              <a:lnSpc>
                <a:spcPts val="1375"/>
              </a:lnSpc>
            </a:pPr>
            <a:r>
              <a:rPr lang="en-US" sz="1200" b="1" dirty="0">
                <a:solidFill>
                  <a:srgbClr val="FFFFFF"/>
                </a:solidFill>
                <a:latin typeface="Outfit Light"/>
                <a:cs typeface="Proxima Nova" panose="020B0604020202020204" charset="0"/>
              </a:rPr>
              <a:t>3,800 Global</a:t>
            </a:r>
          </a:p>
          <a:p>
            <a:pPr algn="ctr">
              <a:lnSpc>
                <a:spcPts val="1375"/>
              </a:lnSpc>
            </a:pPr>
            <a:r>
              <a:rPr lang="en-US" sz="1200" b="1" dirty="0">
                <a:solidFill>
                  <a:srgbClr val="FFFFFF"/>
                </a:solidFill>
                <a:latin typeface="Outfit Light"/>
              </a:rPr>
              <a:t>Employees</a:t>
            </a:r>
          </a:p>
          <a:p>
            <a:pPr algn="ctr">
              <a:lnSpc>
                <a:spcPts val="1045"/>
              </a:lnSpc>
            </a:pPr>
            <a:endParaRPr lang="en-US" sz="800" dirty="0">
              <a:solidFill>
                <a:srgbClr val="FFFFFF"/>
              </a:solidFill>
              <a:latin typeface="Outfit Light" pitchFamily="2" charset="0"/>
              <a:cs typeface="Proxima Nova" panose="020B0604020202020204" charset="0"/>
            </a:endParaRPr>
          </a:p>
          <a:p>
            <a:pPr algn="ctr">
              <a:lnSpc>
                <a:spcPts val="1045"/>
              </a:lnSpc>
            </a:pPr>
            <a:endParaRPr lang="en-US" sz="800" dirty="0">
              <a:solidFill>
                <a:srgbClr val="FFFFFF"/>
              </a:solidFill>
              <a:latin typeface="Outfit Light" pitchFamily="2" charset="0"/>
              <a:cs typeface="Proxima Nova" panose="020B0604020202020204" charset="0"/>
            </a:endParaRPr>
          </a:p>
        </p:txBody>
      </p:sp>
      <p:sp>
        <p:nvSpPr>
          <p:cNvPr id="18" name="TextBox 18">
            <a:extLst>
              <a:ext uri="{FF2B5EF4-FFF2-40B4-BE49-F238E27FC236}">
                <a16:creationId xmlns:a16="http://schemas.microsoft.com/office/drawing/2014/main" id="{3C082F41-62A2-FAEE-BB24-83C98629CF54}"/>
              </a:ext>
            </a:extLst>
          </p:cNvPr>
          <p:cNvSpPr txBox="1"/>
          <p:nvPr/>
        </p:nvSpPr>
        <p:spPr>
          <a:xfrm>
            <a:off x="560609" y="1921590"/>
            <a:ext cx="1837729" cy="1559262"/>
          </a:xfrm>
          <a:prstGeom prst="rect">
            <a:avLst/>
          </a:prstGeom>
        </p:spPr>
        <p:txBody>
          <a:bodyPr lIns="25400" tIns="25400" rIns="25400" bIns="25400" rtlCol="0" anchor="ctr"/>
          <a:lstStyle/>
          <a:p>
            <a:pPr algn="ctr">
              <a:lnSpc>
                <a:spcPts val="1155"/>
              </a:lnSpc>
            </a:pPr>
            <a:endParaRPr sz="700" dirty="0">
              <a:latin typeface="Outfit Light" pitchFamily="2" charset="0"/>
              <a:cs typeface="Proxima Nova" panose="020B0604020202020204" charset="0"/>
            </a:endParaRPr>
          </a:p>
          <a:p>
            <a:pPr algn="ctr">
              <a:lnSpc>
                <a:spcPts val="1375"/>
              </a:lnSpc>
            </a:pPr>
            <a:endParaRPr lang="en-US" sz="1200" b="1" dirty="0">
              <a:solidFill>
                <a:srgbClr val="289AD6"/>
              </a:solidFill>
              <a:latin typeface="Outfit Light" pitchFamily="2" charset="0"/>
              <a:cs typeface="Proxima Nova" panose="020B0604020202020204" charset="0"/>
            </a:endParaRPr>
          </a:p>
          <a:p>
            <a:pPr algn="ctr">
              <a:lnSpc>
                <a:spcPts val="1375"/>
              </a:lnSpc>
            </a:pPr>
            <a:r>
              <a:rPr lang="en-US" sz="1200" b="1" dirty="0">
                <a:solidFill>
                  <a:srgbClr val="289AD6"/>
                </a:solidFill>
                <a:latin typeface="Outfit Light" pitchFamily="2" charset="0"/>
                <a:cs typeface="Proxima Nova" panose="020B0604020202020204" charset="0"/>
              </a:rPr>
              <a:t>2000 – Founded</a:t>
            </a:r>
          </a:p>
          <a:p>
            <a:pPr algn="ctr">
              <a:lnSpc>
                <a:spcPts val="1375"/>
              </a:lnSpc>
            </a:pPr>
            <a:r>
              <a:rPr lang="en-US" sz="1200" b="1" dirty="0">
                <a:solidFill>
                  <a:srgbClr val="001A61"/>
                </a:solidFill>
                <a:latin typeface="Outfit Light" pitchFamily="2" charset="0"/>
                <a:cs typeface="Proxima Nova" panose="020B0604020202020204" charset="0"/>
              </a:rPr>
              <a:t>2014 – Nasdaq: CCLD</a:t>
            </a:r>
            <a:endParaRPr lang="en-US" sz="1200" b="1" dirty="0">
              <a:solidFill>
                <a:srgbClr val="001A61"/>
              </a:solidFill>
              <a:latin typeface="Outfit Black" pitchFamily="2" charset="0"/>
              <a:cs typeface="Proxima Nova" panose="020B0604020202020204" charset="0"/>
            </a:endParaRPr>
          </a:p>
        </p:txBody>
      </p:sp>
      <p:pic>
        <p:nvPicPr>
          <p:cNvPr id="19" name="Picture 19">
            <a:extLst>
              <a:ext uri="{FF2B5EF4-FFF2-40B4-BE49-F238E27FC236}">
                <a16:creationId xmlns:a16="http://schemas.microsoft.com/office/drawing/2014/main" id="{8AFB05CC-1A2C-D3B3-71FB-FCFAF3A997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22459" y="1994893"/>
            <a:ext cx="496921" cy="498167"/>
          </a:xfrm>
          <a:prstGeom prst="rect">
            <a:avLst/>
          </a:prstGeom>
        </p:spPr>
      </p:pic>
      <p:pic>
        <p:nvPicPr>
          <p:cNvPr id="22" name="Picture 22">
            <a:extLst>
              <a:ext uri="{FF2B5EF4-FFF2-40B4-BE49-F238E27FC236}">
                <a16:creationId xmlns:a16="http://schemas.microsoft.com/office/drawing/2014/main" id="{8CA5E4FA-A981-5839-4626-B74F3933B8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18846" y="2145107"/>
            <a:ext cx="583400" cy="344936"/>
          </a:xfrm>
          <a:prstGeom prst="rect">
            <a:avLst/>
          </a:prstGeom>
        </p:spPr>
      </p:pic>
      <p:pic>
        <p:nvPicPr>
          <p:cNvPr id="23" name="Picture 23">
            <a:extLst>
              <a:ext uri="{FF2B5EF4-FFF2-40B4-BE49-F238E27FC236}">
                <a16:creationId xmlns:a16="http://schemas.microsoft.com/office/drawing/2014/main" id="{4369EB29-F5D1-6B4A-4546-2E902916989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470550" y="2035171"/>
            <a:ext cx="364840" cy="508717"/>
          </a:xfrm>
          <a:prstGeom prst="rect">
            <a:avLst/>
          </a:prstGeom>
        </p:spPr>
      </p:pic>
      <p:sp>
        <p:nvSpPr>
          <p:cNvPr id="26" name="TextBox 26">
            <a:extLst>
              <a:ext uri="{FF2B5EF4-FFF2-40B4-BE49-F238E27FC236}">
                <a16:creationId xmlns:a16="http://schemas.microsoft.com/office/drawing/2014/main" id="{0BDBAB4B-8C70-AB02-3B7D-C5898A51E0AE}"/>
              </a:ext>
            </a:extLst>
          </p:cNvPr>
          <p:cNvSpPr txBox="1"/>
          <p:nvPr/>
        </p:nvSpPr>
        <p:spPr>
          <a:xfrm>
            <a:off x="6747485" y="1749130"/>
            <a:ext cx="1837731" cy="1830505"/>
          </a:xfrm>
          <a:prstGeom prst="rect">
            <a:avLst/>
          </a:prstGeom>
          <a:effectLst>
            <a:outerShdw blurRad="50800" dist="38100" dir="5400000" algn="t" rotWithShape="0">
              <a:prstClr val="black">
                <a:alpha val="40000"/>
              </a:prstClr>
            </a:outerShdw>
          </a:effectLst>
        </p:spPr>
        <p:txBody>
          <a:bodyPr lIns="25400" tIns="25400" rIns="25400" bIns="25400" rtlCol="0" anchor="ctr"/>
          <a:lstStyle/>
          <a:p>
            <a:pPr algn="ctr">
              <a:lnSpc>
                <a:spcPts val="1155"/>
              </a:lnSpc>
            </a:pPr>
            <a:endParaRPr sz="700">
              <a:latin typeface="Outfit Light" pitchFamily="2" charset="0"/>
              <a:cs typeface="Proxima Nova" panose="020B0604020202020204" charset="0"/>
            </a:endParaRPr>
          </a:p>
          <a:p>
            <a:pPr algn="ctr">
              <a:lnSpc>
                <a:spcPts val="1155"/>
              </a:lnSpc>
            </a:pPr>
            <a:endParaRPr sz="700">
              <a:latin typeface="Outfit Light" pitchFamily="2" charset="0"/>
              <a:cs typeface="Proxima Nova" panose="020B0604020202020204" charset="0"/>
            </a:endParaRPr>
          </a:p>
          <a:p>
            <a:pPr algn="ctr">
              <a:lnSpc>
                <a:spcPts val="1155"/>
              </a:lnSpc>
            </a:pPr>
            <a:endParaRPr sz="700">
              <a:latin typeface="Outfit Light" pitchFamily="2" charset="0"/>
              <a:cs typeface="Proxima Nova" panose="020B0604020202020204" charset="0"/>
            </a:endParaRPr>
          </a:p>
          <a:p>
            <a:pPr algn="ctr">
              <a:lnSpc>
                <a:spcPts val="1375"/>
              </a:lnSpc>
            </a:pPr>
            <a:endParaRPr lang="en-US" sz="1200" b="1">
              <a:solidFill>
                <a:srgbClr val="FFFFFF"/>
              </a:solidFill>
              <a:latin typeface="Outfit Light" pitchFamily="2" charset="0"/>
              <a:cs typeface="Proxima Nova" panose="020B0604020202020204" charset="0"/>
            </a:endParaRPr>
          </a:p>
          <a:p>
            <a:pPr algn="ctr">
              <a:lnSpc>
                <a:spcPts val="1375"/>
              </a:lnSpc>
            </a:pPr>
            <a:r>
              <a:rPr lang="en-US" sz="1200" b="1">
                <a:solidFill>
                  <a:srgbClr val="FFFFFF"/>
                </a:solidFill>
                <a:effectLst>
                  <a:outerShdw blurRad="63500" sx="102000" sy="102000" algn="ctr" rotWithShape="0">
                    <a:prstClr val="black">
                      <a:alpha val="40000"/>
                    </a:prstClr>
                  </a:outerShdw>
                </a:effectLst>
                <a:latin typeface="Outfit Light" pitchFamily="2" charset="0"/>
                <a:cs typeface="Proxima Nova" panose="020B0604020202020204" charset="0"/>
              </a:rPr>
              <a:t>80+ Medical </a:t>
            </a:r>
          </a:p>
          <a:p>
            <a:pPr algn="ctr">
              <a:lnSpc>
                <a:spcPts val="1375"/>
              </a:lnSpc>
            </a:pPr>
            <a:r>
              <a:rPr lang="en-US" sz="1200" b="1">
                <a:solidFill>
                  <a:srgbClr val="FFFFFF"/>
                </a:solidFill>
                <a:effectLst>
                  <a:outerShdw blurRad="50800" dist="38100" dir="5400000" algn="t" rotWithShape="0">
                    <a:prstClr val="black">
                      <a:alpha val="40000"/>
                    </a:prstClr>
                  </a:outerShdw>
                </a:effectLst>
                <a:latin typeface="Outfit Light" pitchFamily="2" charset="0"/>
                <a:cs typeface="Proxima Nova" panose="020B0604020202020204" charset="0"/>
              </a:rPr>
              <a:t>Specialties</a:t>
            </a:r>
          </a:p>
          <a:p>
            <a:pPr algn="ctr">
              <a:lnSpc>
                <a:spcPts val="1045"/>
              </a:lnSpc>
            </a:pPr>
            <a:endParaRPr lang="en-US" sz="800">
              <a:solidFill>
                <a:srgbClr val="FFFFFF"/>
              </a:solidFill>
              <a:latin typeface="Outfit Light" pitchFamily="2" charset="0"/>
              <a:cs typeface="Proxima Nova" panose="020B0604020202020204" charset="0"/>
            </a:endParaRPr>
          </a:p>
        </p:txBody>
      </p:sp>
      <p:pic>
        <p:nvPicPr>
          <p:cNvPr id="27" name="Picture 27">
            <a:extLst>
              <a:ext uri="{FF2B5EF4-FFF2-40B4-BE49-F238E27FC236}">
                <a16:creationId xmlns:a16="http://schemas.microsoft.com/office/drawing/2014/main" id="{375A95C2-5DFB-989F-23E3-BBB71D93F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44898" y="2089014"/>
            <a:ext cx="442903" cy="401029"/>
          </a:xfrm>
          <a:prstGeom prst="rect">
            <a:avLst/>
          </a:prstGeom>
        </p:spPr>
      </p:pic>
      <p:sp>
        <p:nvSpPr>
          <p:cNvPr id="34" name="Slide Number Placeholder 3">
            <a:extLst>
              <a:ext uri="{FF2B5EF4-FFF2-40B4-BE49-F238E27FC236}">
                <a16:creationId xmlns:a16="http://schemas.microsoft.com/office/drawing/2014/main" id="{CAD00AE1-EC19-3ABF-CE2F-06BB84FD0A64}"/>
              </a:ext>
            </a:extLst>
          </p:cNvPr>
          <p:cNvSpPr txBox="1">
            <a:spLocks/>
          </p:cNvSpPr>
          <p:nvPr/>
        </p:nvSpPr>
        <p:spPr>
          <a:xfrm>
            <a:off x="6701138" y="4817482"/>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B6F15528-21DE-4FAA-801E-634DDDAF4B2B}" type="slidenum">
              <a:rPr lang="en-US" sz="800" smtClean="0">
                <a:solidFill>
                  <a:srgbClr val="939394"/>
                </a:solidFill>
                <a:latin typeface="Outfit Light" pitchFamily="2" charset="0"/>
              </a:rPr>
              <a:pPr algn="r"/>
              <a:t>9</a:t>
            </a:fld>
            <a:endParaRPr lang="en-US" sz="800">
              <a:solidFill>
                <a:srgbClr val="939394"/>
              </a:solidFill>
              <a:latin typeface="Outfit Light" pitchFamily="2" charset="0"/>
            </a:endParaRPr>
          </a:p>
        </p:txBody>
      </p:sp>
      <p:sp>
        <p:nvSpPr>
          <p:cNvPr id="29" name="TextBox 29">
            <a:extLst>
              <a:ext uri="{FF2B5EF4-FFF2-40B4-BE49-F238E27FC236}">
                <a16:creationId xmlns:a16="http://schemas.microsoft.com/office/drawing/2014/main" id="{79D58ECB-6C2C-0A26-88E2-64FC3A609E0E}"/>
              </a:ext>
            </a:extLst>
          </p:cNvPr>
          <p:cNvSpPr txBox="1"/>
          <p:nvPr/>
        </p:nvSpPr>
        <p:spPr>
          <a:xfrm>
            <a:off x="4463486" y="582864"/>
            <a:ext cx="3896310" cy="529889"/>
          </a:xfrm>
          <a:prstGeom prst="rect">
            <a:avLst/>
          </a:prstGeom>
        </p:spPr>
        <p:txBody>
          <a:bodyPr lIns="0" tIns="0" rIns="0" bIns="0" rtlCol="0" anchor="t">
            <a:spAutoFit/>
          </a:bodyPr>
          <a:lstStyle/>
          <a:p>
            <a:pPr>
              <a:lnSpc>
                <a:spcPts val="1426"/>
              </a:lnSpc>
            </a:pPr>
            <a:r>
              <a:rPr lang="en-US" sz="1100" b="1" dirty="0">
                <a:solidFill>
                  <a:schemeClr val="tx2"/>
                </a:solidFill>
                <a:latin typeface="Outfit" pitchFamily="2" charset="0"/>
                <a:cs typeface="Proxima Nova" panose="020B0604020202020204" charset="0"/>
              </a:rPr>
              <a:t>CareCloud</a:t>
            </a:r>
            <a:r>
              <a:rPr lang="en-US" sz="1100" b="1" dirty="0">
                <a:solidFill>
                  <a:schemeClr val="tx2"/>
                </a:solidFill>
                <a:latin typeface="Outfit" pitchFamily="2" charset="0"/>
              </a:rPr>
              <a:t> </a:t>
            </a:r>
            <a:r>
              <a:rPr lang="en-GB" sz="1100" dirty="0">
                <a:latin typeface="Outfit" pitchFamily="2" charset="0"/>
              </a:rPr>
              <a:t>empowers healthcare organizations of all sizes with next-generation, AI-powered services and solutions that improve clinical, financial, and administrative outcomes.</a:t>
            </a:r>
            <a:endParaRPr lang="en-US" sz="1100" dirty="0">
              <a:solidFill>
                <a:schemeClr val="bg1">
                  <a:lumMod val="10000"/>
                </a:schemeClr>
              </a:solidFill>
              <a:latin typeface="Outfit" pitchFamily="2" charset="0"/>
            </a:endParaRPr>
          </a:p>
        </p:txBody>
      </p:sp>
      <p:sp>
        <p:nvSpPr>
          <p:cNvPr id="15" name="TextBox 15">
            <a:extLst>
              <a:ext uri="{FF2B5EF4-FFF2-40B4-BE49-F238E27FC236}">
                <a16:creationId xmlns:a16="http://schemas.microsoft.com/office/drawing/2014/main" id="{595CA335-B31F-9C5C-F314-D263FB187144}"/>
              </a:ext>
            </a:extLst>
          </p:cNvPr>
          <p:cNvSpPr txBox="1"/>
          <p:nvPr/>
        </p:nvSpPr>
        <p:spPr>
          <a:xfrm>
            <a:off x="185447" y="643857"/>
            <a:ext cx="4005553" cy="366832"/>
          </a:xfrm>
          <a:prstGeom prst="rect">
            <a:avLst/>
          </a:prstGeom>
        </p:spPr>
        <p:txBody>
          <a:bodyPr wrap="square" lIns="0" tIns="0" rIns="0" bIns="0" rtlCol="0" anchor="t">
            <a:spAutoFit/>
          </a:bodyPr>
          <a:lstStyle/>
          <a:p>
            <a:pPr algn="r">
              <a:lnSpc>
                <a:spcPts val="2990"/>
              </a:lnSpc>
              <a:spcBef>
                <a:spcPct val="0"/>
              </a:spcBef>
            </a:pPr>
            <a:r>
              <a:rPr lang="en-US" sz="2492" b="1">
                <a:solidFill>
                  <a:srgbClr val="289AD6"/>
                </a:solidFill>
                <a:latin typeface="Outfit Light" pitchFamily="2" charset="0"/>
                <a:cs typeface="Proxima Nova" panose="020B0604020202020204" charset="0"/>
              </a:rPr>
              <a:t> </a:t>
            </a:r>
            <a:r>
              <a:rPr lang="en-US" sz="2492" b="1">
                <a:solidFill>
                  <a:srgbClr val="001A61"/>
                </a:solidFill>
                <a:latin typeface="Outfit Black" pitchFamily="2" charset="0"/>
                <a:cs typeface="Proxima Nova" panose="020B0604020202020204" charset="0"/>
              </a:rPr>
              <a:t>at-a-Glance</a:t>
            </a:r>
            <a:r>
              <a:rPr lang="en-US" sz="2492">
                <a:solidFill>
                  <a:srgbClr val="289AD6"/>
                </a:solidFill>
                <a:latin typeface="Outfit Light" pitchFamily="2" charset="0"/>
                <a:cs typeface="Proxima Nova" panose="020B0604020202020204" charset="0"/>
              </a:rPr>
              <a:t>​</a:t>
            </a:r>
          </a:p>
        </p:txBody>
      </p:sp>
      <p:pic>
        <p:nvPicPr>
          <p:cNvPr id="28" name="Picture 28">
            <a:extLst>
              <a:ext uri="{FF2B5EF4-FFF2-40B4-BE49-F238E27FC236}">
                <a16:creationId xmlns:a16="http://schemas.microsoft.com/office/drawing/2014/main" id="{93DFBC03-5E39-D32D-D84C-14E9A3394F94}"/>
              </a:ext>
            </a:extLst>
          </p:cNvPr>
          <p:cNvPicPr>
            <a:picLocks noChangeAspect="1"/>
          </p:cNvPicPr>
          <p:nvPr/>
        </p:nvPicPr>
        <p:blipFill>
          <a:blip r:embed="rId13"/>
          <a:srcRect/>
          <a:stretch>
            <a:fillRect/>
          </a:stretch>
        </p:blipFill>
        <p:spPr>
          <a:xfrm>
            <a:off x="551755" y="408963"/>
            <a:ext cx="1929800" cy="615894"/>
          </a:xfrm>
          <a:prstGeom prst="rect">
            <a:avLst/>
          </a:prstGeom>
        </p:spPr>
      </p:pic>
    </p:spTree>
    <p:extLst>
      <p:ext uri="{BB962C8B-B14F-4D97-AF65-F5344CB8AC3E}">
        <p14:creationId xmlns:p14="http://schemas.microsoft.com/office/powerpoint/2010/main" val="223726334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reeform 17">
            <a:extLst>
              <a:ext uri="{FF2B5EF4-FFF2-40B4-BE49-F238E27FC236}">
                <a16:creationId xmlns:a16="http://schemas.microsoft.com/office/drawing/2014/main" id="{ADF03D8C-4273-14AD-CD9D-E643517A3B5B}"/>
              </a:ext>
            </a:extLst>
          </p:cNvPr>
          <p:cNvSpPr/>
          <p:nvPr/>
        </p:nvSpPr>
        <p:spPr bwMode="auto">
          <a:xfrm>
            <a:off x="6901507" y="953184"/>
            <a:ext cx="1229130" cy="1036178"/>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2AEEA"/>
              </a:gs>
              <a:gs pos="50000">
                <a:srgbClr val="3071DF"/>
              </a:gs>
              <a:gs pos="100000">
                <a:srgbClr val="523ED5"/>
              </a:gs>
            </a:gsLst>
            <a:lin ang="0" scaled="0"/>
          </a:gradFill>
          <a:effectLst>
            <a:outerShdw blurRad="190500" dist="38100" dir="5400000" sx="107000" sy="107000" algn="t" rotWithShape="0">
              <a:srgbClr val="444445">
                <a:alpha val="25000"/>
              </a:srgbClr>
            </a:outerShdw>
          </a:effectLst>
        </p:spPr>
        <p:txBody>
          <a:bodyPr/>
          <a:lstStyle/>
          <a:p>
            <a:pPr>
              <a:defRPr/>
            </a:pPr>
            <a:endParaRPr lang="en-US"/>
          </a:p>
        </p:txBody>
      </p:sp>
      <p:grpSp>
        <p:nvGrpSpPr>
          <p:cNvPr id="59" name="Group 58"/>
          <p:cNvGrpSpPr/>
          <p:nvPr/>
        </p:nvGrpSpPr>
        <p:grpSpPr bwMode="auto">
          <a:xfrm>
            <a:off x="3630997" y="2914315"/>
            <a:ext cx="1075331" cy="1026188"/>
            <a:chOff x="4458912" y="2926476"/>
            <a:chExt cx="1247859" cy="1306546"/>
          </a:xfrm>
        </p:grpSpPr>
        <p:sp>
          <p:nvSpPr>
            <p:cNvPr id="75" name="Freeform 13"/>
            <p:cNvSpPr/>
            <p:nvPr/>
          </p:nvSpPr>
          <p:spPr bwMode="auto">
            <a:xfrm>
              <a:off x="4458912" y="2926476"/>
              <a:ext cx="1247859"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pic>
          <p:nvPicPr>
            <p:cNvPr id="1030" name="Picture 6" descr="DoctorsXL Merges with Etransmedia to Expand National Footprint and Solution  and Service Portfolio"/>
            <p:cNvPicPr>
              <a:picLocks noChangeAspect="1" noChangeArrowheads="1"/>
            </p:cNvPicPr>
            <p:nvPr/>
          </p:nvPicPr>
          <p:blipFill>
            <a:blip r:embed="rId3"/>
            <a:stretch/>
          </p:blipFill>
          <p:spPr bwMode="auto">
            <a:xfrm>
              <a:off x="4764238" y="3025240"/>
              <a:ext cx="637206" cy="312356"/>
            </a:xfrm>
            <a:prstGeom prst="rect">
              <a:avLst/>
            </a:prstGeom>
            <a:noFill/>
          </p:spPr>
        </p:pic>
        <p:sp>
          <p:nvSpPr>
            <p:cNvPr id="76" name="TextBox 28"/>
            <p:cNvSpPr txBox="1"/>
            <p:nvPr/>
          </p:nvSpPr>
          <p:spPr bwMode="auto">
            <a:xfrm>
              <a:off x="4476516" y="3020595"/>
              <a:ext cx="1212651" cy="1212428"/>
            </a:xfrm>
            <a:prstGeom prst="rect">
              <a:avLst/>
            </a:prstGeom>
            <a:grpFill/>
          </p:spPr>
          <p:txBody>
            <a:bodyPr lIns="25400" tIns="25400" rIns="25400" bIns="25400" rtlCol="0" anchor="ctr"/>
            <a:lstStyle/>
            <a:p>
              <a:pPr algn="ctr">
                <a:lnSpc>
                  <a:spcPts val="1155"/>
                </a:lnSpc>
                <a:defRPr/>
              </a:pPr>
              <a:endParaRPr sz="700">
                <a:latin typeface="Metropolis"/>
                <a:cs typeface="Metropolis"/>
              </a:endParaRPr>
            </a:p>
            <a:p>
              <a:pPr algn="ctr">
                <a:lnSpc>
                  <a:spcPts val="1375"/>
                </a:lnSpc>
                <a:defRPr/>
              </a:pPr>
              <a:r>
                <a:rPr lang="en-US" sz="1250" b="1" dirty="0">
                  <a:solidFill>
                    <a:srgbClr val="001A61"/>
                  </a:solidFill>
                  <a:latin typeface="Outfit"/>
                  <a:cs typeface="Metropolis"/>
                </a:rPr>
                <a:t>Apr. 2019</a:t>
              </a:r>
              <a:endParaRPr dirty="0"/>
            </a:p>
            <a:p>
              <a:pPr algn="ctr">
                <a:lnSpc>
                  <a:spcPts val="1045"/>
                </a:lnSpc>
                <a:defRPr/>
              </a:pPr>
              <a:r>
                <a:rPr lang="en-US" sz="800" dirty="0">
                  <a:solidFill>
                    <a:srgbClr val="0B1828"/>
                  </a:solidFill>
                  <a:latin typeface="Outfit"/>
                  <a:cs typeface="Metropolis"/>
                </a:rPr>
                <a:t>Acquired </a:t>
              </a:r>
              <a:r>
                <a:rPr lang="en-US" sz="800" dirty="0" err="1">
                  <a:solidFill>
                    <a:srgbClr val="0B1828"/>
                  </a:solidFill>
                  <a:latin typeface="Outfit"/>
                  <a:cs typeface="Metropolis"/>
                </a:rPr>
                <a:t>Etransmedia</a:t>
              </a:r>
              <a:r>
                <a:rPr lang="en-US" sz="800" dirty="0">
                  <a:solidFill>
                    <a:srgbClr val="0B1828"/>
                  </a:solidFill>
                  <a:latin typeface="Outfit"/>
                  <a:cs typeface="Metropolis"/>
                </a:rPr>
                <a:t> Technology, Inc.</a:t>
              </a:r>
              <a:endParaRPr dirty="0"/>
            </a:p>
          </p:txBody>
        </p:sp>
      </p:grpSp>
      <p:sp>
        <p:nvSpPr>
          <p:cNvPr id="69" name="Freeform 13"/>
          <p:cNvSpPr/>
          <p:nvPr/>
        </p:nvSpPr>
        <p:spPr bwMode="auto">
          <a:xfrm>
            <a:off x="1007112" y="2904657"/>
            <a:ext cx="967501" cy="942014"/>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36" name="Title 35"/>
          <p:cNvSpPr>
            <a:spLocks noGrp="1"/>
          </p:cNvSpPr>
          <p:nvPr>
            <p:ph type="title"/>
          </p:nvPr>
        </p:nvSpPr>
        <p:spPr bwMode="auto">
          <a:xfrm>
            <a:off x="291454" y="153161"/>
            <a:ext cx="8268860" cy="404992"/>
          </a:xfrm>
        </p:spPr>
        <p:txBody>
          <a:bodyPr/>
          <a:lstStyle/>
          <a:p>
            <a:pPr>
              <a:defRPr/>
            </a:pPr>
            <a:r>
              <a:rPr lang="en-US"/>
              <a:t>Our Growth History  </a:t>
            </a:r>
            <a:endParaRPr/>
          </a:p>
        </p:txBody>
      </p:sp>
      <p:cxnSp>
        <p:nvCxnSpPr>
          <p:cNvPr id="35" name="Straight Connector 34"/>
          <p:cNvCxnSpPr>
            <a:cxnSpLocks/>
          </p:cNvCxnSpPr>
          <p:nvPr/>
        </p:nvCxnSpPr>
        <p:spPr bwMode="auto">
          <a:xfrm>
            <a:off x="0" y="0"/>
            <a:ext cx="4572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5" name="TextBox 25"/>
          <p:cNvSpPr txBox="1"/>
          <p:nvPr/>
        </p:nvSpPr>
        <p:spPr bwMode="auto">
          <a:xfrm>
            <a:off x="1002836" y="2913768"/>
            <a:ext cx="1007774" cy="939866"/>
          </a:xfrm>
          <a:prstGeom prst="rect">
            <a:avLst/>
          </a:prstGeom>
        </p:spPr>
        <p:txBody>
          <a:bodyPr lIns="25400" tIns="25400" rIns="25400" bIns="25400" rtlCol="0" anchor="ctr"/>
          <a:lstStyle/>
          <a:p>
            <a:pPr algn="ctr">
              <a:lnSpc>
                <a:spcPts val="1155"/>
              </a:lnSpc>
              <a:defRPr/>
            </a:pPr>
            <a:endParaRPr sz="700">
              <a:latin typeface="Metropolis"/>
              <a:cs typeface="Metropolis"/>
            </a:endParaRPr>
          </a:p>
          <a:p>
            <a:pPr algn="ctr">
              <a:lnSpc>
                <a:spcPts val="1375"/>
              </a:lnSpc>
              <a:defRPr/>
            </a:pPr>
            <a:r>
              <a:rPr lang="en-US" sz="1250" b="1">
                <a:solidFill>
                  <a:srgbClr val="001A61"/>
                </a:solidFill>
                <a:latin typeface="Outfit"/>
                <a:cs typeface="Metropolis"/>
              </a:rPr>
              <a:t>Nov. 2014-</a:t>
            </a:r>
            <a:endParaRPr/>
          </a:p>
          <a:p>
            <a:pPr algn="ctr">
              <a:lnSpc>
                <a:spcPts val="1375"/>
              </a:lnSpc>
              <a:defRPr/>
            </a:pPr>
            <a:r>
              <a:rPr lang="en-US" sz="1250" b="1">
                <a:solidFill>
                  <a:srgbClr val="001A61"/>
                </a:solidFill>
                <a:latin typeface="Outfit"/>
                <a:cs typeface="Metropolis"/>
              </a:rPr>
              <a:t>Jul. 2016</a:t>
            </a:r>
            <a:endParaRPr/>
          </a:p>
          <a:p>
            <a:pPr algn="ctr">
              <a:lnSpc>
                <a:spcPts val="1045"/>
              </a:lnSpc>
              <a:defRPr/>
            </a:pPr>
            <a:r>
              <a:rPr lang="en-US" sz="800">
                <a:solidFill>
                  <a:srgbClr val="0B1828"/>
                </a:solidFill>
                <a:latin typeface="Outfit"/>
                <a:cs typeface="Metropolis"/>
              </a:rPr>
              <a:t>Acquired seven different RCM companies</a:t>
            </a:r>
            <a:endParaRPr/>
          </a:p>
        </p:txBody>
      </p:sp>
      <p:grpSp>
        <p:nvGrpSpPr>
          <p:cNvPr id="39" name="Group 38"/>
          <p:cNvGrpSpPr/>
          <p:nvPr/>
        </p:nvGrpSpPr>
        <p:grpSpPr bwMode="auto">
          <a:xfrm>
            <a:off x="385343" y="961957"/>
            <a:ext cx="1230906" cy="1178459"/>
            <a:chOff x="523553" y="765236"/>
            <a:chExt cx="1295604" cy="1394119"/>
          </a:xfrm>
        </p:grpSpPr>
        <p:sp>
          <p:nvSpPr>
            <p:cNvPr id="47" name="Freeform 17"/>
            <p:cNvSpPr/>
            <p:nvPr/>
          </p:nvSpPr>
          <p:spPr bwMode="auto">
            <a:xfrm>
              <a:off x="525329" y="765236"/>
              <a:ext cx="1293828" cy="1254233"/>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2AEEA"/>
                </a:gs>
                <a:gs pos="50000">
                  <a:srgbClr val="3071DF"/>
                </a:gs>
                <a:gs pos="100000">
                  <a:srgbClr val="523ED5"/>
                </a:gs>
              </a:gsLst>
              <a:lin ang="0" scaled="0"/>
            </a:gradFill>
            <a:effectLst>
              <a:outerShdw blurRad="190500" dist="38100" dir="5400000" sx="107000" sy="107000" algn="t" rotWithShape="0">
                <a:srgbClr val="444445">
                  <a:alpha val="25000"/>
                </a:srgbClr>
              </a:outerShdw>
            </a:effectLst>
          </p:spPr>
          <p:txBody>
            <a:bodyPr/>
            <a:lstStyle/>
            <a:p>
              <a:pPr>
                <a:defRPr/>
              </a:pPr>
              <a:endParaRPr lang="en-US"/>
            </a:p>
          </p:txBody>
        </p:sp>
        <p:sp>
          <p:nvSpPr>
            <p:cNvPr id="10" name="TextBox 10"/>
            <p:cNvSpPr txBox="1"/>
            <p:nvPr/>
          </p:nvSpPr>
          <p:spPr bwMode="auto">
            <a:xfrm>
              <a:off x="523553" y="776928"/>
              <a:ext cx="1199678" cy="1382428"/>
            </a:xfrm>
            <a:prstGeom prst="rect">
              <a:avLst/>
            </a:prstGeom>
            <a:grpFill/>
          </p:spPr>
          <p:txBody>
            <a:bodyPr lIns="25400" tIns="25400" rIns="25400" bIns="25400" rtlCol="0" anchor="ctr"/>
            <a:lstStyle/>
            <a:p>
              <a:pPr algn="ctr">
                <a:lnSpc>
                  <a:spcPts val="1155"/>
                </a:lnSpc>
                <a:defRPr/>
              </a:pPr>
              <a:endParaRPr sz="700">
                <a:latin typeface="Metropolis"/>
                <a:cs typeface="Metropolis"/>
              </a:endParaRPr>
            </a:p>
            <a:p>
              <a:pPr algn="ctr">
                <a:lnSpc>
                  <a:spcPts val="1375"/>
                </a:lnSpc>
                <a:defRPr/>
              </a:pPr>
              <a:endParaRPr lang="en-US" sz="1250" b="1">
                <a:solidFill>
                  <a:srgbClr val="FFFFFF"/>
                </a:solidFill>
                <a:latin typeface="Outfit"/>
                <a:cs typeface="Metropolis"/>
              </a:endParaRPr>
            </a:p>
            <a:p>
              <a:pPr algn="ctr">
                <a:lnSpc>
                  <a:spcPts val="1375"/>
                </a:lnSpc>
                <a:defRPr/>
              </a:pPr>
              <a:r>
                <a:rPr lang="en-US" sz="1250" b="1" dirty="0">
                  <a:solidFill>
                    <a:srgbClr val="FFFFFF"/>
                  </a:solidFill>
                  <a:latin typeface="Outfit"/>
                  <a:cs typeface="Metropolis"/>
                </a:rPr>
                <a:t>Jul. 2014</a:t>
              </a:r>
              <a:endParaRPr/>
            </a:p>
            <a:p>
              <a:pPr algn="ctr">
                <a:lnSpc>
                  <a:spcPts val="1045"/>
                </a:lnSpc>
                <a:defRPr/>
              </a:pPr>
              <a:r>
                <a:rPr lang="en-US" sz="800" dirty="0">
                  <a:solidFill>
                    <a:srgbClr val="FFFFFF"/>
                  </a:solidFill>
                  <a:latin typeface="Outfit"/>
                  <a:cs typeface="Metropolis"/>
                </a:rPr>
                <a:t>Initial public offering and three acquisitions</a:t>
              </a:r>
              <a:endParaRPr dirty="0"/>
            </a:p>
            <a:p>
              <a:pPr algn="ctr">
                <a:lnSpc>
                  <a:spcPts val="1045"/>
                </a:lnSpc>
                <a:defRPr/>
              </a:pPr>
              <a:endParaRPr lang="en-US" sz="950">
                <a:solidFill>
                  <a:srgbClr val="FFFFFF"/>
                </a:solidFill>
                <a:latin typeface="Metropolis"/>
                <a:cs typeface="Metropolis"/>
              </a:endParaRPr>
            </a:p>
          </p:txBody>
        </p:sp>
        <p:pic>
          <p:nvPicPr>
            <p:cNvPr id="37" name="Picture 36"/>
            <p:cNvPicPr>
              <a:picLocks noChangeAspect="1"/>
            </p:cNvPicPr>
            <p:nvPr/>
          </p:nvPicPr>
          <p:blipFill>
            <a:blip r:embed="rId4"/>
            <a:stretch/>
          </p:blipFill>
          <p:spPr bwMode="auto">
            <a:xfrm>
              <a:off x="1007577" y="892343"/>
              <a:ext cx="328675" cy="343330"/>
            </a:xfrm>
            <a:prstGeom prst="rect">
              <a:avLst/>
            </a:prstGeom>
          </p:spPr>
        </p:pic>
      </p:grpSp>
      <p:grpSp>
        <p:nvGrpSpPr>
          <p:cNvPr id="56" name="Group 55"/>
          <p:cNvGrpSpPr/>
          <p:nvPr/>
        </p:nvGrpSpPr>
        <p:grpSpPr bwMode="auto">
          <a:xfrm>
            <a:off x="5508539" y="940794"/>
            <a:ext cx="1191419" cy="1049844"/>
            <a:chOff x="6710530" y="726283"/>
            <a:chExt cx="1331598" cy="1243937"/>
          </a:xfrm>
        </p:grpSpPr>
        <p:sp>
          <p:nvSpPr>
            <p:cNvPr id="64" name="Freeform 13"/>
            <p:cNvSpPr/>
            <p:nvPr/>
          </p:nvSpPr>
          <p:spPr bwMode="auto">
            <a:xfrm>
              <a:off x="6746964" y="726283"/>
              <a:ext cx="1279991"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22" name="TextBox 22"/>
            <p:cNvSpPr txBox="1"/>
            <p:nvPr/>
          </p:nvSpPr>
          <p:spPr bwMode="auto">
            <a:xfrm>
              <a:off x="6710530" y="733058"/>
              <a:ext cx="1331598" cy="1182543"/>
            </a:xfrm>
            <a:prstGeom prst="rect">
              <a:avLst/>
            </a:prstGeom>
            <a:grpFill/>
          </p:spPr>
          <p:txBody>
            <a:bodyPr lIns="25400" tIns="25400" rIns="25400" bIns="25400" rtlCol="0" anchor="ctr"/>
            <a:lstStyle/>
            <a:p>
              <a:pPr algn="ctr">
                <a:lnSpc>
                  <a:spcPts val="1375"/>
                </a:lnSpc>
                <a:defRPr/>
              </a:pPr>
              <a:endParaRPr lang="en-US" sz="600">
                <a:solidFill>
                  <a:srgbClr val="002060"/>
                </a:solidFill>
                <a:latin typeface="Metropolis"/>
                <a:cs typeface="Metropolis"/>
              </a:endParaRPr>
            </a:p>
            <a:p>
              <a:pPr algn="ctr">
                <a:lnSpc>
                  <a:spcPts val="1375"/>
                </a:lnSpc>
                <a:defRPr/>
              </a:pPr>
              <a:endParaRPr lang="en-US" sz="1100" b="1">
                <a:solidFill>
                  <a:srgbClr val="002060"/>
                </a:solidFill>
                <a:latin typeface="Metropolis"/>
                <a:cs typeface="Metropolis"/>
              </a:endParaRPr>
            </a:p>
            <a:p>
              <a:pPr algn="ctr">
                <a:lnSpc>
                  <a:spcPts val="1375"/>
                </a:lnSpc>
                <a:defRPr/>
              </a:pPr>
              <a:r>
                <a:rPr lang="en-US" sz="1100" b="1" dirty="0">
                  <a:solidFill>
                    <a:srgbClr val="002060"/>
                  </a:solidFill>
                  <a:latin typeface="Outfit"/>
                  <a:cs typeface="Metropolis"/>
                </a:rPr>
                <a:t>Jun. 2021</a:t>
              </a:r>
              <a:endParaRPr/>
            </a:p>
            <a:p>
              <a:pPr algn="ctr">
                <a:defRPr/>
              </a:pPr>
              <a:r>
                <a:rPr lang="en-US" sz="600" spc="28" dirty="0">
                  <a:solidFill>
                    <a:srgbClr val="0B1828"/>
                  </a:solidFill>
                  <a:latin typeface="Outfit"/>
                  <a:cs typeface="Metropolis"/>
                </a:rPr>
                <a:t>Acquired </a:t>
              </a:r>
              <a:r>
                <a:rPr lang="en-US" sz="600" spc="28" dirty="0" err="1">
                  <a:solidFill>
                    <a:srgbClr val="0B1828"/>
                  </a:solidFill>
                  <a:latin typeface="Outfit"/>
                  <a:cs typeface="Metropolis"/>
                </a:rPr>
                <a:t>MedMatica</a:t>
              </a:r>
              <a:endParaRPr dirty="0" err="1"/>
            </a:p>
            <a:p>
              <a:pPr algn="ctr">
                <a:defRPr/>
              </a:pPr>
              <a:r>
                <a:rPr lang="en-US" sz="600" spc="28">
                  <a:solidFill>
                    <a:srgbClr val="0B1828"/>
                  </a:solidFill>
                  <a:latin typeface="Outfit"/>
                  <a:cs typeface="Metropolis"/>
                </a:rPr>
                <a:t>Consulting Associates,</a:t>
              </a:r>
              <a:endParaRPr/>
            </a:p>
            <a:p>
              <a:pPr algn="ctr">
                <a:defRPr/>
              </a:pPr>
              <a:r>
                <a:rPr lang="en-US" sz="600" spc="28">
                  <a:solidFill>
                    <a:srgbClr val="0B1828"/>
                  </a:solidFill>
                  <a:latin typeface="Outfit"/>
                  <a:cs typeface="Metropolis"/>
                </a:rPr>
                <a:t>Inc. &amp; Santa Rosa Staffing (medSR), expanding solutions to hospitals</a:t>
              </a:r>
              <a:endParaRPr/>
            </a:p>
          </p:txBody>
        </p:sp>
        <p:pic>
          <p:nvPicPr>
            <p:cNvPr id="42" name="Picture 41"/>
            <p:cNvPicPr>
              <a:picLocks noChangeAspect="1"/>
            </p:cNvPicPr>
            <p:nvPr/>
          </p:nvPicPr>
          <p:blipFill>
            <a:blip r:embed="rId5"/>
            <a:stretch/>
          </p:blipFill>
          <p:spPr bwMode="auto">
            <a:xfrm>
              <a:off x="7001890" y="842221"/>
              <a:ext cx="770138" cy="172812"/>
            </a:xfrm>
            <a:prstGeom prst="rect">
              <a:avLst/>
            </a:prstGeom>
          </p:spPr>
        </p:pic>
      </p:grpSp>
      <p:grpSp>
        <p:nvGrpSpPr>
          <p:cNvPr id="55" name="Group 54"/>
          <p:cNvGrpSpPr/>
          <p:nvPr/>
        </p:nvGrpSpPr>
        <p:grpSpPr bwMode="auto">
          <a:xfrm>
            <a:off x="4271357" y="963126"/>
            <a:ext cx="1078168" cy="1248650"/>
            <a:chOff x="5157910" y="775614"/>
            <a:chExt cx="1293828" cy="1550574"/>
          </a:xfrm>
        </p:grpSpPr>
        <p:sp>
          <p:nvSpPr>
            <p:cNvPr id="54" name="Freeform 17"/>
            <p:cNvSpPr/>
            <p:nvPr/>
          </p:nvSpPr>
          <p:spPr bwMode="auto">
            <a:xfrm>
              <a:off x="5157910" y="775614"/>
              <a:ext cx="1293828" cy="1254234"/>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2AEEA"/>
                </a:gs>
                <a:gs pos="50000">
                  <a:srgbClr val="3071DF"/>
                </a:gs>
                <a:gs pos="100000">
                  <a:srgbClr val="573FD5"/>
                </a:gs>
              </a:gsLst>
              <a:lin ang="0" scaled="0"/>
            </a:gradFill>
            <a:effectLst>
              <a:outerShdw blurRad="190500" dist="38100" dir="5400000" sx="107000" sy="107000" algn="t" rotWithShape="0">
                <a:srgbClr val="444445">
                  <a:alpha val="25000"/>
                </a:srgbClr>
              </a:outerShdw>
            </a:effectLst>
          </p:spPr>
          <p:txBody>
            <a:bodyPr/>
            <a:lstStyle/>
            <a:p>
              <a:pPr>
                <a:defRPr/>
              </a:pPr>
              <a:endParaRPr lang="en-US"/>
            </a:p>
          </p:txBody>
        </p:sp>
        <p:sp>
          <p:nvSpPr>
            <p:cNvPr id="19" name="TextBox 19"/>
            <p:cNvSpPr txBox="1"/>
            <p:nvPr/>
          </p:nvSpPr>
          <p:spPr bwMode="auto">
            <a:xfrm>
              <a:off x="5170519" y="962176"/>
              <a:ext cx="1268609" cy="1364012"/>
            </a:xfrm>
            <a:prstGeom prst="rect">
              <a:avLst/>
            </a:prstGeom>
            <a:grpFill/>
          </p:spPr>
          <p:txBody>
            <a:bodyPr lIns="25400" tIns="25400" rIns="25400" bIns="25400" rtlCol="0" anchor="ctr"/>
            <a:lstStyle/>
            <a:p>
              <a:pPr algn="ctr">
                <a:lnSpc>
                  <a:spcPts val="1375"/>
                </a:lnSpc>
                <a:defRPr/>
              </a:pPr>
              <a:r>
                <a:rPr lang="en-US" sz="1250" b="1">
                  <a:solidFill>
                    <a:srgbClr val="FFFFFF"/>
                  </a:solidFill>
                  <a:latin typeface="Outfit"/>
                  <a:cs typeface="Metropolis"/>
                </a:rPr>
                <a:t>Jan. 2020</a:t>
              </a:r>
              <a:endParaRPr/>
            </a:p>
            <a:p>
              <a:pPr algn="ctr">
                <a:defRPr/>
              </a:pPr>
              <a:r>
                <a:rPr lang="en-US" sz="600" spc="28">
                  <a:solidFill>
                    <a:srgbClr val="FFFFFF"/>
                  </a:solidFill>
                  <a:latin typeface="Outfit"/>
                  <a:cs typeface="Metropolis"/>
                </a:rPr>
                <a:t>Acquired </a:t>
              </a:r>
              <a:endParaRPr/>
            </a:p>
            <a:p>
              <a:pPr algn="ctr">
                <a:defRPr/>
              </a:pPr>
              <a:r>
                <a:rPr lang="en-US" sz="600" spc="28">
                  <a:solidFill>
                    <a:srgbClr val="FFFFFF"/>
                  </a:solidFill>
                  <a:latin typeface="Outfit"/>
                  <a:cs typeface="Metropolis"/>
                </a:rPr>
                <a:t>CareCloud Corporation</a:t>
              </a:r>
              <a:endParaRPr/>
            </a:p>
            <a:p>
              <a:pPr algn="ctr">
                <a:defRPr/>
              </a:pPr>
              <a:r>
                <a:rPr lang="en-US" sz="600" spc="28">
                  <a:solidFill>
                    <a:srgbClr val="FFFFFF"/>
                  </a:solidFill>
                  <a:latin typeface="Outfit"/>
                  <a:cs typeface="Metropolis"/>
                </a:rPr>
                <a:t> &amp; expanded our EHR capabilities</a:t>
              </a:r>
              <a:endParaRPr/>
            </a:p>
          </p:txBody>
        </p:sp>
        <p:pic>
          <p:nvPicPr>
            <p:cNvPr id="44" name="Picture 43"/>
            <p:cNvPicPr>
              <a:picLocks noChangeAspect="1"/>
            </p:cNvPicPr>
            <p:nvPr/>
          </p:nvPicPr>
          <p:blipFill>
            <a:blip r:embed="rId6">
              <a:clrChange>
                <a:clrFrom>
                  <a:srgbClr val="FFFFFF"/>
                </a:clrFrom>
                <a:clrTo>
                  <a:srgbClr val="FFFFFF">
                    <a:alpha val="0"/>
                  </a:srgbClr>
                </a:clrTo>
              </a:clrChange>
              <a:biLevel thresh="25000"/>
            </a:blip>
            <a:stretch/>
          </p:blipFill>
          <p:spPr bwMode="auto">
            <a:xfrm>
              <a:off x="5352212" y="895630"/>
              <a:ext cx="905224" cy="238807"/>
            </a:xfrm>
            <a:prstGeom prst="rect">
              <a:avLst/>
            </a:prstGeom>
          </p:spPr>
        </p:pic>
      </p:grpSp>
      <p:grpSp>
        <p:nvGrpSpPr>
          <p:cNvPr id="43" name="Group 42"/>
          <p:cNvGrpSpPr/>
          <p:nvPr/>
        </p:nvGrpSpPr>
        <p:grpSpPr bwMode="auto">
          <a:xfrm>
            <a:off x="1766802" y="961957"/>
            <a:ext cx="1086114" cy="1042757"/>
            <a:chOff x="2022408" y="758459"/>
            <a:chExt cx="1247859" cy="1247634"/>
          </a:xfrm>
        </p:grpSpPr>
        <p:sp>
          <p:nvSpPr>
            <p:cNvPr id="49" name="Freeform 13"/>
            <p:cNvSpPr/>
            <p:nvPr/>
          </p:nvSpPr>
          <p:spPr bwMode="auto">
            <a:xfrm>
              <a:off x="2022408" y="758459"/>
              <a:ext cx="1247859"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13" name="TextBox 13"/>
            <p:cNvSpPr txBox="1"/>
            <p:nvPr/>
          </p:nvSpPr>
          <p:spPr bwMode="auto">
            <a:xfrm>
              <a:off x="2040012" y="847465"/>
              <a:ext cx="1212651" cy="1158627"/>
            </a:xfrm>
            <a:prstGeom prst="rect">
              <a:avLst/>
            </a:prstGeom>
            <a:grpFill/>
          </p:spPr>
          <p:txBody>
            <a:bodyPr lIns="25400" tIns="25400" rIns="25400" bIns="25400" rtlCol="0" anchor="ctr"/>
            <a:lstStyle/>
            <a:p>
              <a:pPr algn="ctr">
                <a:lnSpc>
                  <a:spcPts val="1375"/>
                </a:lnSpc>
                <a:defRPr/>
              </a:pPr>
              <a:endParaRPr lang="en-US" sz="1250" b="1">
                <a:solidFill>
                  <a:srgbClr val="289AD6"/>
                </a:solidFill>
                <a:latin typeface="Metropolis"/>
                <a:cs typeface="Metropolis"/>
              </a:endParaRPr>
            </a:p>
            <a:p>
              <a:pPr algn="ctr">
                <a:lnSpc>
                  <a:spcPts val="1375"/>
                </a:lnSpc>
                <a:defRPr/>
              </a:pPr>
              <a:r>
                <a:rPr lang="en-US" sz="1250" b="1">
                  <a:solidFill>
                    <a:srgbClr val="001A61"/>
                  </a:solidFill>
                  <a:latin typeface="Outfit"/>
                  <a:cs typeface="Metropolis"/>
                </a:rPr>
                <a:t>Oct. 2016</a:t>
              </a:r>
              <a:endParaRPr/>
            </a:p>
            <a:p>
              <a:pPr algn="ctr">
                <a:lnSpc>
                  <a:spcPts val="1045"/>
                </a:lnSpc>
                <a:defRPr/>
              </a:pPr>
              <a:r>
                <a:rPr lang="en-US" sz="800">
                  <a:solidFill>
                    <a:srgbClr val="0B1828"/>
                  </a:solidFill>
                  <a:latin typeface="Outfit"/>
                  <a:cs typeface="Metropolis"/>
                </a:rPr>
                <a:t>Acquired MediGain, LLC</a:t>
              </a:r>
              <a:endParaRPr/>
            </a:p>
          </p:txBody>
        </p:sp>
        <p:pic>
          <p:nvPicPr>
            <p:cNvPr id="45" name="Picture 2" descr="MediGain Company Profile: Acquisition &amp; Investors | PitchBook"/>
            <p:cNvPicPr>
              <a:picLocks noChangeAspect="1" noChangeArrowheads="1"/>
            </p:cNvPicPr>
            <p:nvPr/>
          </p:nvPicPr>
          <p:blipFill>
            <a:blip r:embed="rId7">
              <a:clrChange>
                <a:clrFrom>
                  <a:srgbClr val="FFFFFF"/>
                </a:clrFrom>
                <a:clrTo>
                  <a:srgbClr val="FFFFFF">
                    <a:alpha val="0"/>
                  </a:srgbClr>
                </a:clrTo>
              </a:clrChange>
            </a:blip>
            <a:srcRect t="39218" b="32502"/>
            <a:stretch/>
          </p:blipFill>
          <p:spPr bwMode="auto">
            <a:xfrm>
              <a:off x="2193618" y="893784"/>
              <a:ext cx="905439" cy="256056"/>
            </a:xfrm>
            <a:prstGeom prst="rect">
              <a:avLst/>
            </a:prstGeom>
            <a:noFill/>
          </p:spPr>
        </p:pic>
      </p:grpSp>
      <p:sp>
        <p:nvSpPr>
          <p:cNvPr id="46" name="Slide Number Placeholder 3"/>
          <p:cNvSpPr txBox="1"/>
          <p:nvPr/>
        </p:nvSpPr>
        <p:spPr bwMode="auto">
          <a:xfrm>
            <a:off x="6292680" y="4833180"/>
            <a:ext cx="2057400" cy="274637"/>
          </a:xfrm>
          <a:prstGeom prst="rect">
            <a:avLst/>
          </a:prstGeom>
        </p:spPr>
        <p:txBody>
          <a:bodyPr/>
          <a:ls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r">
              <a:defRPr/>
            </a:pPr>
            <a:fld id="{B6F15528-21DE-4FAA-801E-634DDDAF4B2B}" type="slidenum">
              <a:rPr lang="en-US" sz="750">
                <a:solidFill>
                  <a:srgbClr val="939394"/>
                </a:solidFill>
                <a:latin typeface="Metropolis"/>
              </a:rPr>
              <a:t>10</a:t>
            </a:fld>
            <a:endParaRPr lang="en-US" sz="750">
              <a:solidFill>
                <a:srgbClr val="939394"/>
              </a:solidFill>
              <a:latin typeface="Metropolis"/>
            </a:endParaRPr>
          </a:p>
        </p:txBody>
      </p:sp>
      <p:grpSp>
        <p:nvGrpSpPr>
          <p:cNvPr id="57" name="Group 56"/>
          <p:cNvGrpSpPr/>
          <p:nvPr/>
        </p:nvGrpSpPr>
        <p:grpSpPr bwMode="auto">
          <a:xfrm>
            <a:off x="2310428" y="2901585"/>
            <a:ext cx="999850" cy="1026188"/>
            <a:chOff x="2815260" y="2914232"/>
            <a:chExt cx="1247859" cy="1306546"/>
          </a:xfrm>
        </p:grpSpPr>
        <p:sp>
          <p:nvSpPr>
            <p:cNvPr id="72" name="Freeform 13"/>
            <p:cNvSpPr/>
            <p:nvPr/>
          </p:nvSpPr>
          <p:spPr bwMode="auto">
            <a:xfrm>
              <a:off x="2815260" y="2914232"/>
              <a:ext cx="1247859"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28" name="TextBox 28"/>
            <p:cNvSpPr txBox="1"/>
            <p:nvPr/>
          </p:nvSpPr>
          <p:spPr bwMode="auto">
            <a:xfrm>
              <a:off x="2827014" y="3008350"/>
              <a:ext cx="1212651" cy="1212428"/>
            </a:xfrm>
            <a:prstGeom prst="rect">
              <a:avLst/>
            </a:prstGeom>
            <a:grpFill/>
          </p:spPr>
          <p:txBody>
            <a:bodyPr lIns="25400" tIns="25400" rIns="25400" bIns="25400" rtlCol="0" anchor="ctr"/>
            <a:lstStyle/>
            <a:p>
              <a:pPr algn="ctr">
                <a:lnSpc>
                  <a:spcPts val="1155"/>
                </a:lnSpc>
                <a:defRPr/>
              </a:pPr>
              <a:endParaRPr sz="700">
                <a:latin typeface="Metropolis"/>
                <a:cs typeface="Metropolis"/>
              </a:endParaRPr>
            </a:p>
            <a:p>
              <a:pPr algn="ctr">
                <a:lnSpc>
                  <a:spcPts val="1375"/>
                </a:lnSpc>
                <a:defRPr/>
              </a:pPr>
              <a:r>
                <a:rPr lang="en-US" sz="1250" b="1">
                  <a:solidFill>
                    <a:srgbClr val="001A61"/>
                  </a:solidFill>
                  <a:latin typeface="Outfit"/>
                  <a:cs typeface="Metropolis"/>
                </a:rPr>
                <a:t>Jul. 2017</a:t>
              </a:r>
              <a:endParaRPr/>
            </a:p>
            <a:p>
              <a:pPr algn="ctr">
                <a:lnSpc>
                  <a:spcPts val="1045"/>
                </a:lnSpc>
                <a:defRPr/>
              </a:pPr>
              <a:r>
                <a:rPr lang="en-US" sz="800">
                  <a:solidFill>
                    <a:srgbClr val="0B1828"/>
                  </a:solidFill>
                  <a:latin typeface="Outfit"/>
                  <a:cs typeface="Metropolis"/>
                </a:rPr>
                <a:t>Acquired Washington Medical Billing, LLC</a:t>
              </a:r>
              <a:endParaRPr/>
            </a:p>
          </p:txBody>
        </p:sp>
        <p:pic>
          <p:nvPicPr>
            <p:cNvPr id="1028" name="Picture 4" descr="Washington Medical Billing, A Division of MTBC | Home"/>
            <p:cNvPicPr>
              <a:picLocks noChangeAspect="1" noChangeArrowheads="1"/>
            </p:cNvPicPr>
            <p:nvPr/>
          </p:nvPicPr>
          <p:blipFill>
            <a:blip r:embed="rId8">
              <a:clrChange>
                <a:clrFrom>
                  <a:srgbClr val="FFFFFF"/>
                </a:clrFrom>
                <a:clrTo>
                  <a:srgbClr val="FFFFFF">
                    <a:alpha val="0"/>
                  </a:srgbClr>
                </a:clrTo>
              </a:clrChange>
            </a:blip>
            <a:srcRect b="16711"/>
            <a:stretch/>
          </p:blipFill>
          <p:spPr bwMode="auto">
            <a:xfrm>
              <a:off x="3075114" y="3052186"/>
              <a:ext cx="719571" cy="287217"/>
            </a:xfrm>
            <a:prstGeom prst="rect">
              <a:avLst/>
            </a:prstGeom>
            <a:noFill/>
          </p:spPr>
        </p:pic>
      </p:grpSp>
      <p:grpSp>
        <p:nvGrpSpPr>
          <p:cNvPr id="51" name="Group 50"/>
          <p:cNvGrpSpPr/>
          <p:nvPr/>
        </p:nvGrpSpPr>
        <p:grpSpPr bwMode="auto">
          <a:xfrm>
            <a:off x="2992684" y="961957"/>
            <a:ext cx="1075114" cy="1050759"/>
            <a:chOff x="3562215" y="758459"/>
            <a:chExt cx="1279991" cy="1298768"/>
          </a:xfrm>
        </p:grpSpPr>
        <p:sp>
          <p:nvSpPr>
            <p:cNvPr id="50" name="Freeform 13"/>
            <p:cNvSpPr/>
            <p:nvPr/>
          </p:nvSpPr>
          <p:spPr bwMode="auto">
            <a:xfrm>
              <a:off x="3562215" y="758459"/>
              <a:ext cx="1279991"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pic>
          <p:nvPicPr>
            <p:cNvPr id="1026" name="Picture 2" descr="Orion HealthCorp,Inc - Crunchbase Company Profile &amp; Funding"/>
            <p:cNvPicPr>
              <a:picLocks noChangeAspect="1" noChangeArrowheads="1"/>
            </p:cNvPicPr>
            <p:nvPr/>
          </p:nvPicPr>
          <p:blipFill>
            <a:blip r:embed="rId9"/>
            <a:srcRect l="29816" t="31227" r="28545" b="26551"/>
            <a:stretch/>
          </p:blipFill>
          <p:spPr bwMode="auto">
            <a:xfrm>
              <a:off x="4015530" y="849477"/>
              <a:ext cx="373360" cy="378585"/>
            </a:xfrm>
            <a:prstGeom prst="rect">
              <a:avLst/>
            </a:prstGeom>
            <a:noFill/>
          </p:spPr>
        </p:pic>
        <p:sp>
          <p:nvSpPr>
            <p:cNvPr id="16" name="TextBox 16"/>
            <p:cNvSpPr txBox="1"/>
            <p:nvPr/>
          </p:nvSpPr>
          <p:spPr bwMode="auto">
            <a:xfrm>
              <a:off x="3591418" y="853729"/>
              <a:ext cx="1221582" cy="1203498"/>
            </a:xfrm>
            <a:prstGeom prst="rect">
              <a:avLst/>
            </a:prstGeom>
            <a:grpFill/>
          </p:spPr>
          <p:txBody>
            <a:bodyPr lIns="25400" tIns="25400" rIns="25400" bIns="25400" rtlCol="0" anchor="ctr"/>
            <a:lstStyle/>
            <a:p>
              <a:pPr algn="ctr">
                <a:lnSpc>
                  <a:spcPts val="1155"/>
                </a:lnSpc>
                <a:defRPr/>
              </a:pPr>
              <a:endParaRPr sz="700">
                <a:latin typeface="Metropolis"/>
                <a:cs typeface="Metropolis"/>
              </a:endParaRPr>
            </a:p>
            <a:p>
              <a:pPr algn="ctr">
                <a:lnSpc>
                  <a:spcPts val="1375"/>
                </a:lnSpc>
                <a:defRPr/>
              </a:pPr>
              <a:r>
                <a:rPr lang="en-US" sz="1250" b="1">
                  <a:solidFill>
                    <a:srgbClr val="001A61"/>
                  </a:solidFill>
                  <a:latin typeface="Metropolis Extra Bold"/>
                  <a:cs typeface="Metropolis"/>
                </a:rPr>
                <a:t>Jul. 2018</a:t>
              </a:r>
              <a:endParaRPr/>
            </a:p>
            <a:p>
              <a:pPr algn="ctr">
                <a:lnSpc>
                  <a:spcPts val="1045"/>
                </a:lnSpc>
                <a:defRPr/>
              </a:pPr>
              <a:r>
                <a:rPr lang="en-US" sz="800">
                  <a:solidFill>
                    <a:srgbClr val="0B1828"/>
                  </a:solidFill>
                  <a:latin typeface="Outfit"/>
                  <a:cs typeface="Metropolis"/>
                </a:rPr>
                <a:t>Acquired </a:t>
              </a:r>
              <a:endParaRPr/>
            </a:p>
            <a:p>
              <a:pPr algn="ctr">
                <a:lnSpc>
                  <a:spcPts val="1045"/>
                </a:lnSpc>
                <a:defRPr/>
              </a:pPr>
              <a:r>
                <a:rPr lang="en-US" sz="800">
                  <a:solidFill>
                    <a:srgbClr val="0B1828"/>
                  </a:solidFill>
                  <a:latin typeface="Outfit"/>
                  <a:cs typeface="Metropolis"/>
                </a:rPr>
                <a:t>Orion Healthcorp, Inc.</a:t>
              </a:r>
              <a:endParaRPr/>
            </a:p>
          </p:txBody>
        </p:sp>
      </p:grpSp>
      <p:grpSp>
        <p:nvGrpSpPr>
          <p:cNvPr id="73" name="Group 72"/>
          <p:cNvGrpSpPr/>
          <p:nvPr/>
        </p:nvGrpSpPr>
        <p:grpSpPr bwMode="auto">
          <a:xfrm>
            <a:off x="4893689" y="2891065"/>
            <a:ext cx="1229130" cy="1280999"/>
            <a:chOff x="6034720" y="2912380"/>
            <a:chExt cx="1293828" cy="1550574"/>
          </a:xfrm>
        </p:grpSpPr>
        <p:sp>
          <p:nvSpPr>
            <p:cNvPr id="80" name="Freeform 17"/>
            <p:cNvSpPr/>
            <p:nvPr/>
          </p:nvSpPr>
          <p:spPr bwMode="auto">
            <a:xfrm>
              <a:off x="6034720" y="2912380"/>
              <a:ext cx="1293828" cy="1254233"/>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2AEEA"/>
                </a:gs>
                <a:gs pos="50000">
                  <a:srgbClr val="3071DF"/>
                </a:gs>
                <a:gs pos="100000">
                  <a:srgbClr val="523ED5"/>
                </a:gs>
              </a:gsLst>
              <a:lin ang="0" scaled="0"/>
            </a:gradFill>
            <a:effectLst>
              <a:outerShdw blurRad="190500" dist="38100" dir="5400000" sx="107000" sy="107000" algn="t" rotWithShape="0">
                <a:srgbClr val="444445">
                  <a:alpha val="25000"/>
                </a:srgbClr>
              </a:outerShdw>
            </a:effectLst>
          </p:spPr>
          <p:txBody>
            <a:bodyPr/>
            <a:lstStyle/>
            <a:p>
              <a:pPr>
                <a:defRPr/>
              </a:pPr>
              <a:endParaRPr lang="en-US"/>
            </a:p>
          </p:txBody>
        </p:sp>
        <p:sp>
          <p:nvSpPr>
            <p:cNvPr id="81" name="TextBox 19"/>
            <p:cNvSpPr txBox="1"/>
            <p:nvPr/>
          </p:nvSpPr>
          <p:spPr bwMode="auto">
            <a:xfrm>
              <a:off x="6035979" y="3098942"/>
              <a:ext cx="1223207" cy="1364012"/>
            </a:xfrm>
            <a:prstGeom prst="rect">
              <a:avLst/>
            </a:prstGeom>
            <a:grpFill/>
          </p:spPr>
          <p:txBody>
            <a:bodyPr lIns="25400" tIns="25400" rIns="25400" bIns="25400" rtlCol="0" anchor="ctr"/>
            <a:lstStyle/>
            <a:p>
              <a:pPr algn="ctr">
                <a:lnSpc>
                  <a:spcPts val="1375"/>
                </a:lnSpc>
                <a:defRPr/>
              </a:pPr>
              <a:r>
                <a:rPr lang="en-US" sz="1100" b="1">
                  <a:solidFill>
                    <a:srgbClr val="FFFFFF"/>
                  </a:solidFill>
                  <a:latin typeface="Outfit"/>
                  <a:cs typeface="Metropolis"/>
                </a:rPr>
                <a:t>Jan. 2020</a:t>
              </a:r>
              <a:endParaRPr/>
            </a:p>
            <a:p>
              <a:pPr algn="ctr">
                <a:defRPr/>
              </a:pPr>
              <a:r>
                <a:rPr lang="en-US" sz="600" spc="28">
                  <a:solidFill>
                    <a:srgbClr val="FFFFFF"/>
                  </a:solidFill>
                  <a:latin typeface="Outfit"/>
                  <a:cs typeface="Metropolis"/>
                </a:rPr>
                <a:t>Acquired Meridian Billing Management Co. and added world-class BI and RPA solutions</a:t>
              </a:r>
              <a:endParaRPr/>
            </a:p>
          </p:txBody>
        </p:sp>
        <p:pic>
          <p:nvPicPr>
            <p:cNvPr id="41" name="Picture 40"/>
            <p:cNvPicPr>
              <a:picLocks noChangeAspect="1"/>
            </p:cNvPicPr>
            <p:nvPr/>
          </p:nvPicPr>
          <p:blipFill>
            <a:blip r:embed="rId10">
              <a:clrChange>
                <a:clrFrom>
                  <a:srgbClr val="FFFFFF"/>
                </a:clrFrom>
                <a:clrTo>
                  <a:srgbClr val="FFFFFF">
                    <a:alpha val="0"/>
                  </a:srgbClr>
                </a:clrTo>
              </a:clrChange>
            </a:blip>
            <a:srcRect r="23798" b="45690"/>
            <a:stretch/>
          </p:blipFill>
          <p:spPr bwMode="auto">
            <a:xfrm>
              <a:off x="6131378" y="2988782"/>
              <a:ext cx="1010262" cy="293346"/>
            </a:xfrm>
            <a:prstGeom prst="rect">
              <a:avLst/>
            </a:prstGeom>
          </p:spPr>
        </p:pic>
      </p:grpSp>
      <p:grpSp>
        <p:nvGrpSpPr>
          <p:cNvPr id="29" name="Group 28"/>
          <p:cNvGrpSpPr/>
          <p:nvPr/>
        </p:nvGrpSpPr>
        <p:grpSpPr bwMode="auto">
          <a:xfrm>
            <a:off x="7794397" y="2920716"/>
            <a:ext cx="1075114" cy="1050759"/>
            <a:chOff x="3562215" y="758459"/>
            <a:chExt cx="1279991" cy="1298768"/>
          </a:xfrm>
        </p:grpSpPr>
        <p:sp>
          <p:nvSpPr>
            <p:cNvPr id="30" name="Freeform 13"/>
            <p:cNvSpPr/>
            <p:nvPr/>
          </p:nvSpPr>
          <p:spPr bwMode="auto">
            <a:xfrm>
              <a:off x="3562215" y="758459"/>
              <a:ext cx="1279991"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32" name="TextBox 16"/>
            <p:cNvSpPr txBox="1"/>
            <p:nvPr/>
          </p:nvSpPr>
          <p:spPr bwMode="auto">
            <a:xfrm>
              <a:off x="3591418" y="853729"/>
              <a:ext cx="1221582" cy="1203498"/>
            </a:xfrm>
            <a:prstGeom prst="rect">
              <a:avLst/>
            </a:prstGeom>
            <a:grpFill/>
          </p:spPr>
          <p:txBody>
            <a:bodyPr lIns="25400" tIns="25400" rIns="25400" bIns="25400" rtlCol="0" anchor="ctr"/>
            <a:lstStyle/>
            <a:p>
              <a:pPr algn="ctr">
                <a:lnSpc>
                  <a:spcPts val="1375"/>
                </a:lnSpc>
                <a:defRPr/>
              </a:pPr>
              <a:endParaRPr lang="en-US" sz="800">
                <a:solidFill>
                  <a:srgbClr val="0B1828"/>
                </a:solidFill>
                <a:latin typeface="Outfit"/>
                <a:cs typeface="Metropolis"/>
              </a:endParaRPr>
            </a:p>
          </p:txBody>
        </p:sp>
      </p:grpSp>
      <p:sp>
        <p:nvSpPr>
          <p:cNvPr id="21" name="TextBox 13"/>
          <p:cNvSpPr txBox="1"/>
          <p:nvPr/>
        </p:nvSpPr>
        <p:spPr bwMode="auto">
          <a:xfrm>
            <a:off x="7806970" y="2969203"/>
            <a:ext cx="1055470" cy="968367"/>
          </a:xfrm>
          <a:prstGeom prst="rect">
            <a:avLst/>
          </a:prstGeom>
          <a:grpFill/>
        </p:spPr>
        <p:txBody>
          <a:bodyPr lIns="25400" tIns="25400" rIns="25400" bIns="25400" rtlCol="0" anchor="ctr"/>
          <a:lstStyle/>
          <a:p>
            <a:pPr algn="ctr">
              <a:lnSpc>
                <a:spcPts val="1375"/>
              </a:lnSpc>
              <a:defRPr/>
            </a:pPr>
            <a:endParaRPr lang="en-US" sz="1250" b="1">
              <a:solidFill>
                <a:srgbClr val="289AD6"/>
              </a:solidFill>
              <a:latin typeface="Metropolis"/>
              <a:cs typeface="Metropolis"/>
            </a:endParaRPr>
          </a:p>
          <a:p>
            <a:pPr algn="ctr">
              <a:lnSpc>
                <a:spcPts val="1375"/>
              </a:lnSpc>
              <a:defRPr/>
            </a:pPr>
            <a:r>
              <a:rPr lang="en-US" sz="1250" b="1">
                <a:solidFill>
                  <a:srgbClr val="001A61"/>
                </a:solidFill>
                <a:latin typeface="Outfit"/>
                <a:cs typeface="Metropolis"/>
              </a:rPr>
              <a:t>Oct. 2025</a:t>
            </a:r>
            <a:endParaRPr/>
          </a:p>
          <a:p>
            <a:pPr algn="ctr">
              <a:lnSpc>
                <a:spcPts val="1045"/>
              </a:lnSpc>
              <a:defRPr/>
            </a:pPr>
            <a:r>
              <a:rPr lang="en-US" sz="800">
                <a:solidFill>
                  <a:srgbClr val="0B1828"/>
                </a:solidFill>
                <a:latin typeface="Outfit"/>
              </a:rPr>
              <a:t>Acquired HFMA's MAP App</a:t>
            </a:r>
          </a:p>
        </p:txBody>
      </p:sp>
      <p:pic>
        <p:nvPicPr>
          <p:cNvPr id="15" name="Picture 1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p:blipFill>
        <p:spPr bwMode="auto">
          <a:xfrm>
            <a:off x="7046682" y="1109496"/>
            <a:ext cx="915349" cy="115963"/>
          </a:xfrm>
          <a:prstGeom prst="rect">
            <a:avLst/>
          </a:prstGeom>
        </p:spPr>
      </p:pic>
      <p:cxnSp>
        <p:nvCxnSpPr>
          <p:cNvPr id="23" name="Straight Connector 22"/>
          <p:cNvCxnSpPr>
            <a:cxnSpLocks/>
          </p:cNvCxnSpPr>
          <p:nvPr/>
        </p:nvCxnSpPr>
        <p:spPr bwMode="auto">
          <a:xfrm flipV="1">
            <a:off x="908528" y="2467390"/>
            <a:ext cx="7446754" cy="29973"/>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bwMode="auto">
          <a:xfrm flipV="1">
            <a:off x="936786"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bwMode="auto">
          <a:xfrm flipV="1">
            <a:off x="2310428"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bwMode="auto">
          <a:xfrm flipV="1">
            <a:off x="3549391"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bwMode="auto">
          <a:xfrm flipV="1">
            <a:off x="4810440"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bwMode="auto">
          <a:xfrm flipV="1">
            <a:off x="6126900"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bwMode="auto">
          <a:xfrm flipV="1">
            <a:off x="1507263" y="2462059"/>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bwMode="auto">
          <a:xfrm flipV="1">
            <a:off x="2805666" y="2462059"/>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bwMode="auto">
          <a:xfrm flipV="1">
            <a:off x="4168662" y="2462059"/>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bwMode="auto">
          <a:xfrm flipV="1">
            <a:off x="5531657" y="2462059"/>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bwMode="auto">
          <a:xfrm flipV="1">
            <a:off x="6911784" y="2473877"/>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bwMode="auto">
          <a:xfrm>
            <a:off x="6313697" y="2901882"/>
            <a:ext cx="1225605" cy="1067863"/>
            <a:chOff x="3562215" y="758459"/>
            <a:chExt cx="1279991" cy="1298768"/>
          </a:xfrm>
        </p:grpSpPr>
        <p:sp>
          <p:nvSpPr>
            <p:cNvPr id="70" name="Freeform 13"/>
            <p:cNvSpPr/>
            <p:nvPr/>
          </p:nvSpPr>
          <p:spPr bwMode="auto">
            <a:xfrm>
              <a:off x="3562215" y="758459"/>
              <a:ext cx="1279991" cy="1243937"/>
            </a:xfrm>
            <a:custGeom>
              <a:avLst/>
              <a:gdLst/>
              <a:ahLst/>
              <a:cxnLst/>
              <a:rect l="l" t="t" r="r" b="b"/>
              <a:pathLst>
                <a:path w="968337" h="1062439" extrusionOk="0">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pPr>
                <a:defRPr/>
              </a:pPr>
              <a:endParaRPr lang="en-US"/>
            </a:p>
          </p:txBody>
        </p:sp>
        <p:sp>
          <p:nvSpPr>
            <p:cNvPr id="71" name="TextBox 16"/>
            <p:cNvSpPr txBox="1"/>
            <p:nvPr/>
          </p:nvSpPr>
          <p:spPr bwMode="auto">
            <a:xfrm>
              <a:off x="3591418" y="853729"/>
              <a:ext cx="1221582" cy="1203498"/>
            </a:xfrm>
            <a:prstGeom prst="rect">
              <a:avLst/>
            </a:prstGeom>
            <a:grpFill/>
          </p:spPr>
          <p:txBody>
            <a:bodyPr lIns="25400" tIns="25400" rIns="25400" bIns="25400" rtlCol="0" anchor="ctr"/>
            <a:lstStyle/>
            <a:p>
              <a:pPr algn="ctr">
                <a:lnSpc>
                  <a:spcPts val="1375"/>
                </a:lnSpc>
                <a:defRPr/>
              </a:pPr>
              <a:endParaRPr lang="en-US" sz="800">
                <a:solidFill>
                  <a:srgbClr val="0B1828"/>
                </a:solidFill>
                <a:latin typeface="Outfit"/>
                <a:cs typeface="Metropolis"/>
              </a:endParaRPr>
            </a:p>
          </p:txBody>
        </p:sp>
      </p:grpSp>
      <p:sp>
        <p:nvSpPr>
          <p:cNvPr id="68" name="TextBox 13"/>
          <p:cNvSpPr txBox="1"/>
          <p:nvPr/>
        </p:nvSpPr>
        <p:spPr bwMode="auto">
          <a:xfrm>
            <a:off x="6325350" y="3023365"/>
            <a:ext cx="1203211" cy="984130"/>
          </a:xfrm>
          <a:prstGeom prst="rect">
            <a:avLst/>
          </a:prstGeom>
        </p:spPr>
        <p:txBody>
          <a:bodyPr lIns="25400" tIns="25400" rIns="25400" bIns="25400" rtlCol="0" anchor="ctr"/>
          <a:lstStyle/>
          <a:p>
            <a:pPr algn="ctr">
              <a:lnSpc>
                <a:spcPts val="1375"/>
              </a:lnSpc>
              <a:defRPr/>
            </a:pPr>
            <a:r>
              <a:rPr lang="en-US" sz="1250" b="1">
                <a:solidFill>
                  <a:srgbClr val="001A61"/>
                </a:solidFill>
                <a:latin typeface="Outfit"/>
                <a:cs typeface="Metropolis"/>
              </a:rPr>
              <a:t>Apr. 2025</a:t>
            </a:r>
            <a:endParaRPr/>
          </a:p>
          <a:p>
            <a:pPr algn="ctr">
              <a:lnSpc>
                <a:spcPts val="1045"/>
              </a:lnSpc>
              <a:defRPr/>
            </a:pPr>
            <a:r>
              <a:rPr lang="en-US" sz="800">
                <a:solidFill>
                  <a:srgbClr val="0B1828"/>
                </a:solidFill>
                <a:latin typeface="Outfit"/>
              </a:rPr>
              <a:t>Hearing Aid Practice Operations and RCM</a:t>
            </a:r>
            <a:endParaRPr lang="en-US" sz="800">
              <a:solidFill>
                <a:srgbClr val="0B1828"/>
              </a:solidFill>
              <a:latin typeface="Outfit"/>
              <a:cs typeface="Metropolis"/>
            </a:endParaRPr>
          </a:p>
        </p:txBody>
      </p:sp>
      <p:pic>
        <p:nvPicPr>
          <p:cNvPr id="74" name="Picture 2" descr="Image"/>
          <p:cNvPicPr>
            <a:picLocks noChangeAspect="1" noChangeArrowheads="1"/>
          </p:cNvPicPr>
          <p:nvPr/>
        </p:nvPicPr>
        <p:blipFill>
          <a:blip r:embed="rId13"/>
          <a:stretch/>
        </p:blipFill>
        <p:spPr bwMode="auto">
          <a:xfrm>
            <a:off x="6518095" y="2978660"/>
            <a:ext cx="816807" cy="217605"/>
          </a:xfrm>
          <a:prstGeom prst="rect">
            <a:avLst/>
          </a:prstGeom>
          <a:noFill/>
        </p:spPr>
      </p:pic>
      <p:cxnSp>
        <p:nvCxnSpPr>
          <p:cNvPr id="78" name="Straight Connector 77"/>
          <p:cNvCxnSpPr>
            <a:cxnSpLocks/>
          </p:cNvCxnSpPr>
          <p:nvPr/>
        </p:nvCxnSpPr>
        <p:spPr bwMode="auto">
          <a:xfrm flipV="1">
            <a:off x="7542740" y="2119731"/>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Box 19">
            <a:extLst>
              <a:ext uri="{FF2B5EF4-FFF2-40B4-BE49-F238E27FC236}">
                <a16:creationId xmlns:a16="http://schemas.microsoft.com/office/drawing/2014/main" id="{547AE552-5916-F836-48BD-75E3119C06F5}"/>
              </a:ext>
            </a:extLst>
          </p:cNvPr>
          <p:cNvSpPr txBox="1"/>
          <p:nvPr/>
        </p:nvSpPr>
        <p:spPr bwMode="auto">
          <a:xfrm>
            <a:off x="6934018" y="1029023"/>
            <a:ext cx="1162040" cy="1126872"/>
          </a:xfrm>
          <a:prstGeom prst="rect">
            <a:avLst/>
          </a:prstGeom>
          <a:grpFill/>
        </p:spPr>
        <p:txBody>
          <a:bodyPr lIns="25400" tIns="25400" rIns="25400" bIns="25400" rtlCol="0" anchor="ctr"/>
          <a:lstStyle/>
          <a:p>
            <a:pPr algn="ctr">
              <a:lnSpc>
                <a:spcPts val="1375"/>
              </a:lnSpc>
              <a:defRPr/>
            </a:pPr>
            <a:r>
              <a:rPr lang="en-US" sz="1100" b="1">
                <a:solidFill>
                  <a:srgbClr val="FFFFFF"/>
                </a:solidFill>
                <a:latin typeface="Outfit"/>
              </a:rPr>
              <a:t>Sept. 2025</a:t>
            </a:r>
            <a:endParaRPr lang="en-US"/>
          </a:p>
          <a:p>
            <a:pPr algn="ctr">
              <a:defRPr/>
            </a:pPr>
            <a:r>
              <a:rPr lang="en-US" sz="700" spc="28">
                <a:solidFill>
                  <a:srgbClr val="FFFFFF"/>
                </a:solidFill>
                <a:latin typeface="Outfit"/>
                <a:cs typeface="Metropolis"/>
              </a:rPr>
              <a:t>Acquired Medsphere Healthcare IT Solutions</a:t>
            </a:r>
          </a:p>
          <a:p>
            <a:pPr algn="ctr">
              <a:defRPr/>
            </a:pPr>
            <a:endParaRPr lang="en-US" sz="600" spc="28" dirty="0">
              <a:solidFill>
                <a:srgbClr val="FFFFFF"/>
              </a:solidFill>
              <a:latin typeface="Outfit"/>
            </a:endParaRPr>
          </a:p>
        </p:txBody>
      </p:sp>
      <p:pic>
        <p:nvPicPr>
          <p:cNvPr id="8" name="Picture 7" descr="A logo on a black background&#10;&#10;AI-generated content may be incorrect.">
            <a:extLst>
              <a:ext uri="{FF2B5EF4-FFF2-40B4-BE49-F238E27FC236}">
                <a16:creationId xmlns:a16="http://schemas.microsoft.com/office/drawing/2014/main" id="{5782B5F6-35FC-B975-7ED7-B8D3D0A959A1}"/>
              </a:ext>
            </a:extLst>
          </p:cNvPr>
          <p:cNvPicPr>
            <a:picLocks noChangeAspect="1"/>
          </p:cNvPicPr>
          <p:nvPr/>
        </p:nvPicPr>
        <p:blipFill>
          <a:blip r:embed="rId14"/>
          <a:srcRect l="20322" t="32572" r="22901" b="34078"/>
          <a:stretch>
            <a:fillRect/>
          </a:stretch>
        </p:blipFill>
        <p:spPr>
          <a:xfrm>
            <a:off x="7963298" y="2958603"/>
            <a:ext cx="731485" cy="306186"/>
          </a:xfrm>
          <a:prstGeom prst="rect">
            <a:avLst/>
          </a:prstGeom>
        </p:spPr>
      </p:pic>
      <p:cxnSp>
        <p:nvCxnSpPr>
          <p:cNvPr id="9" name="Straight Connector 8">
            <a:extLst>
              <a:ext uri="{FF2B5EF4-FFF2-40B4-BE49-F238E27FC236}">
                <a16:creationId xmlns:a16="http://schemas.microsoft.com/office/drawing/2014/main" id="{05297BD5-32A3-78FC-AC6B-1B05E3CAFE43}"/>
              </a:ext>
            </a:extLst>
          </p:cNvPr>
          <p:cNvCxnSpPr>
            <a:cxnSpLocks/>
          </p:cNvCxnSpPr>
          <p:nvPr/>
        </p:nvCxnSpPr>
        <p:spPr bwMode="auto">
          <a:xfrm flipV="1">
            <a:off x="8353726" y="2478960"/>
            <a:ext cx="0" cy="34232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283F64-9E23-27F8-7854-0226945612AB}"/>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Picture 3">
            <a:extLst>
              <a:ext uri="{FF2B5EF4-FFF2-40B4-BE49-F238E27FC236}">
                <a16:creationId xmlns:a16="http://schemas.microsoft.com/office/drawing/2014/main" id="{C24AE32C-4A13-AE5A-71E1-B314DE1A6723}"/>
              </a:ext>
            </a:extLst>
          </p:cNvPr>
          <p:cNvPicPr>
            <a:picLocks noChangeAspect="1"/>
          </p:cNvPicPr>
          <p:nvPr/>
        </p:nvPicPr>
        <p:blipFill rotWithShape="1">
          <a:blip r:embed="rId3"/>
          <a:srcRect t="33896" r="40433" b="15173"/>
          <a:stretch/>
        </p:blipFill>
        <p:spPr>
          <a:xfrm>
            <a:off x="118183" y="-1"/>
            <a:ext cx="9025817" cy="5143500"/>
          </a:xfrm>
          <a:prstGeom prst="rect">
            <a:avLst/>
          </a:prstGeom>
        </p:spPr>
      </p:pic>
      <p:pic>
        <p:nvPicPr>
          <p:cNvPr id="5" name="Picture 3">
            <a:extLst>
              <a:ext uri="{FF2B5EF4-FFF2-40B4-BE49-F238E27FC236}">
                <a16:creationId xmlns:a16="http://schemas.microsoft.com/office/drawing/2014/main" id="{E47035E1-1B68-BE78-12F2-C9B841BCD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50982"/>
          <a:stretch>
            <a:fillRect/>
          </a:stretch>
        </p:blipFill>
        <p:spPr>
          <a:xfrm rot="5400000">
            <a:off x="885553" y="-885554"/>
            <a:ext cx="5143500" cy="6914606"/>
          </a:xfrm>
          <a:prstGeom prst="rect">
            <a:avLst/>
          </a:prstGeom>
        </p:spPr>
      </p:pic>
      <p:pic>
        <p:nvPicPr>
          <p:cNvPr id="16" name="Picture 10">
            <a:extLst>
              <a:ext uri="{FF2B5EF4-FFF2-40B4-BE49-F238E27FC236}">
                <a16:creationId xmlns:a16="http://schemas.microsoft.com/office/drawing/2014/main" id="{DF4F435C-8492-15E9-84BA-E6920E4028F2}"/>
              </a:ext>
            </a:extLst>
          </p:cNvPr>
          <p:cNvPicPr>
            <a:picLocks noChangeAspect="1"/>
          </p:cNvPicPr>
          <p:nvPr/>
        </p:nvPicPr>
        <p:blipFill>
          <a:blip r:embed="rId6"/>
          <a:srcRect/>
          <a:stretch>
            <a:fillRect/>
          </a:stretch>
        </p:blipFill>
        <p:spPr>
          <a:xfrm>
            <a:off x="6095875" y="3950221"/>
            <a:ext cx="2617051" cy="835229"/>
          </a:xfrm>
          <a:prstGeom prst="rect">
            <a:avLst/>
          </a:prstGeom>
        </p:spPr>
      </p:pic>
      <p:sp>
        <p:nvSpPr>
          <p:cNvPr id="20" name="TextBox 8">
            <a:extLst>
              <a:ext uri="{FF2B5EF4-FFF2-40B4-BE49-F238E27FC236}">
                <a16:creationId xmlns:a16="http://schemas.microsoft.com/office/drawing/2014/main" id="{54CE2A0D-8809-ACF4-1688-E967DB84E77A}"/>
              </a:ext>
            </a:extLst>
          </p:cNvPr>
          <p:cNvSpPr txBox="1"/>
          <p:nvPr/>
        </p:nvSpPr>
        <p:spPr>
          <a:xfrm>
            <a:off x="645795" y="3724925"/>
            <a:ext cx="3966210" cy="460254"/>
          </a:xfrm>
          <a:prstGeom prst="rect">
            <a:avLst/>
          </a:prstGeom>
        </p:spPr>
        <p:txBody>
          <a:bodyPr lIns="0" tIns="0" rIns="0" bIns="0" rtlCol="0" anchor="t">
            <a:spAutoFit/>
          </a:bodyPr>
          <a:lstStyle/>
          <a:p>
            <a:pPr>
              <a:lnSpc>
                <a:spcPts val="3878"/>
              </a:lnSpc>
              <a:spcBef>
                <a:spcPct val="0"/>
              </a:spcBef>
            </a:pPr>
            <a:r>
              <a:rPr lang="en-US" sz="2700" b="1" spc="28">
                <a:solidFill>
                  <a:srgbClr val="289AD6"/>
                </a:solidFill>
                <a:latin typeface="Outfit" pitchFamily="2" charset="0"/>
                <a:cs typeface="Metropolis" panose="020B0604020202020204" charset="0"/>
              </a:rPr>
              <a:t>Mahmud Haq</a:t>
            </a:r>
          </a:p>
        </p:txBody>
      </p:sp>
      <p:sp>
        <p:nvSpPr>
          <p:cNvPr id="21" name="TextBox 9">
            <a:extLst>
              <a:ext uri="{FF2B5EF4-FFF2-40B4-BE49-F238E27FC236}">
                <a16:creationId xmlns:a16="http://schemas.microsoft.com/office/drawing/2014/main" id="{6A4F1769-F248-DF53-1CCC-B70DE898DE4C}"/>
              </a:ext>
            </a:extLst>
          </p:cNvPr>
          <p:cNvSpPr txBox="1"/>
          <p:nvPr/>
        </p:nvSpPr>
        <p:spPr>
          <a:xfrm>
            <a:off x="645795" y="4122562"/>
            <a:ext cx="3966210" cy="319639"/>
          </a:xfrm>
          <a:prstGeom prst="rect">
            <a:avLst/>
          </a:prstGeom>
        </p:spPr>
        <p:txBody>
          <a:bodyPr lIns="0" tIns="0" rIns="0" bIns="0" rtlCol="0" anchor="t">
            <a:spAutoFit/>
          </a:bodyPr>
          <a:lstStyle/>
          <a:p>
            <a:pPr>
              <a:lnSpc>
                <a:spcPts val="2688"/>
              </a:lnSpc>
              <a:spcBef>
                <a:spcPct val="0"/>
              </a:spcBef>
            </a:pPr>
            <a:r>
              <a:rPr lang="en-US" sz="1900" spc="38">
                <a:solidFill>
                  <a:srgbClr val="1C191A"/>
                </a:solidFill>
                <a:latin typeface="Outfit" pitchFamily="2" charset="0"/>
                <a:cs typeface="Metropolis" panose="020B0604020202020204" charset="0"/>
              </a:rPr>
              <a:t>Founder, CareCloud</a:t>
            </a:r>
          </a:p>
        </p:txBody>
      </p:sp>
      <p:pic>
        <p:nvPicPr>
          <p:cNvPr id="26" name="Picture 25">
            <a:extLst>
              <a:ext uri="{FF2B5EF4-FFF2-40B4-BE49-F238E27FC236}">
                <a16:creationId xmlns:a16="http://schemas.microsoft.com/office/drawing/2014/main" id="{29E43EF5-37BE-5519-87FE-4C1BCA0D0610}"/>
              </a:ext>
            </a:extLst>
          </p:cNvPr>
          <p:cNvPicPr>
            <a:picLocks noChangeAspect="1"/>
          </p:cNvPicPr>
          <p:nvPr/>
        </p:nvPicPr>
        <p:blipFill rotWithShape="1">
          <a:blip r:embed="rId7"/>
          <a:srcRect l="20161"/>
          <a:stretch/>
        </p:blipFill>
        <p:spPr>
          <a:xfrm>
            <a:off x="0" y="169373"/>
            <a:ext cx="1265534" cy="1188823"/>
          </a:xfrm>
          <a:prstGeom prst="rect">
            <a:avLst/>
          </a:prstGeom>
        </p:spPr>
      </p:pic>
      <p:sp>
        <p:nvSpPr>
          <p:cNvPr id="25" name="TextBox 7">
            <a:extLst>
              <a:ext uri="{FF2B5EF4-FFF2-40B4-BE49-F238E27FC236}">
                <a16:creationId xmlns:a16="http://schemas.microsoft.com/office/drawing/2014/main" id="{0507E7B7-8314-A539-0561-7121E1AF4BA1}"/>
              </a:ext>
            </a:extLst>
          </p:cNvPr>
          <p:cNvSpPr txBox="1"/>
          <p:nvPr/>
        </p:nvSpPr>
        <p:spPr>
          <a:xfrm>
            <a:off x="640080" y="1032686"/>
            <a:ext cx="5555157" cy="2154436"/>
          </a:xfrm>
          <a:prstGeom prst="rect">
            <a:avLst/>
          </a:prstGeom>
        </p:spPr>
        <p:txBody>
          <a:bodyPr wrap="square" lIns="0" tIns="0" rIns="0" bIns="0" rtlCol="0" anchor="t">
            <a:spAutoFit/>
          </a:bodyPr>
          <a:lstStyle/>
          <a:p>
            <a:pPr>
              <a:lnSpc>
                <a:spcPts val="2431"/>
              </a:lnSpc>
            </a:pPr>
            <a:r>
              <a:rPr lang="en-US" sz="1800" spc="-4">
                <a:solidFill>
                  <a:srgbClr val="1C191A"/>
                </a:solidFill>
                <a:latin typeface="Outfit" pitchFamily="2" charset="0"/>
                <a:cs typeface="Metropolis" panose="020B0604020202020204" charset="0"/>
              </a:rPr>
              <a:t>I created CareCloud as an answer to what seemed to be a formidable problem at the time. It was built from the ground up using tenacity and resilience, and it is through these virtues that CareCloud continues to thrive. The CareCloud team was and continues to be uniquely positioned to excel in the most challenging environments.</a:t>
            </a:r>
          </a:p>
        </p:txBody>
      </p:sp>
    </p:spTree>
    <p:extLst>
      <p:ext uri="{BB962C8B-B14F-4D97-AF65-F5344CB8AC3E}">
        <p14:creationId xmlns:p14="http://schemas.microsoft.com/office/powerpoint/2010/main" val="343356199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334557" y="227673"/>
            <a:ext cx="8474887" cy="268407"/>
          </a:xfrm>
          <a:prstGeom prst="rect">
            <a:avLst/>
          </a:prstGeom>
        </p:spPr>
        <p:txBody>
          <a:bodyPr lIns="0" tIns="0" rIns="0" bIns="0" rtlCol="0" anchor="t">
            <a:spAutoFit/>
          </a:bodyPr>
          <a:lstStyle/>
          <a:p>
            <a:pPr>
              <a:lnSpc>
                <a:spcPts val="2160"/>
              </a:lnSpc>
            </a:pPr>
            <a:r>
              <a:rPr lang="en-US" sz="1800">
                <a:gradFill>
                  <a:gsLst>
                    <a:gs pos="0">
                      <a:srgbClr val="02AEEA"/>
                    </a:gs>
                    <a:gs pos="100000">
                      <a:srgbClr val="523ED5"/>
                    </a:gs>
                  </a:gsLst>
                  <a:lin ang="0" scaled="0"/>
                </a:gradFill>
                <a:latin typeface="Metropolis Extra Bold" panose="00000900000000000000" pitchFamily="50" charset="0"/>
              </a:rPr>
              <a:t>Leadership Team</a:t>
            </a:r>
          </a:p>
        </p:txBody>
      </p:sp>
      <p:sp>
        <p:nvSpPr>
          <p:cNvPr id="51" name="Slide Number Placeholder 3">
            <a:extLst>
              <a:ext uri="{FF2B5EF4-FFF2-40B4-BE49-F238E27FC236}">
                <a16:creationId xmlns:a16="http://schemas.microsoft.com/office/drawing/2014/main" id="{B5CED217-9B4E-DE29-372F-893C9013CE80}"/>
              </a:ext>
            </a:extLst>
          </p:cNvPr>
          <p:cNvSpPr>
            <a:spLocks noGrp="1"/>
          </p:cNvSpPr>
          <p:nvPr>
            <p:ph type="sldNum" sz="quarter" idx="12"/>
          </p:nvPr>
        </p:nvSpPr>
        <p:spPr/>
        <p:txBody>
          <a:bodyPr/>
          <a:lstStyle/>
          <a:p>
            <a:fld id="{B6F15528-21DE-4FAA-801E-634DDDAF4B2B}" type="slidenum">
              <a:rPr lang="en-US" sz="800" dirty="0" smtClean="0"/>
              <a:pPr/>
              <a:t>12</a:t>
            </a:fld>
            <a:endParaRPr lang="en-US" sz="800"/>
          </a:p>
        </p:txBody>
      </p:sp>
      <p:pic>
        <p:nvPicPr>
          <p:cNvPr id="55" name="Picture 55" descr="Icon&#10;&#10;Description automatically generated">
            <a:extLst>
              <a:ext uri="{FF2B5EF4-FFF2-40B4-BE49-F238E27FC236}">
                <a16:creationId xmlns:a16="http://schemas.microsoft.com/office/drawing/2014/main" id="{8498343B-FC16-2226-F677-4FCBC44108E4}"/>
              </a:ext>
            </a:extLst>
          </p:cNvPr>
          <p:cNvPicPr>
            <a:picLocks noChangeAspect="1"/>
          </p:cNvPicPr>
          <p:nvPr/>
        </p:nvPicPr>
        <p:blipFill>
          <a:blip r:embed="rId2"/>
          <a:stretch>
            <a:fillRect/>
          </a:stretch>
        </p:blipFill>
        <p:spPr>
          <a:xfrm>
            <a:off x="7673487" y="-466725"/>
            <a:ext cx="1885950" cy="2647950"/>
          </a:xfrm>
          <a:prstGeom prst="rect">
            <a:avLst/>
          </a:prstGeom>
        </p:spPr>
      </p:pic>
      <p:grpSp>
        <p:nvGrpSpPr>
          <p:cNvPr id="34" name="Group 33">
            <a:extLst>
              <a:ext uri="{FF2B5EF4-FFF2-40B4-BE49-F238E27FC236}">
                <a16:creationId xmlns:a16="http://schemas.microsoft.com/office/drawing/2014/main" id="{CEED40FE-D5AD-8298-ADEF-81B71D23F68C}"/>
              </a:ext>
            </a:extLst>
          </p:cNvPr>
          <p:cNvGrpSpPr/>
          <p:nvPr/>
        </p:nvGrpSpPr>
        <p:grpSpPr>
          <a:xfrm>
            <a:off x="433190" y="898219"/>
            <a:ext cx="2065075" cy="1900756"/>
            <a:chOff x="454961" y="927247"/>
            <a:chExt cx="2065075" cy="1900756"/>
          </a:xfrm>
        </p:grpSpPr>
        <p:grpSp>
          <p:nvGrpSpPr>
            <p:cNvPr id="58" name="Group 57">
              <a:extLst>
                <a:ext uri="{FF2B5EF4-FFF2-40B4-BE49-F238E27FC236}">
                  <a16:creationId xmlns:a16="http://schemas.microsoft.com/office/drawing/2014/main" id="{7DD22505-36DB-AD09-F75A-4175C044870B}"/>
                </a:ext>
              </a:extLst>
            </p:cNvPr>
            <p:cNvGrpSpPr/>
            <p:nvPr/>
          </p:nvGrpSpPr>
          <p:grpSpPr>
            <a:xfrm>
              <a:off x="454961" y="927247"/>
              <a:ext cx="2065075" cy="1900756"/>
              <a:chOff x="454961" y="680509"/>
              <a:chExt cx="2065075" cy="1900756"/>
            </a:xfrm>
          </p:grpSpPr>
          <p:sp>
            <p:nvSpPr>
              <p:cNvPr id="14" name="TextBox 14"/>
              <p:cNvSpPr txBox="1"/>
              <p:nvPr/>
            </p:nvSpPr>
            <p:spPr>
              <a:xfrm>
                <a:off x="1240800" y="821811"/>
                <a:ext cx="1279236" cy="392415"/>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Mahmud Haq</a:t>
                </a:r>
              </a:p>
              <a:p>
                <a:pPr>
                  <a:spcBef>
                    <a:spcPct val="0"/>
                  </a:spcBef>
                </a:pPr>
                <a:r>
                  <a:rPr lang="en-US" sz="750">
                    <a:solidFill>
                      <a:srgbClr val="0B1828"/>
                    </a:solidFill>
                    <a:latin typeface="Outfit" pitchFamily="2" charset="0"/>
                  </a:rPr>
                  <a:t>Founder &amp; </a:t>
                </a:r>
              </a:p>
              <a:p>
                <a:pPr>
                  <a:spcBef>
                    <a:spcPct val="0"/>
                  </a:spcBef>
                </a:pPr>
                <a:r>
                  <a:rPr lang="en-US" sz="750">
                    <a:solidFill>
                      <a:srgbClr val="0B1828"/>
                    </a:solidFill>
                    <a:latin typeface="Outfit" pitchFamily="2" charset="0"/>
                  </a:rPr>
                  <a:t>Executive Chairman</a:t>
                </a:r>
              </a:p>
            </p:txBody>
          </p:sp>
          <p:sp>
            <p:nvSpPr>
              <p:cNvPr id="15" name="TextBox 15"/>
              <p:cNvSpPr txBox="1"/>
              <p:nvPr/>
            </p:nvSpPr>
            <p:spPr>
              <a:xfrm>
                <a:off x="615782" y="1465575"/>
                <a:ext cx="1883664" cy="1115690"/>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Former CEO of Compass International Services (Nasdaq: CMPS); completed 14 acquisitions in 18 months, grew revenue to ~$180M run-rate, and acquired by NCO Group </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Increasing senior positions at American Express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B.S., Aviation Management, Bridgewater State College</a:t>
                </a:r>
              </a:p>
              <a:p>
                <a:pPr marL="57150" lvl="1" indent="-57150">
                  <a:spcBef>
                    <a:spcPct val="0"/>
                  </a:spcBef>
                  <a:spcAft>
                    <a:spcPts val="100"/>
                  </a:spcAft>
                  <a:buClr>
                    <a:schemeClr val="tx2"/>
                  </a:buClr>
                  <a:buSzPct val="130000"/>
                  <a:buFont typeface="Arial"/>
                  <a:buChar char="•"/>
                </a:pPr>
                <a:r>
                  <a:rPr lang="en-US" sz="700">
                    <a:solidFill>
                      <a:srgbClr val="0B1828"/>
                    </a:solidFill>
                    <a:latin typeface="Outfit" pitchFamily="2" charset="0"/>
                  </a:rPr>
                  <a:t>M.B.A., Finance, Clark University</a:t>
                </a:r>
              </a:p>
            </p:txBody>
          </p:sp>
          <p:sp>
            <p:nvSpPr>
              <p:cNvPr id="4" name="TextBox 4"/>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nvGrpSpPr>
              <p:cNvPr id="21" name="Group 21"/>
              <p:cNvGrpSpPr>
                <a:grpSpLocks noChangeAspect="1"/>
              </p:cNvGrpSpPr>
              <p:nvPr/>
            </p:nvGrpSpPr>
            <p:grpSpPr>
              <a:xfrm>
                <a:off x="454961" y="680509"/>
                <a:ext cx="731523" cy="731520"/>
                <a:chOff x="-1260832" y="209993"/>
                <a:chExt cx="7800062" cy="7800039"/>
              </a:xfrm>
            </p:grpSpPr>
            <p:sp>
              <p:nvSpPr>
                <p:cNvPr id="22" name="Freeform 22"/>
                <p:cNvSpPr>
                  <a:spLocks noChangeAspect="1"/>
                </p:cNvSpPr>
                <p:nvPr/>
              </p:nvSpPr>
              <p:spPr>
                <a:xfrm>
                  <a:off x="-1260832" y="209993"/>
                  <a:ext cx="7800062" cy="7800039"/>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print">
                    <a:extLst>
                      <a:ext uri="{28A0092B-C50C-407E-A947-70E740481C1C}">
                        <a14:useLocalDpi xmlns:a14="http://schemas.microsoft.com/office/drawing/2010/main"/>
                      </a:ext>
                    </a:extLst>
                  </a:blip>
                  <a:stretch>
                    <a:fillRect/>
                  </a:stretch>
                </a:blipFill>
                <a:ln w="28575">
                  <a:gradFill>
                    <a:gsLst>
                      <a:gs pos="0">
                        <a:srgbClr val="03ACEA"/>
                      </a:gs>
                      <a:gs pos="50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57" name="Straight Connector 56">
                <a:extLst>
                  <a:ext uri="{FF2B5EF4-FFF2-40B4-BE49-F238E27FC236}">
                    <a16:creationId xmlns:a16="http://schemas.microsoft.com/office/drawing/2014/main" id="{1EC627C3-C722-F3C4-92AA-0AC4B0E790A8}"/>
                  </a:ext>
                </a:extLst>
              </p:cNvPr>
              <p:cNvCxnSpPr/>
              <p:nvPr/>
            </p:nvCxnSpPr>
            <p:spPr>
              <a:xfrm>
                <a:off x="1240799" y="1199996"/>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678CA06E-6B61-F655-8626-36153D84662F}"/>
                </a:ext>
              </a:extLst>
            </p:cNvPr>
            <p:cNvCxnSpPr>
              <a:cxnSpLocks/>
            </p:cNvCxnSpPr>
            <p:nvPr/>
          </p:nvCxnSpPr>
          <p:spPr>
            <a:xfrm>
              <a:off x="456802"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4ABE262-E2FB-224F-E8AA-5F0E808C3756}"/>
              </a:ext>
            </a:extLst>
          </p:cNvPr>
          <p:cNvGrpSpPr/>
          <p:nvPr/>
        </p:nvGrpSpPr>
        <p:grpSpPr>
          <a:xfrm>
            <a:off x="2484932" y="903370"/>
            <a:ext cx="2060376" cy="1821333"/>
            <a:chOff x="2499446" y="932398"/>
            <a:chExt cx="2060376" cy="1821333"/>
          </a:xfrm>
        </p:grpSpPr>
        <p:grpSp>
          <p:nvGrpSpPr>
            <p:cNvPr id="7" name="Group 6">
              <a:extLst>
                <a:ext uri="{FF2B5EF4-FFF2-40B4-BE49-F238E27FC236}">
                  <a16:creationId xmlns:a16="http://schemas.microsoft.com/office/drawing/2014/main" id="{691FE593-F1F5-0885-8170-72958DF91CE5}"/>
                </a:ext>
              </a:extLst>
            </p:cNvPr>
            <p:cNvGrpSpPr/>
            <p:nvPr/>
          </p:nvGrpSpPr>
          <p:grpSpPr>
            <a:xfrm>
              <a:off x="2499446" y="932398"/>
              <a:ext cx="2060376" cy="1681805"/>
              <a:chOff x="2499446" y="932398"/>
              <a:chExt cx="2060376" cy="1681805"/>
            </a:xfrm>
          </p:grpSpPr>
          <p:grpSp>
            <p:nvGrpSpPr>
              <p:cNvPr id="101" name="Group 100">
                <a:extLst>
                  <a:ext uri="{FF2B5EF4-FFF2-40B4-BE49-F238E27FC236}">
                    <a16:creationId xmlns:a16="http://schemas.microsoft.com/office/drawing/2014/main" id="{86FF3441-21C4-AF7C-7616-7AB716EDA417}"/>
                  </a:ext>
                </a:extLst>
              </p:cNvPr>
              <p:cNvGrpSpPr/>
              <p:nvPr/>
            </p:nvGrpSpPr>
            <p:grpSpPr>
              <a:xfrm>
                <a:off x="2499446" y="932398"/>
                <a:ext cx="2060376" cy="1681805"/>
                <a:chOff x="2499446" y="685660"/>
                <a:chExt cx="2060376" cy="1681805"/>
              </a:xfrm>
            </p:grpSpPr>
            <p:grpSp>
              <p:nvGrpSpPr>
                <p:cNvPr id="72" name="Group 71">
                  <a:extLst>
                    <a:ext uri="{FF2B5EF4-FFF2-40B4-BE49-F238E27FC236}">
                      <a16:creationId xmlns:a16="http://schemas.microsoft.com/office/drawing/2014/main" id="{A7BF1ACD-9309-E0A9-9B40-3A3527CC2050}"/>
                    </a:ext>
                  </a:extLst>
                </p:cNvPr>
                <p:cNvGrpSpPr/>
                <p:nvPr/>
              </p:nvGrpSpPr>
              <p:grpSpPr>
                <a:xfrm>
                  <a:off x="2645930" y="695631"/>
                  <a:ext cx="1913892" cy="1671834"/>
                  <a:chOff x="610940" y="685724"/>
                  <a:chExt cx="1913892" cy="1671834"/>
                </a:xfrm>
              </p:grpSpPr>
              <p:sp>
                <p:nvSpPr>
                  <p:cNvPr id="74" name="TextBox 14">
                    <a:extLst>
                      <a:ext uri="{FF2B5EF4-FFF2-40B4-BE49-F238E27FC236}">
                        <a16:creationId xmlns:a16="http://schemas.microsoft.com/office/drawing/2014/main" id="{5D6EBC72-C07F-E7C4-70B4-73AB1592D62D}"/>
                      </a:ext>
                    </a:extLst>
                  </p:cNvPr>
                  <p:cNvSpPr txBox="1"/>
                  <p:nvPr/>
                </p:nvSpPr>
                <p:spPr>
                  <a:xfrm>
                    <a:off x="1244672" y="811127"/>
                    <a:ext cx="12801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A. Hadi Chaudhry</a:t>
                    </a:r>
                  </a:p>
                  <a:p>
                    <a:pPr>
                      <a:spcBef>
                        <a:spcPct val="0"/>
                      </a:spcBef>
                    </a:pPr>
                    <a:r>
                      <a:rPr lang="en-US" sz="750">
                        <a:solidFill>
                          <a:srgbClr val="0B1828"/>
                        </a:solidFill>
                        <a:latin typeface="Outfit" pitchFamily="2" charset="0"/>
                      </a:rPr>
                      <a:t>Co-Chief Executive Officer</a:t>
                    </a:r>
                  </a:p>
                </p:txBody>
              </p:sp>
              <p:sp>
                <p:nvSpPr>
                  <p:cNvPr id="76" name="TextBox 15">
                    <a:extLst>
                      <a:ext uri="{FF2B5EF4-FFF2-40B4-BE49-F238E27FC236}">
                        <a16:creationId xmlns:a16="http://schemas.microsoft.com/office/drawing/2014/main" id="{746F021D-9258-EB6A-6F12-CF556016E648}"/>
                      </a:ext>
                    </a:extLst>
                  </p:cNvPr>
                  <p:cNvSpPr txBox="1"/>
                  <p:nvPr/>
                </p:nvSpPr>
                <p:spPr>
                  <a:xfrm>
                    <a:off x="629547" y="1457312"/>
                    <a:ext cx="1883664" cy="900246"/>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Joined in 2002</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Previously served as Manager of IT, General Manager, Chief Information Officer, and VP of Global Operations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Extensive healthcare IT experience, including various roles in the banking and IT sector </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B.S., Mathematics &amp; Statistics; numerous IT certifications</a:t>
                    </a:r>
                  </a:p>
                </p:txBody>
              </p:sp>
              <p:sp>
                <p:nvSpPr>
                  <p:cNvPr id="82" name="TextBox 4">
                    <a:extLst>
                      <a:ext uri="{FF2B5EF4-FFF2-40B4-BE49-F238E27FC236}">
                        <a16:creationId xmlns:a16="http://schemas.microsoft.com/office/drawing/2014/main" id="{0AACD3F2-EF6F-7F0C-27FC-C6D137A34F3D}"/>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grpSp>
              <p:nvGrpSpPr>
                <p:cNvPr id="23" name="Group 23"/>
                <p:cNvGrpSpPr>
                  <a:grpSpLocks noChangeAspect="1"/>
                </p:cNvGrpSpPr>
                <p:nvPr/>
              </p:nvGrpSpPr>
              <p:grpSpPr>
                <a:xfrm>
                  <a:off x="2499446" y="685660"/>
                  <a:ext cx="731523" cy="731520"/>
                  <a:chOff x="-1080296" y="160373"/>
                  <a:chExt cx="7815377" cy="7815354"/>
                </a:xfrm>
              </p:grpSpPr>
              <p:sp>
                <p:nvSpPr>
                  <p:cNvPr id="24" name="Freeform 24"/>
                  <p:cNvSpPr>
                    <a:spLocks noChangeAspect="1"/>
                  </p:cNvSpPr>
                  <p:nvPr/>
                </p:nvSpPr>
                <p:spPr>
                  <a:xfrm>
                    <a:off x="-1080296" y="160373"/>
                    <a:ext cx="7815377"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print">
                      <a:extLst>
                        <a:ext uri="{28A0092B-C50C-407E-A947-70E740481C1C}">
                          <a14:useLocalDpi xmlns:a14="http://schemas.microsoft.com/office/drawing/2010/main"/>
                        </a:ext>
                      </a:extLst>
                    </a:blip>
                    <a:stretch>
                      <a:fillRect/>
                    </a:stretch>
                  </a:blipFill>
                  <a:ln w="28575">
                    <a:gradFill>
                      <a:gsLst>
                        <a:gs pos="0">
                          <a:srgbClr val="03ACEA"/>
                        </a:gs>
                        <a:gs pos="57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grpSp>
          <p:cxnSp>
            <p:nvCxnSpPr>
              <p:cNvPr id="156" name="Straight Connector 155">
                <a:extLst>
                  <a:ext uri="{FF2B5EF4-FFF2-40B4-BE49-F238E27FC236}">
                    <a16:creationId xmlns:a16="http://schemas.microsoft.com/office/drawing/2014/main" id="{19FCA622-BCFA-25E4-9376-5D94BBFDA49C}"/>
                  </a:ext>
                </a:extLst>
              </p:cNvPr>
              <p:cNvCxnSpPr/>
              <p:nvPr/>
            </p:nvCxnSpPr>
            <p:spPr>
              <a:xfrm>
                <a:off x="3285284" y="1453991"/>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6C8EDD92-138D-C575-2F7C-519635D892E6}"/>
                </a:ext>
              </a:extLst>
            </p:cNvPr>
            <p:cNvCxnSpPr>
              <a:cxnSpLocks/>
            </p:cNvCxnSpPr>
            <p:nvPr/>
          </p:nvCxnSpPr>
          <p:spPr>
            <a:xfrm>
              <a:off x="2506691"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C7D2CB8A-D6F1-A6EA-48ED-8A88E10B66BD}"/>
              </a:ext>
            </a:extLst>
          </p:cNvPr>
          <p:cNvGrpSpPr/>
          <p:nvPr/>
        </p:nvGrpSpPr>
        <p:grpSpPr>
          <a:xfrm>
            <a:off x="4692194" y="913341"/>
            <a:ext cx="1915937" cy="1882494"/>
            <a:chOff x="610940" y="685724"/>
            <a:chExt cx="1915937" cy="1882494"/>
          </a:xfrm>
        </p:grpSpPr>
        <p:sp>
          <p:nvSpPr>
            <p:cNvPr id="106" name="TextBox 14">
              <a:extLst>
                <a:ext uri="{FF2B5EF4-FFF2-40B4-BE49-F238E27FC236}">
                  <a16:creationId xmlns:a16="http://schemas.microsoft.com/office/drawing/2014/main" id="{B3A5F8CF-198D-CD48-1FE7-70A09C40FBEC}"/>
                </a:ext>
              </a:extLst>
            </p:cNvPr>
            <p:cNvSpPr txBox="1"/>
            <p:nvPr/>
          </p:nvSpPr>
          <p:spPr>
            <a:xfrm>
              <a:off x="1246717" y="817475"/>
              <a:ext cx="12801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Stephen Snyder</a:t>
              </a:r>
            </a:p>
            <a:p>
              <a:pPr>
                <a:spcBef>
                  <a:spcPct val="0"/>
                </a:spcBef>
              </a:pPr>
              <a:r>
                <a:rPr lang="en-US" sz="750">
                  <a:solidFill>
                    <a:srgbClr val="0B1828"/>
                  </a:solidFill>
                  <a:latin typeface="Outfit" pitchFamily="2" charset="0"/>
                </a:rPr>
                <a:t>Co-Chief Executive Officer</a:t>
              </a:r>
            </a:p>
          </p:txBody>
        </p:sp>
        <p:sp>
          <p:nvSpPr>
            <p:cNvPr id="107" name="TextBox 15">
              <a:extLst>
                <a:ext uri="{FF2B5EF4-FFF2-40B4-BE49-F238E27FC236}">
                  <a16:creationId xmlns:a16="http://schemas.microsoft.com/office/drawing/2014/main" id="{B6EC06CA-392A-C71F-B9AB-A569121B56B8}"/>
                </a:ext>
              </a:extLst>
            </p:cNvPr>
            <p:cNvSpPr txBox="1"/>
            <p:nvPr/>
          </p:nvSpPr>
          <p:spPr>
            <a:xfrm>
              <a:off x="612368" y="1452528"/>
              <a:ext cx="1885949" cy="1115690"/>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Joined CareCloud in 2005 as General Counsel; held key roles including COO, Chief Strategy Officer, and President</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Deep expertise in healthcare IT, mergers &amp; acquisitions, and regulatory strategy</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Instrumental in advancing transformative healthcare technology and driving company growth</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J.D., Rutgers University School of Law; licensed to practice in NJ and NY</a:t>
              </a:r>
            </a:p>
          </p:txBody>
        </p:sp>
        <p:sp>
          <p:nvSpPr>
            <p:cNvPr id="111" name="TextBox 4">
              <a:extLst>
                <a:ext uri="{FF2B5EF4-FFF2-40B4-BE49-F238E27FC236}">
                  <a16:creationId xmlns:a16="http://schemas.microsoft.com/office/drawing/2014/main" id="{52B3FA83-F5AD-2992-349C-42C507C3E14D}"/>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grpSp>
        <p:nvGrpSpPr>
          <p:cNvPr id="25" name="Group 25"/>
          <p:cNvGrpSpPr>
            <a:grpSpLocks noChangeAspect="1"/>
          </p:cNvGrpSpPr>
          <p:nvPr/>
        </p:nvGrpSpPr>
        <p:grpSpPr>
          <a:xfrm>
            <a:off x="4554237" y="898219"/>
            <a:ext cx="731520" cy="731520"/>
            <a:chOff x="-1076995" y="-70480"/>
            <a:chExt cx="7815345" cy="7815354"/>
          </a:xfrm>
          <a:blipFill dpi="0" rotWithShape="1">
            <a:blip r:embed="rId5">
              <a:extLst>
                <a:ext uri="{28A0092B-C50C-407E-A947-70E740481C1C}">
                  <a14:useLocalDpi xmlns:a14="http://schemas.microsoft.com/office/drawing/2010/main" val="0"/>
                </a:ext>
              </a:extLst>
            </a:blip>
            <a:srcRect/>
            <a:stretch>
              <a:fillRect/>
            </a:stretch>
          </a:blipFill>
        </p:grpSpPr>
        <p:sp>
          <p:nvSpPr>
            <p:cNvPr id="26" name="Freeform 26"/>
            <p:cNvSpPr>
              <a:spLocks noChangeAspect="1"/>
            </p:cNvSpPr>
            <p:nvPr/>
          </p:nvSpPr>
          <p:spPr>
            <a:xfrm>
              <a:off x="-1076995" y="-70480"/>
              <a:ext cx="7815345"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a:ln w="28575">
              <a:gradFill>
                <a:gsLst>
                  <a:gs pos="0">
                    <a:srgbClr val="03ACEA"/>
                  </a:gs>
                  <a:gs pos="53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157" name="Straight Connector 156">
            <a:extLst>
              <a:ext uri="{FF2B5EF4-FFF2-40B4-BE49-F238E27FC236}">
                <a16:creationId xmlns:a16="http://schemas.microsoft.com/office/drawing/2014/main" id="{0B8240FB-92F6-7EB4-A184-5A3DDFEF8DAC}"/>
              </a:ext>
            </a:extLst>
          </p:cNvPr>
          <p:cNvCxnSpPr/>
          <p:nvPr/>
        </p:nvCxnSpPr>
        <p:spPr>
          <a:xfrm>
            <a:off x="5333437" y="1322233"/>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7140AB-DC1B-CF73-92DB-208EB4661675}"/>
              </a:ext>
            </a:extLst>
          </p:cNvPr>
          <p:cNvCxnSpPr>
            <a:cxnSpLocks/>
          </p:cNvCxnSpPr>
          <p:nvPr/>
        </p:nvCxnSpPr>
        <p:spPr>
          <a:xfrm>
            <a:off x="4565452" y="1170223"/>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E79116-65A6-2E05-9FC8-9BA1BA6A1336}"/>
              </a:ext>
            </a:extLst>
          </p:cNvPr>
          <p:cNvGrpSpPr/>
          <p:nvPr/>
        </p:nvGrpSpPr>
        <p:grpSpPr>
          <a:xfrm>
            <a:off x="6605479" y="898219"/>
            <a:ext cx="2203965" cy="2006648"/>
            <a:chOff x="6605479" y="927247"/>
            <a:chExt cx="2203965" cy="2006648"/>
          </a:xfrm>
        </p:grpSpPr>
        <p:pic>
          <p:nvPicPr>
            <p:cNvPr id="37" name="Picture 36">
              <a:extLst>
                <a:ext uri="{FF2B5EF4-FFF2-40B4-BE49-F238E27FC236}">
                  <a16:creationId xmlns:a16="http://schemas.microsoft.com/office/drawing/2014/main" id="{D9BDC2D4-4D49-566D-F6A6-BB6B6B8423F2}"/>
                </a:ext>
              </a:extLst>
            </p:cNvPr>
            <p:cNvPicPr>
              <a:picLocks/>
            </p:cNvPicPr>
            <p:nvPr/>
          </p:nvPicPr>
          <p:blipFill>
            <a:blip r:embed="rId6"/>
            <a:srcRect t="4741" b="4741"/>
            <a:stretch/>
          </p:blipFill>
          <p:spPr>
            <a:xfrm>
              <a:off x="6605479" y="927247"/>
              <a:ext cx="731520" cy="731520"/>
            </a:xfrm>
            <a:prstGeom prst="flowChartConnector">
              <a:avLst/>
            </a:prstGeom>
            <a:blipFill>
              <a:blip r:embed="rId7" cstate="print">
                <a:extLst>
                  <a:ext uri="{28A0092B-C50C-407E-A947-70E740481C1C}">
                    <a14:useLocalDpi xmlns:a14="http://schemas.microsoft.com/office/drawing/2010/main"/>
                  </a:ext>
                </a:extLst>
              </a:blip>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pic>
        <p:grpSp>
          <p:nvGrpSpPr>
            <p:cNvPr id="29" name="Group 28">
              <a:extLst>
                <a:ext uri="{FF2B5EF4-FFF2-40B4-BE49-F238E27FC236}">
                  <a16:creationId xmlns:a16="http://schemas.microsoft.com/office/drawing/2014/main" id="{AA3F8F68-2537-E657-F899-2DFAB715E85F}"/>
                </a:ext>
              </a:extLst>
            </p:cNvPr>
            <p:cNvGrpSpPr/>
            <p:nvPr/>
          </p:nvGrpSpPr>
          <p:grpSpPr>
            <a:xfrm>
              <a:off x="6614208" y="962035"/>
              <a:ext cx="2195236" cy="1971860"/>
              <a:chOff x="6614208" y="962035"/>
              <a:chExt cx="2195236" cy="1971860"/>
            </a:xfrm>
          </p:grpSpPr>
          <p:grpSp>
            <p:nvGrpSpPr>
              <p:cNvPr id="162" name="Group 161">
                <a:extLst>
                  <a:ext uri="{FF2B5EF4-FFF2-40B4-BE49-F238E27FC236}">
                    <a16:creationId xmlns:a16="http://schemas.microsoft.com/office/drawing/2014/main" id="{8AC791F7-2503-1205-EF49-A4EF7CAC4372}"/>
                  </a:ext>
                </a:extLst>
              </p:cNvPr>
              <p:cNvGrpSpPr/>
              <p:nvPr/>
            </p:nvGrpSpPr>
            <p:grpSpPr>
              <a:xfrm>
                <a:off x="6778784" y="962035"/>
                <a:ext cx="2030660" cy="1971860"/>
                <a:chOff x="6778784" y="715297"/>
                <a:chExt cx="2030660" cy="1971860"/>
              </a:xfrm>
            </p:grpSpPr>
            <p:grpSp>
              <p:nvGrpSpPr>
                <p:cNvPr id="133" name="Group 132">
                  <a:extLst>
                    <a:ext uri="{FF2B5EF4-FFF2-40B4-BE49-F238E27FC236}">
                      <a16:creationId xmlns:a16="http://schemas.microsoft.com/office/drawing/2014/main" id="{983B2BAC-F96C-852C-F78C-F507158F6EE3}"/>
                    </a:ext>
                  </a:extLst>
                </p:cNvPr>
                <p:cNvGrpSpPr/>
                <p:nvPr/>
              </p:nvGrpSpPr>
              <p:grpSpPr>
                <a:xfrm>
                  <a:off x="6778784" y="715297"/>
                  <a:ext cx="2030660" cy="1971860"/>
                  <a:chOff x="610940" y="685724"/>
                  <a:chExt cx="2030660" cy="1971860"/>
                </a:xfrm>
              </p:grpSpPr>
              <p:sp>
                <p:nvSpPr>
                  <p:cNvPr id="136" name="TextBox 14">
                    <a:extLst>
                      <a:ext uri="{FF2B5EF4-FFF2-40B4-BE49-F238E27FC236}">
                        <a16:creationId xmlns:a16="http://schemas.microsoft.com/office/drawing/2014/main" id="{1A7F2A0C-E8CF-DE54-7293-3F9A6C6BA57F}"/>
                      </a:ext>
                    </a:extLst>
                  </p:cNvPr>
                  <p:cNvSpPr txBox="1"/>
                  <p:nvPr/>
                </p:nvSpPr>
                <p:spPr>
                  <a:xfrm>
                    <a:off x="1250540" y="794176"/>
                    <a:ext cx="13910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Crystal Williams</a:t>
                    </a:r>
                  </a:p>
                  <a:p>
                    <a:pPr>
                      <a:spcBef>
                        <a:spcPct val="0"/>
                      </a:spcBef>
                    </a:pPr>
                    <a:r>
                      <a:rPr lang="en-US" sz="750">
                        <a:solidFill>
                          <a:srgbClr val="001A61"/>
                        </a:solidFill>
                        <a:latin typeface="Outfit" pitchFamily="2" charset="0"/>
                      </a:rPr>
                      <a:t>President</a:t>
                    </a:r>
                  </a:p>
                </p:txBody>
              </p:sp>
              <p:sp>
                <p:nvSpPr>
                  <p:cNvPr id="141" name="TextBox 4">
                    <a:extLst>
                      <a:ext uri="{FF2B5EF4-FFF2-40B4-BE49-F238E27FC236}">
                        <a16:creationId xmlns:a16="http://schemas.microsoft.com/office/drawing/2014/main" id="{A93BA46E-0B67-2D8E-6743-7F05551AD603}"/>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sp>
                <p:nvSpPr>
                  <p:cNvPr id="137" name="TextBox 15">
                    <a:extLst>
                      <a:ext uri="{FF2B5EF4-FFF2-40B4-BE49-F238E27FC236}">
                        <a16:creationId xmlns:a16="http://schemas.microsoft.com/office/drawing/2014/main" id="{9E86C8D3-92C4-548D-62CF-A52C7D6AA954}"/>
                      </a:ext>
                    </a:extLst>
                  </p:cNvPr>
                  <p:cNvSpPr txBox="1"/>
                  <p:nvPr/>
                </p:nvSpPr>
                <p:spPr>
                  <a:xfrm>
                    <a:off x="611456" y="1434172"/>
                    <a:ext cx="1883664" cy="1223412"/>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Brings 20+ years of leadership in Revenue Cycle Management (RCM) and global healthcare operations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Oversees Client Success, Credentialing, and Coding with a focus on operational excellence</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Former Chief Operating Officer; led initiatives to enhance client satisfaction and revenue optimization</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Deep expertise in regulatory compliance, payer data analytics, and tech-enabled healthcare solutions</a:t>
                    </a:r>
                  </a:p>
                </p:txBody>
              </p:sp>
            </p:grpSp>
            <p:cxnSp>
              <p:nvCxnSpPr>
                <p:cNvPr id="158" name="Straight Connector 157">
                  <a:extLst>
                    <a:ext uri="{FF2B5EF4-FFF2-40B4-BE49-F238E27FC236}">
                      <a16:creationId xmlns:a16="http://schemas.microsoft.com/office/drawing/2014/main" id="{4370FD65-A688-C772-BC29-58B8364A678F}"/>
                    </a:ext>
                  </a:extLst>
                </p:cNvPr>
                <p:cNvCxnSpPr/>
                <p:nvPr/>
              </p:nvCxnSpPr>
              <p:spPr>
                <a:xfrm>
                  <a:off x="7418332" y="1104819"/>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9766DB53-F1A2-7242-2C2E-2D1CC94ECC4D}"/>
                  </a:ext>
                </a:extLst>
              </p:cNvPr>
              <p:cNvCxnSpPr>
                <a:cxnSpLocks/>
              </p:cNvCxnSpPr>
              <p:nvPr/>
            </p:nvCxnSpPr>
            <p:spPr>
              <a:xfrm>
                <a:off x="6614208"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F50DE1A2-8DEF-4E38-5149-5740278D5CC2}"/>
              </a:ext>
            </a:extLst>
          </p:cNvPr>
          <p:cNvGrpSpPr/>
          <p:nvPr/>
        </p:nvGrpSpPr>
        <p:grpSpPr>
          <a:xfrm>
            <a:off x="298155" y="3013420"/>
            <a:ext cx="2161661" cy="1933969"/>
            <a:chOff x="461743" y="3022983"/>
            <a:chExt cx="2161661" cy="1933969"/>
          </a:xfrm>
        </p:grpSpPr>
        <p:grpSp>
          <p:nvGrpSpPr>
            <p:cNvPr id="203" name="Group 202">
              <a:extLst>
                <a:ext uri="{FF2B5EF4-FFF2-40B4-BE49-F238E27FC236}">
                  <a16:creationId xmlns:a16="http://schemas.microsoft.com/office/drawing/2014/main" id="{069A2C7D-EB52-6A24-5C03-EF5EC0DDCAF2}"/>
                </a:ext>
              </a:extLst>
            </p:cNvPr>
            <p:cNvGrpSpPr/>
            <p:nvPr/>
          </p:nvGrpSpPr>
          <p:grpSpPr>
            <a:xfrm>
              <a:off x="461743" y="3022983"/>
              <a:ext cx="2161661" cy="1933969"/>
              <a:chOff x="461743" y="2776245"/>
              <a:chExt cx="2161661" cy="1933969"/>
            </a:xfrm>
          </p:grpSpPr>
          <p:grpSp>
            <p:nvGrpSpPr>
              <p:cNvPr id="163" name="Group 162">
                <a:extLst>
                  <a:ext uri="{FF2B5EF4-FFF2-40B4-BE49-F238E27FC236}">
                    <a16:creationId xmlns:a16="http://schemas.microsoft.com/office/drawing/2014/main" id="{8DDBF54F-22A2-9598-74D5-5AD279BA8B47}"/>
                  </a:ext>
                </a:extLst>
              </p:cNvPr>
              <p:cNvGrpSpPr/>
              <p:nvPr/>
            </p:nvGrpSpPr>
            <p:grpSpPr>
              <a:xfrm>
                <a:off x="608305" y="2788371"/>
                <a:ext cx="2015099" cy="1921843"/>
                <a:chOff x="608305" y="685724"/>
                <a:chExt cx="2015099" cy="1921843"/>
              </a:xfrm>
            </p:grpSpPr>
            <p:sp>
              <p:nvSpPr>
                <p:cNvPr id="164" name="TextBox 14">
                  <a:extLst>
                    <a:ext uri="{FF2B5EF4-FFF2-40B4-BE49-F238E27FC236}">
                      <a16:creationId xmlns:a16="http://schemas.microsoft.com/office/drawing/2014/main" id="{42E01838-CAAD-32F1-D431-1E8B8334FAEF}"/>
                    </a:ext>
                  </a:extLst>
                </p:cNvPr>
                <p:cNvSpPr txBox="1"/>
                <p:nvPr/>
              </p:nvSpPr>
              <p:spPr>
                <a:xfrm>
                  <a:off x="1240800" y="821811"/>
                  <a:ext cx="1382604"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Norman Roth</a:t>
                  </a:r>
                </a:p>
                <a:p>
                  <a:pPr>
                    <a:spcBef>
                      <a:spcPct val="0"/>
                    </a:spcBef>
                  </a:pPr>
                  <a:r>
                    <a:rPr lang="en-US" sz="750">
                      <a:solidFill>
                        <a:schemeClr val="tx1"/>
                      </a:solidFill>
                      <a:latin typeface="Outfit" pitchFamily="2" charset="0"/>
                    </a:rPr>
                    <a:t>CFO and Corporate Controller</a:t>
                  </a:r>
                </a:p>
              </p:txBody>
            </p:sp>
            <p:sp>
              <p:nvSpPr>
                <p:cNvPr id="165" name="TextBox 15">
                  <a:extLst>
                    <a:ext uri="{FF2B5EF4-FFF2-40B4-BE49-F238E27FC236}">
                      <a16:creationId xmlns:a16="http://schemas.microsoft.com/office/drawing/2014/main" id="{04A30C4B-7FC5-60AE-72CF-482D6B30FE60}"/>
                    </a:ext>
                  </a:extLst>
                </p:cNvPr>
                <p:cNvSpPr txBox="1"/>
                <p:nvPr/>
              </p:nvSpPr>
              <p:spPr>
                <a:xfrm>
                  <a:off x="608305" y="1491877"/>
                  <a:ext cx="1883664" cy="1115690"/>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Brings 40+ years of financial leadership, specializing in corporate finance, reporting, and compliance</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Joined CareCloud in 2014; leads initiatives to enhance financial performance and accountability</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Former forensic accountant focused on accounting malpractice (2003–2014)</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Certified Public Accountant (CPA) and Certified Fraud Examiner</a:t>
                  </a:r>
                </a:p>
              </p:txBody>
            </p:sp>
            <p:sp>
              <p:nvSpPr>
                <p:cNvPr id="171" name="TextBox 4">
                  <a:extLst>
                    <a:ext uri="{FF2B5EF4-FFF2-40B4-BE49-F238E27FC236}">
                      <a16:creationId xmlns:a16="http://schemas.microsoft.com/office/drawing/2014/main" id="{D8B74EF9-3DF4-545F-77AB-43814BEA2276}"/>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grpSp>
            <p:nvGrpSpPr>
              <p:cNvPr id="30" name="Group 30"/>
              <p:cNvGrpSpPr>
                <a:grpSpLocks noChangeAspect="1"/>
              </p:cNvGrpSpPr>
              <p:nvPr/>
            </p:nvGrpSpPr>
            <p:grpSpPr>
              <a:xfrm>
                <a:off x="461743" y="2776245"/>
                <a:ext cx="720266" cy="731520"/>
                <a:chOff x="-830521" y="-39877"/>
                <a:chExt cx="5406943" cy="5491423"/>
              </a:xfrm>
            </p:grpSpPr>
            <p:sp>
              <p:nvSpPr>
                <p:cNvPr id="31" name="Freeform 31"/>
                <p:cNvSpPr>
                  <a:spLocks noChangeAspect="1"/>
                </p:cNvSpPr>
                <p:nvPr/>
              </p:nvSpPr>
              <p:spPr>
                <a:xfrm>
                  <a:off x="-830521" y="-39877"/>
                  <a:ext cx="5406943" cy="549142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202" name="Straight Connector 201">
                <a:extLst>
                  <a:ext uri="{FF2B5EF4-FFF2-40B4-BE49-F238E27FC236}">
                    <a16:creationId xmlns:a16="http://schemas.microsoft.com/office/drawing/2014/main" id="{94ED741E-79AC-76DC-C840-0BFB1332AD71}"/>
                  </a:ext>
                </a:extLst>
              </p:cNvPr>
              <p:cNvCxnSpPr/>
              <p:nvPr/>
            </p:nvCxnSpPr>
            <p:spPr>
              <a:xfrm>
                <a:off x="1246985" y="3210717"/>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E5002BCC-5A01-7BAD-4045-9BB2C2B0F54E}"/>
                </a:ext>
              </a:extLst>
            </p:cNvPr>
            <p:cNvCxnSpPr>
              <a:cxnSpLocks/>
            </p:cNvCxnSpPr>
            <p:nvPr/>
          </p:nvCxnSpPr>
          <p:spPr>
            <a:xfrm>
              <a:off x="469001"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768D10E-58DD-28D4-7837-CB81C2A7DC34}"/>
              </a:ext>
            </a:extLst>
          </p:cNvPr>
          <p:cNvGrpSpPr/>
          <p:nvPr/>
        </p:nvGrpSpPr>
        <p:grpSpPr>
          <a:xfrm>
            <a:off x="2483134" y="2984554"/>
            <a:ext cx="2051035" cy="2133942"/>
            <a:chOff x="2491207" y="3035109"/>
            <a:chExt cx="2051035" cy="2133942"/>
          </a:xfrm>
        </p:grpSpPr>
        <p:grpSp>
          <p:nvGrpSpPr>
            <p:cNvPr id="215" name="Group 214">
              <a:extLst>
                <a:ext uri="{FF2B5EF4-FFF2-40B4-BE49-F238E27FC236}">
                  <a16:creationId xmlns:a16="http://schemas.microsoft.com/office/drawing/2014/main" id="{CE8113FE-6A5B-0B66-289A-4974C917CED1}"/>
                </a:ext>
              </a:extLst>
            </p:cNvPr>
            <p:cNvGrpSpPr/>
            <p:nvPr/>
          </p:nvGrpSpPr>
          <p:grpSpPr>
            <a:xfrm>
              <a:off x="2491207" y="3035109"/>
              <a:ext cx="2051035" cy="2133942"/>
              <a:chOff x="2491207" y="2788371"/>
              <a:chExt cx="2051035" cy="2133942"/>
            </a:xfrm>
          </p:grpSpPr>
          <p:grpSp>
            <p:nvGrpSpPr>
              <p:cNvPr id="172" name="Group 171">
                <a:extLst>
                  <a:ext uri="{FF2B5EF4-FFF2-40B4-BE49-F238E27FC236}">
                    <a16:creationId xmlns:a16="http://schemas.microsoft.com/office/drawing/2014/main" id="{C39CCD94-432E-2928-F092-E670749DEE07}"/>
                  </a:ext>
                </a:extLst>
              </p:cNvPr>
              <p:cNvGrpSpPr/>
              <p:nvPr/>
            </p:nvGrpSpPr>
            <p:grpSpPr>
              <a:xfrm>
                <a:off x="2642175" y="2798278"/>
                <a:ext cx="1900067" cy="2124035"/>
                <a:chOff x="2642175" y="695631"/>
                <a:chExt cx="1900067" cy="2124035"/>
              </a:xfrm>
            </p:grpSpPr>
            <p:grpSp>
              <p:nvGrpSpPr>
                <p:cNvPr id="175" name="Group 174">
                  <a:extLst>
                    <a:ext uri="{FF2B5EF4-FFF2-40B4-BE49-F238E27FC236}">
                      <a16:creationId xmlns:a16="http://schemas.microsoft.com/office/drawing/2014/main" id="{B1601B2D-BB2C-59D2-D1FF-E18F7423C76A}"/>
                    </a:ext>
                  </a:extLst>
                </p:cNvPr>
                <p:cNvGrpSpPr/>
                <p:nvPr/>
              </p:nvGrpSpPr>
              <p:grpSpPr>
                <a:xfrm>
                  <a:off x="2642175" y="695631"/>
                  <a:ext cx="1900067" cy="2124035"/>
                  <a:chOff x="607185" y="685724"/>
                  <a:chExt cx="1900067" cy="2124035"/>
                </a:xfrm>
              </p:grpSpPr>
              <p:sp>
                <p:nvSpPr>
                  <p:cNvPr id="178" name="TextBox 14">
                    <a:extLst>
                      <a:ext uri="{FF2B5EF4-FFF2-40B4-BE49-F238E27FC236}">
                        <a16:creationId xmlns:a16="http://schemas.microsoft.com/office/drawing/2014/main" id="{B3B4CB72-6E1C-7B41-96FB-19BD2BC9D3F4}"/>
                      </a:ext>
                    </a:extLst>
                  </p:cNvPr>
                  <p:cNvSpPr txBox="1"/>
                  <p:nvPr/>
                </p:nvSpPr>
                <p:spPr>
                  <a:xfrm>
                    <a:off x="1244672" y="811127"/>
                    <a:ext cx="126258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Adeel Sarwar</a:t>
                    </a:r>
                  </a:p>
                  <a:p>
                    <a:pPr>
                      <a:spcBef>
                        <a:spcPct val="0"/>
                      </a:spcBef>
                    </a:pPr>
                    <a:r>
                      <a:rPr lang="en-US" sz="750">
                        <a:solidFill>
                          <a:schemeClr val="tx1"/>
                        </a:solidFill>
                        <a:latin typeface="Outfit" pitchFamily="2" charset="0"/>
                      </a:rPr>
                      <a:t>Chief Technology Officer</a:t>
                    </a:r>
                    <a:endParaRPr lang="en-US" sz="700">
                      <a:solidFill>
                        <a:schemeClr val="tx1"/>
                      </a:solidFill>
                      <a:latin typeface="Outfit" pitchFamily="2" charset="0"/>
                    </a:endParaRPr>
                  </a:p>
                </p:txBody>
              </p:sp>
              <p:sp>
                <p:nvSpPr>
                  <p:cNvPr id="179" name="TextBox 15">
                    <a:extLst>
                      <a:ext uri="{FF2B5EF4-FFF2-40B4-BE49-F238E27FC236}">
                        <a16:creationId xmlns:a16="http://schemas.microsoft.com/office/drawing/2014/main" id="{F9C7C497-27FC-A25C-E20F-56F35D2F5132}"/>
                      </a:ext>
                    </a:extLst>
                  </p:cNvPr>
                  <p:cNvSpPr txBox="1"/>
                  <p:nvPr/>
                </p:nvSpPr>
                <p:spPr>
                  <a:xfrm>
                    <a:off x="607185" y="1478625"/>
                    <a:ext cx="1883664" cy="1331134"/>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Joined CareCloud (formerly MTBC) in 2004; instrumental in the company’s technological growth</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Leads strategy, development, and implementation of tech solutions for clients, partners, and internal teams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Deep expertise in building advanced healthcare technology products that drive innovation and business value</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Known for aligning IT strategy with business goals to fuel operational efficiency and revenue growth</a:t>
                    </a:r>
                  </a:p>
                </p:txBody>
              </p:sp>
              <p:sp>
                <p:nvSpPr>
                  <p:cNvPr id="182" name="TextBox 4">
                    <a:extLst>
                      <a:ext uri="{FF2B5EF4-FFF2-40B4-BE49-F238E27FC236}">
                        <a16:creationId xmlns:a16="http://schemas.microsoft.com/office/drawing/2014/main" id="{8C56E72E-82F2-8813-8ED5-E01EF9BAA3F7}"/>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174" name="Straight Connector 173">
                  <a:extLst>
                    <a:ext uri="{FF2B5EF4-FFF2-40B4-BE49-F238E27FC236}">
                      <a16:creationId xmlns:a16="http://schemas.microsoft.com/office/drawing/2014/main" id="{01358F5C-5FE2-9BD5-EBA6-D4B7CC3C7CBA}"/>
                    </a:ext>
                  </a:extLst>
                </p:cNvPr>
                <p:cNvCxnSpPr/>
                <p:nvPr/>
              </p:nvCxnSpPr>
              <p:spPr>
                <a:xfrm>
                  <a:off x="3281540" y="1108070"/>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5" name="Group 35"/>
              <p:cNvGrpSpPr>
                <a:grpSpLocks noChangeAspect="1"/>
              </p:cNvGrpSpPr>
              <p:nvPr/>
            </p:nvGrpSpPr>
            <p:grpSpPr>
              <a:xfrm>
                <a:off x="2491207" y="2788371"/>
                <a:ext cx="731522" cy="731520"/>
                <a:chOff x="-1261899" y="129551"/>
                <a:chExt cx="7815380" cy="7815354"/>
              </a:xfrm>
            </p:grpSpPr>
            <p:sp>
              <p:nvSpPr>
                <p:cNvPr id="36" name="Freeform 36"/>
                <p:cNvSpPr>
                  <a:spLocks noChangeAspect="1"/>
                </p:cNvSpPr>
                <p:nvPr/>
              </p:nvSpPr>
              <p:spPr>
                <a:xfrm>
                  <a:off x="-1261899" y="129551"/>
                  <a:ext cx="7815380"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grpSp>
        <p:cxnSp>
          <p:nvCxnSpPr>
            <p:cNvPr id="19" name="Straight Connector 18">
              <a:extLst>
                <a:ext uri="{FF2B5EF4-FFF2-40B4-BE49-F238E27FC236}">
                  <a16:creationId xmlns:a16="http://schemas.microsoft.com/office/drawing/2014/main" id="{31ACABAC-2F42-1CC7-BF95-DF93706DAECB}"/>
                </a:ext>
              </a:extLst>
            </p:cNvPr>
            <p:cNvCxnSpPr>
              <a:cxnSpLocks/>
            </p:cNvCxnSpPr>
            <p:nvPr/>
          </p:nvCxnSpPr>
          <p:spPr>
            <a:xfrm>
              <a:off x="2493733"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5A88537-572F-5733-D347-7E2676FB9DDF}"/>
              </a:ext>
            </a:extLst>
          </p:cNvPr>
          <p:cNvGrpSpPr/>
          <p:nvPr/>
        </p:nvGrpSpPr>
        <p:grpSpPr>
          <a:xfrm>
            <a:off x="4482488" y="3095655"/>
            <a:ext cx="2315176" cy="1824399"/>
            <a:chOff x="4548718" y="3022983"/>
            <a:chExt cx="2315176" cy="1824399"/>
          </a:xfrm>
        </p:grpSpPr>
        <p:grpSp>
          <p:nvGrpSpPr>
            <p:cNvPr id="216" name="Group 215">
              <a:extLst>
                <a:ext uri="{FF2B5EF4-FFF2-40B4-BE49-F238E27FC236}">
                  <a16:creationId xmlns:a16="http://schemas.microsoft.com/office/drawing/2014/main" id="{16A88F30-6A41-3BC7-586E-0F3046394F19}"/>
                </a:ext>
              </a:extLst>
            </p:cNvPr>
            <p:cNvGrpSpPr/>
            <p:nvPr/>
          </p:nvGrpSpPr>
          <p:grpSpPr>
            <a:xfrm>
              <a:off x="4548718" y="3022983"/>
              <a:ext cx="2315176" cy="1824399"/>
              <a:chOff x="4548718" y="2776245"/>
              <a:chExt cx="2315176" cy="1824399"/>
            </a:xfrm>
          </p:grpSpPr>
          <p:grpSp>
            <p:nvGrpSpPr>
              <p:cNvPr id="204" name="Group 203">
                <a:extLst>
                  <a:ext uri="{FF2B5EF4-FFF2-40B4-BE49-F238E27FC236}">
                    <a16:creationId xmlns:a16="http://schemas.microsoft.com/office/drawing/2014/main" id="{5CC41E6A-4797-3D6F-65F1-7258D42D560E}"/>
                  </a:ext>
                </a:extLst>
              </p:cNvPr>
              <p:cNvGrpSpPr/>
              <p:nvPr/>
            </p:nvGrpSpPr>
            <p:grpSpPr>
              <a:xfrm>
                <a:off x="4691170" y="2798351"/>
                <a:ext cx="2172724" cy="1802293"/>
                <a:chOff x="2643478" y="695631"/>
                <a:chExt cx="2172724" cy="1802293"/>
              </a:xfrm>
            </p:grpSpPr>
            <p:grpSp>
              <p:nvGrpSpPr>
                <p:cNvPr id="207" name="Group 206">
                  <a:extLst>
                    <a:ext uri="{FF2B5EF4-FFF2-40B4-BE49-F238E27FC236}">
                      <a16:creationId xmlns:a16="http://schemas.microsoft.com/office/drawing/2014/main" id="{41CA17D3-CEBA-941C-FF35-08948DF0717D}"/>
                    </a:ext>
                  </a:extLst>
                </p:cNvPr>
                <p:cNvGrpSpPr/>
                <p:nvPr/>
              </p:nvGrpSpPr>
              <p:grpSpPr>
                <a:xfrm>
                  <a:off x="2643478" y="695631"/>
                  <a:ext cx="2172724" cy="1802293"/>
                  <a:chOff x="608488" y="685724"/>
                  <a:chExt cx="2172724" cy="1802293"/>
                </a:xfrm>
              </p:grpSpPr>
              <p:sp>
                <p:nvSpPr>
                  <p:cNvPr id="210" name="TextBox 14">
                    <a:extLst>
                      <a:ext uri="{FF2B5EF4-FFF2-40B4-BE49-F238E27FC236}">
                        <a16:creationId xmlns:a16="http://schemas.microsoft.com/office/drawing/2014/main" id="{49FF5B10-D6B2-02E0-0115-C2363F2B761E}"/>
                      </a:ext>
                    </a:extLst>
                  </p:cNvPr>
                  <p:cNvSpPr txBox="1"/>
                  <p:nvPr/>
                </p:nvSpPr>
                <p:spPr>
                  <a:xfrm>
                    <a:off x="1244672" y="811127"/>
                    <a:ext cx="1536540" cy="392415"/>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Loraine Goetsch</a:t>
                    </a:r>
                  </a:p>
                  <a:p>
                    <a:pPr>
                      <a:spcBef>
                        <a:spcPct val="0"/>
                      </a:spcBef>
                    </a:pPr>
                    <a:r>
                      <a:rPr lang="en-US" sz="750">
                        <a:solidFill>
                          <a:schemeClr val="tx1"/>
                        </a:solidFill>
                        <a:latin typeface="Outfit" pitchFamily="2" charset="0"/>
                      </a:rPr>
                      <a:t>Division President and Senior Vice President of Integrations</a:t>
                    </a:r>
                  </a:p>
                </p:txBody>
              </p:sp>
              <p:sp>
                <p:nvSpPr>
                  <p:cNvPr id="211" name="TextBox 15">
                    <a:extLst>
                      <a:ext uri="{FF2B5EF4-FFF2-40B4-BE49-F238E27FC236}">
                        <a16:creationId xmlns:a16="http://schemas.microsoft.com/office/drawing/2014/main" id="{7EA03C9E-3985-0DE6-D6ED-93D4F2C36840}"/>
                      </a:ext>
                    </a:extLst>
                  </p:cNvPr>
                  <p:cNvSpPr txBox="1"/>
                  <p:nvPr/>
                </p:nvSpPr>
                <p:spPr>
                  <a:xfrm>
                    <a:off x="608488" y="1480049"/>
                    <a:ext cx="1883664" cy="1007968"/>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Brings 20+ years of leadership experience at CareCloud, joining the company in 1999</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Has held pivotal roles including VP of Operations, Revenue Cycle Management, and Sales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Leads integration strategies that drive efficiency, innovation, and scalable growth</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Key contributor to CareCloud’s continued expansion and operational excellence</a:t>
                    </a:r>
                  </a:p>
                </p:txBody>
              </p:sp>
              <p:sp>
                <p:nvSpPr>
                  <p:cNvPr id="214" name="TextBox 4">
                    <a:extLst>
                      <a:ext uri="{FF2B5EF4-FFF2-40B4-BE49-F238E27FC236}">
                        <a16:creationId xmlns:a16="http://schemas.microsoft.com/office/drawing/2014/main" id="{2C29CD6F-840D-4E5A-671C-E08D7E42F0D4}"/>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206" name="Straight Connector 205">
                  <a:extLst>
                    <a:ext uri="{FF2B5EF4-FFF2-40B4-BE49-F238E27FC236}">
                      <a16:creationId xmlns:a16="http://schemas.microsoft.com/office/drawing/2014/main" id="{619D416F-098D-A6DB-A1F4-4BEFC4168113}"/>
                    </a:ext>
                  </a:extLst>
                </p:cNvPr>
                <p:cNvCxnSpPr/>
                <p:nvPr/>
              </p:nvCxnSpPr>
              <p:spPr>
                <a:xfrm>
                  <a:off x="3285284" y="1214510"/>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5" name="Freeform 45"/>
              <p:cNvSpPr>
                <a:spLocks noChangeAspect="1"/>
              </p:cNvSpPr>
              <p:nvPr/>
            </p:nvSpPr>
            <p:spPr>
              <a:xfrm>
                <a:off x="4548718" y="2776245"/>
                <a:ext cx="731520" cy="73152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a:ln w="28575">
                <a:gradFill>
                  <a:gsLst>
                    <a:gs pos="0">
                      <a:srgbClr val="03ACEA"/>
                    </a:gs>
                    <a:gs pos="50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20" name="Straight Connector 19">
              <a:extLst>
                <a:ext uri="{FF2B5EF4-FFF2-40B4-BE49-F238E27FC236}">
                  <a16:creationId xmlns:a16="http://schemas.microsoft.com/office/drawing/2014/main" id="{61A19B41-9053-C11B-904A-ECAA850188DA}"/>
                </a:ext>
              </a:extLst>
            </p:cNvPr>
            <p:cNvCxnSpPr>
              <a:cxnSpLocks/>
            </p:cNvCxnSpPr>
            <p:nvPr/>
          </p:nvCxnSpPr>
          <p:spPr>
            <a:xfrm>
              <a:off x="4558193" y="3298729"/>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5">
            <a:extLst>
              <a:ext uri="{FF2B5EF4-FFF2-40B4-BE49-F238E27FC236}">
                <a16:creationId xmlns:a16="http://schemas.microsoft.com/office/drawing/2014/main" id="{9A6DB4CD-62FD-ECFD-E3EE-C96059A6862A}"/>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3" name="Group 42">
            <a:extLst>
              <a:ext uri="{FF2B5EF4-FFF2-40B4-BE49-F238E27FC236}">
                <a16:creationId xmlns:a16="http://schemas.microsoft.com/office/drawing/2014/main" id="{751EAB93-11C1-E60F-9DD7-8267C4D1A816}"/>
              </a:ext>
            </a:extLst>
          </p:cNvPr>
          <p:cNvGrpSpPr/>
          <p:nvPr/>
        </p:nvGrpSpPr>
        <p:grpSpPr>
          <a:xfrm>
            <a:off x="6787861" y="3071439"/>
            <a:ext cx="2315176" cy="1971145"/>
            <a:chOff x="4548718" y="3022983"/>
            <a:chExt cx="2315176" cy="1971145"/>
          </a:xfrm>
        </p:grpSpPr>
        <p:grpSp>
          <p:nvGrpSpPr>
            <p:cNvPr id="44" name="Group 43">
              <a:extLst>
                <a:ext uri="{FF2B5EF4-FFF2-40B4-BE49-F238E27FC236}">
                  <a16:creationId xmlns:a16="http://schemas.microsoft.com/office/drawing/2014/main" id="{3F2685A9-0B61-7B66-6212-52015428E621}"/>
                </a:ext>
              </a:extLst>
            </p:cNvPr>
            <p:cNvGrpSpPr/>
            <p:nvPr/>
          </p:nvGrpSpPr>
          <p:grpSpPr>
            <a:xfrm>
              <a:off x="4548718" y="3022983"/>
              <a:ext cx="2315176" cy="1971145"/>
              <a:chOff x="4548718" y="2776245"/>
              <a:chExt cx="2315176" cy="1971145"/>
            </a:xfrm>
          </p:grpSpPr>
          <p:grpSp>
            <p:nvGrpSpPr>
              <p:cNvPr id="47" name="Group 46">
                <a:extLst>
                  <a:ext uri="{FF2B5EF4-FFF2-40B4-BE49-F238E27FC236}">
                    <a16:creationId xmlns:a16="http://schemas.microsoft.com/office/drawing/2014/main" id="{0F140297-6773-F2E5-AE29-BD673BB18458}"/>
                  </a:ext>
                </a:extLst>
              </p:cNvPr>
              <p:cNvGrpSpPr/>
              <p:nvPr/>
            </p:nvGrpSpPr>
            <p:grpSpPr>
              <a:xfrm>
                <a:off x="4632049" y="2798351"/>
                <a:ext cx="2231845" cy="1949039"/>
                <a:chOff x="2584357" y="695631"/>
                <a:chExt cx="2231845" cy="1949039"/>
              </a:xfrm>
            </p:grpSpPr>
            <p:grpSp>
              <p:nvGrpSpPr>
                <p:cNvPr id="49" name="Group 48">
                  <a:extLst>
                    <a:ext uri="{FF2B5EF4-FFF2-40B4-BE49-F238E27FC236}">
                      <a16:creationId xmlns:a16="http://schemas.microsoft.com/office/drawing/2014/main" id="{6C5D23CE-0E3D-09F1-25FC-DCC4EE365582}"/>
                    </a:ext>
                  </a:extLst>
                </p:cNvPr>
                <p:cNvGrpSpPr/>
                <p:nvPr/>
              </p:nvGrpSpPr>
              <p:grpSpPr>
                <a:xfrm>
                  <a:off x="2584357" y="695631"/>
                  <a:ext cx="2231845" cy="1949039"/>
                  <a:chOff x="549367" y="685724"/>
                  <a:chExt cx="2231845" cy="1949039"/>
                </a:xfrm>
              </p:grpSpPr>
              <p:sp>
                <p:nvSpPr>
                  <p:cNvPr id="52" name="TextBox 14">
                    <a:extLst>
                      <a:ext uri="{FF2B5EF4-FFF2-40B4-BE49-F238E27FC236}">
                        <a16:creationId xmlns:a16="http://schemas.microsoft.com/office/drawing/2014/main" id="{B2926482-373E-4FC4-D670-5F41CC8E2A6A}"/>
                      </a:ext>
                    </a:extLst>
                  </p:cNvPr>
                  <p:cNvSpPr txBox="1"/>
                  <p:nvPr/>
                </p:nvSpPr>
                <p:spPr>
                  <a:xfrm>
                    <a:off x="1244672" y="811127"/>
                    <a:ext cx="1536540" cy="392415"/>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Kristen Rothe</a:t>
                    </a:r>
                  </a:p>
                  <a:p>
                    <a:pPr>
                      <a:spcBef>
                        <a:spcPct val="0"/>
                      </a:spcBef>
                    </a:pPr>
                    <a:r>
                      <a:rPr lang="en-US" sz="750">
                        <a:solidFill>
                          <a:schemeClr val="tx1"/>
                        </a:solidFill>
                      </a:rPr>
                      <a:t>Corporate Counsel | Compliance &amp; Privacy Officer</a:t>
                    </a:r>
                  </a:p>
                </p:txBody>
              </p:sp>
              <p:sp>
                <p:nvSpPr>
                  <p:cNvPr id="53" name="TextBox 15">
                    <a:extLst>
                      <a:ext uri="{FF2B5EF4-FFF2-40B4-BE49-F238E27FC236}">
                        <a16:creationId xmlns:a16="http://schemas.microsoft.com/office/drawing/2014/main" id="{A3A74E89-312A-CBD9-B637-C2C7C0BAF651}"/>
                      </a:ext>
                    </a:extLst>
                  </p:cNvPr>
                  <p:cNvSpPr txBox="1"/>
                  <p:nvPr/>
                </p:nvSpPr>
                <p:spPr>
                  <a:xfrm>
                    <a:off x="549367" y="1342101"/>
                    <a:ext cx="1877096" cy="1292662"/>
                  </a:xfrm>
                  <a:prstGeom prst="rect">
                    <a:avLst/>
                  </a:prstGeom>
                </p:spPr>
                <p:txBody>
                  <a:bodyPr wrap="square" lIns="0" tIns="0" rIns="0" bIns="0" rtlCol="0" anchor="t">
                    <a:spAutoFit/>
                  </a:bodyPr>
                  <a:lstStyle/>
                  <a:p>
                    <a:pPr marL="171450" indent="-171450">
                      <a:buClr>
                        <a:schemeClr val="tx2"/>
                      </a:buClr>
                      <a:buSzPct val="130000"/>
                      <a:buChar char="•"/>
                    </a:pPr>
                    <a:endParaRPr lang="en-US" sz="700">
                      <a:solidFill>
                        <a:srgbClr val="0B1828"/>
                      </a:solidFill>
                    </a:endParaRPr>
                  </a:p>
                  <a:p>
                    <a:pPr marL="171450" indent="-171450">
                      <a:buClr>
                        <a:schemeClr val="tx2"/>
                      </a:buClr>
                      <a:buSzPct val="130000"/>
                      <a:buChar char="•"/>
                    </a:pPr>
                    <a:r>
                      <a:rPr lang="en-US" sz="700">
                        <a:solidFill>
                          <a:srgbClr val="0B1828"/>
                        </a:solidFill>
                      </a:rPr>
                      <a:t>Has specialized experience in litigation, intellectual property, and business law representing corporations and local governments </a:t>
                    </a:r>
                  </a:p>
                  <a:p>
                    <a:pPr marL="171450" indent="-171450">
                      <a:buClr>
                        <a:schemeClr val="tx2"/>
                      </a:buClr>
                      <a:buSzPct val="130000"/>
                      <a:buChar char="•"/>
                    </a:pPr>
                    <a:r>
                      <a:rPr lang="en-US" sz="700">
                        <a:solidFill>
                          <a:srgbClr val="0B1828"/>
                        </a:solidFill>
                      </a:rPr>
                      <a:t>Leads company-wide compliance with privacy laws and industry regulations</a:t>
                    </a:r>
                  </a:p>
                  <a:p>
                    <a:pPr marL="171450" indent="-171450">
                      <a:buClr>
                        <a:schemeClr val="tx2"/>
                      </a:buClr>
                      <a:buSzPct val="130000"/>
                      <a:buChar char="•"/>
                    </a:pPr>
                    <a:r>
                      <a:rPr lang="en-US" sz="700">
                        <a:solidFill>
                          <a:srgbClr val="0B1828"/>
                        </a:solidFill>
                      </a:rPr>
                      <a:t>Key contributor to contract negotiations, risk management, and data governance strategies that support organizational growth</a:t>
                    </a:r>
                  </a:p>
                  <a:p>
                    <a:pPr marL="171450" indent="-171450">
                      <a:buClr>
                        <a:schemeClr val="tx2"/>
                      </a:buClr>
                      <a:buSzPct val="130000"/>
                      <a:buChar char="•"/>
                    </a:pPr>
                    <a:endParaRPr lang="en-US" sz="700">
                      <a:solidFill>
                        <a:srgbClr val="0B1828"/>
                      </a:solidFill>
                    </a:endParaRPr>
                  </a:p>
                </p:txBody>
              </p:sp>
              <p:sp>
                <p:nvSpPr>
                  <p:cNvPr id="54" name="TextBox 4">
                    <a:extLst>
                      <a:ext uri="{FF2B5EF4-FFF2-40B4-BE49-F238E27FC236}">
                        <a16:creationId xmlns:a16="http://schemas.microsoft.com/office/drawing/2014/main" id="{2B4643C2-DBE8-181E-842A-188E6209F572}"/>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50" name="Straight Connector 49">
                  <a:extLst>
                    <a:ext uri="{FF2B5EF4-FFF2-40B4-BE49-F238E27FC236}">
                      <a16:creationId xmlns:a16="http://schemas.microsoft.com/office/drawing/2014/main" id="{EE165B87-2DD0-F69A-B75E-F456F35CBD74}"/>
                    </a:ext>
                  </a:extLst>
                </p:cNvPr>
                <p:cNvCxnSpPr>
                  <a:cxnSpLocks/>
                </p:cNvCxnSpPr>
                <p:nvPr/>
              </p:nvCxnSpPr>
              <p:spPr>
                <a:xfrm>
                  <a:off x="3285284" y="1214510"/>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8" name="Freeform 45" descr="A person with long hair wearing a suit&#10;&#10;AI-generated content may be incorrect.">
                <a:extLst>
                  <a:ext uri="{FF2B5EF4-FFF2-40B4-BE49-F238E27FC236}">
                    <a16:creationId xmlns:a16="http://schemas.microsoft.com/office/drawing/2014/main" id="{08342A63-0C15-6C6C-1067-BA095A30C138}"/>
                  </a:ext>
                </a:extLst>
              </p:cNvPr>
              <p:cNvSpPr>
                <a:spLocks noChangeAspect="1"/>
              </p:cNvSpPr>
              <p:nvPr/>
            </p:nvSpPr>
            <p:spPr>
              <a:xfrm>
                <a:off x="4548718" y="2776245"/>
                <a:ext cx="731520" cy="73152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a:ln w="28575">
                <a:gradFill>
                  <a:gsLst>
                    <a:gs pos="0">
                      <a:srgbClr val="03ACEA"/>
                    </a:gs>
                    <a:gs pos="50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lIns="91440" tIns="45720" rIns="91440" bIns="45720" anchor="t"/>
              <a:lstStyle/>
              <a:p>
                <a:endParaRPr lang="en-US"/>
              </a:p>
            </p:txBody>
          </p:sp>
        </p:grpSp>
        <p:cxnSp>
          <p:nvCxnSpPr>
            <p:cNvPr id="46" name="Straight Connector 45">
              <a:extLst>
                <a:ext uri="{FF2B5EF4-FFF2-40B4-BE49-F238E27FC236}">
                  <a16:creationId xmlns:a16="http://schemas.microsoft.com/office/drawing/2014/main" id="{32B5A066-60F3-46DD-3C71-1789EEC7B569}"/>
                </a:ext>
              </a:extLst>
            </p:cNvPr>
            <p:cNvCxnSpPr>
              <a:cxnSpLocks/>
            </p:cNvCxnSpPr>
            <p:nvPr/>
          </p:nvCxnSpPr>
          <p:spPr>
            <a:xfrm>
              <a:off x="4558193" y="3298729"/>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descr="A person with long hair smiling&#10;&#10;AI-generated content may be incorrect.">
            <a:extLst>
              <a:ext uri="{FF2B5EF4-FFF2-40B4-BE49-F238E27FC236}">
                <a16:creationId xmlns:a16="http://schemas.microsoft.com/office/drawing/2014/main" id="{0FE2A985-2427-B576-D8C7-A5AC59DB6064}"/>
              </a:ext>
            </a:extLst>
          </p:cNvPr>
          <p:cNvPicPr>
            <a:picLocks noChangeAspect="1"/>
          </p:cNvPicPr>
          <p:nvPr/>
        </p:nvPicPr>
        <p:blipFill>
          <a:blip r:embed="rId11"/>
          <a:stretch>
            <a:fillRect/>
          </a:stretch>
        </p:blipFill>
        <p:spPr>
          <a:xfrm>
            <a:off x="6769685" y="3054300"/>
            <a:ext cx="765213" cy="770210"/>
          </a:xfrm>
          <a:prstGeom prst="rect">
            <a:avLst/>
          </a:prstGeom>
        </p:spPr>
      </p:pic>
    </p:spTree>
    <p:extLst>
      <p:ext uri="{BB962C8B-B14F-4D97-AF65-F5344CB8AC3E}">
        <p14:creationId xmlns:p14="http://schemas.microsoft.com/office/powerpoint/2010/main" val="183022865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4DDC-8EC8-C97F-C002-24B39BE163EA}"/>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CB17C9AB-97EE-FB49-7265-1833830DDE15}"/>
              </a:ext>
            </a:extLst>
          </p:cNvPr>
          <p:cNvSpPr txBox="1"/>
          <p:nvPr/>
        </p:nvSpPr>
        <p:spPr>
          <a:xfrm>
            <a:off x="334557" y="227673"/>
            <a:ext cx="8474887" cy="549509"/>
          </a:xfrm>
          <a:prstGeom prst="rect">
            <a:avLst/>
          </a:prstGeom>
        </p:spPr>
        <p:txBody>
          <a:bodyPr lIns="0" tIns="0" rIns="0" bIns="0" rtlCol="0" anchor="t">
            <a:spAutoFit/>
          </a:bodyPr>
          <a:lstStyle/>
          <a:p>
            <a:r>
              <a:rPr lang="en-US" sz="1800">
                <a:gradFill>
                  <a:gsLst>
                    <a:gs pos="0">
                      <a:srgbClr val="02AEEA"/>
                    </a:gs>
                    <a:gs pos="100000">
                      <a:srgbClr val="523ED5"/>
                    </a:gs>
                  </a:gsLst>
                  <a:lin ang="0" scaled="0"/>
                </a:gradFill>
                <a:latin typeface="Metropolis Extra Bold" panose="00000900000000000000" pitchFamily="50" charset="0"/>
              </a:rPr>
              <a:t>Boards of Director</a:t>
            </a:r>
          </a:p>
          <a:p>
            <a:pPr>
              <a:lnSpc>
                <a:spcPts val="2160"/>
              </a:lnSpc>
            </a:pPr>
            <a:endParaRPr lang="en-US" sz="1800">
              <a:gradFill>
                <a:gsLst>
                  <a:gs pos="0">
                    <a:srgbClr val="02AEEA"/>
                  </a:gs>
                  <a:gs pos="100000">
                    <a:srgbClr val="523ED5"/>
                  </a:gs>
                </a:gsLst>
                <a:lin ang="0" scaled="0"/>
              </a:gradFill>
              <a:latin typeface="Metropolis Extra Bold" panose="00000900000000000000" pitchFamily="50" charset="0"/>
            </a:endParaRPr>
          </a:p>
        </p:txBody>
      </p:sp>
      <p:sp>
        <p:nvSpPr>
          <p:cNvPr id="51" name="Slide Number Placeholder 3">
            <a:extLst>
              <a:ext uri="{FF2B5EF4-FFF2-40B4-BE49-F238E27FC236}">
                <a16:creationId xmlns:a16="http://schemas.microsoft.com/office/drawing/2014/main" id="{9DA3685B-8811-C543-A5CE-A1D727EC036F}"/>
              </a:ext>
            </a:extLst>
          </p:cNvPr>
          <p:cNvSpPr>
            <a:spLocks noGrp="1"/>
          </p:cNvSpPr>
          <p:nvPr>
            <p:ph type="sldNum" sz="quarter" idx="12"/>
          </p:nvPr>
        </p:nvSpPr>
        <p:spPr/>
        <p:txBody>
          <a:bodyPr/>
          <a:lstStyle/>
          <a:p>
            <a:fld id="{B6F15528-21DE-4FAA-801E-634DDDAF4B2B}" type="slidenum">
              <a:rPr lang="en-US" sz="800" dirty="0" smtClean="0"/>
              <a:pPr/>
              <a:t>13</a:t>
            </a:fld>
            <a:endParaRPr lang="en-US" sz="800"/>
          </a:p>
        </p:txBody>
      </p:sp>
      <p:pic>
        <p:nvPicPr>
          <p:cNvPr id="55" name="Picture 55" descr="Icon&#10;&#10;Description automatically generated">
            <a:extLst>
              <a:ext uri="{FF2B5EF4-FFF2-40B4-BE49-F238E27FC236}">
                <a16:creationId xmlns:a16="http://schemas.microsoft.com/office/drawing/2014/main" id="{268881A4-266B-5BE0-6D5B-D4B5118CDB41}"/>
              </a:ext>
            </a:extLst>
          </p:cNvPr>
          <p:cNvPicPr>
            <a:picLocks noChangeAspect="1"/>
          </p:cNvPicPr>
          <p:nvPr/>
        </p:nvPicPr>
        <p:blipFill>
          <a:blip r:embed="rId2"/>
          <a:stretch>
            <a:fillRect/>
          </a:stretch>
        </p:blipFill>
        <p:spPr>
          <a:xfrm>
            <a:off x="7673487" y="-466725"/>
            <a:ext cx="1885950" cy="2647950"/>
          </a:xfrm>
          <a:prstGeom prst="rect">
            <a:avLst/>
          </a:prstGeom>
        </p:spPr>
      </p:pic>
      <p:grpSp>
        <p:nvGrpSpPr>
          <p:cNvPr id="34" name="Group 33">
            <a:extLst>
              <a:ext uri="{FF2B5EF4-FFF2-40B4-BE49-F238E27FC236}">
                <a16:creationId xmlns:a16="http://schemas.microsoft.com/office/drawing/2014/main" id="{9C5B5E36-64BE-6F6D-C97D-94878B5BAEF7}"/>
              </a:ext>
            </a:extLst>
          </p:cNvPr>
          <p:cNvGrpSpPr/>
          <p:nvPr/>
        </p:nvGrpSpPr>
        <p:grpSpPr>
          <a:xfrm>
            <a:off x="433190" y="898219"/>
            <a:ext cx="2065075" cy="1826484"/>
            <a:chOff x="454961" y="927247"/>
            <a:chExt cx="2065075" cy="1826484"/>
          </a:xfrm>
        </p:grpSpPr>
        <p:grpSp>
          <p:nvGrpSpPr>
            <p:cNvPr id="58" name="Group 57">
              <a:extLst>
                <a:ext uri="{FF2B5EF4-FFF2-40B4-BE49-F238E27FC236}">
                  <a16:creationId xmlns:a16="http://schemas.microsoft.com/office/drawing/2014/main" id="{E177D063-CB1A-ABA8-241F-A20C5308401C}"/>
                </a:ext>
              </a:extLst>
            </p:cNvPr>
            <p:cNvGrpSpPr/>
            <p:nvPr/>
          </p:nvGrpSpPr>
          <p:grpSpPr>
            <a:xfrm>
              <a:off x="454961" y="927247"/>
              <a:ext cx="2065075" cy="1685312"/>
              <a:chOff x="454961" y="680509"/>
              <a:chExt cx="2065075" cy="1685312"/>
            </a:xfrm>
          </p:grpSpPr>
          <p:sp>
            <p:nvSpPr>
              <p:cNvPr id="14" name="TextBox 14">
                <a:extLst>
                  <a:ext uri="{FF2B5EF4-FFF2-40B4-BE49-F238E27FC236}">
                    <a16:creationId xmlns:a16="http://schemas.microsoft.com/office/drawing/2014/main" id="{3C000CE3-CDF9-DAFE-1798-015FA600992F}"/>
                  </a:ext>
                </a:extLst>
              </p:cNvPr>
              <p:cNvSpPr txBox="1"/>
              <p:nvPr/>
            </p:nvSpPr>
            <p:spPr>
              <a:xfrm>
                <a:off x="1240800" y="821811"/>
                <a:ext cx="1279236" cy="392415"/>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Mahmud Haq</a:t>
                </a:r>
              </a:p>
              <a:p>
                <a:pPr>
                  <a:spcBef>
                    <a:spcPct val="0"/>
                  </a:spcBef>
                </a:pPr>
                <a:r>
                  <a:rPr lang="en-US" sz="750">
                    <a:solidFill>
                      <a:srgbClr val="0B1828"/>
                    </a:solidFill>
                    <a:latin typeface="Outfit" pitchFamily="2" charset="0"/>
                  </a:rPr>
                  <a:t>Founder &amp; </a:t>
                </a:r>
              </a:p>
              <a:p>
                <a:pPr>
                  <a:spcBef>
                    <a:spcPct val="0"/>
                  </a:spcBef>
                </a:pPr>
                <a:r>
                  <a:rPr lang="en-US" sz="750">
                    <a:solidFill>
                      <a:srgbClr val="0B1828"/>
                    </a:solidFill>
                    <a:latin typeface="Outfit" pitchFamily="2" charset="0"/>
                  </a:rPr>
                  <a:t>Executive Chairman</a:t>
                </a:r>
              </a:p>
            </p:txBody>
          </p:sp>
          <p:sp>
            <p:nvSpPr>
              <p:cNvPr id="15" name="TextBox 15">
                <a:extLst>
                  <a:ext uri="{FF2B5EF4-FFF2-40B4-BE49-F238E27FC236}">
                    <a16:creationId xmlns:a16="http://schemas.microsoft.com/office/drawing/2014/main" id="{57F91D3E-762B-50ED-62AA-A4220666D799}"/>
                  </a:ext>
                </a:extLst>
              </p:cNvPr>
              <p:cNvSpPr txBox="1"/>
              <p:nvPr/>
            </p:nvSpPr>
            <p:spPr>
              <a:xfrm>
                <a:off x="615782" y="1465575"/>
                <a:ext cx="1883664" cy="900246"/>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a:rPr>
                  <a:t>Former CEO of Compass International Services (Nasdaq: CMPS); completed 14 acquisitions in 18 months, grew revenue to ~$180M run-rate, and acquired by NCO Group </a:t>
                </a:r>
              </a:p>
              <a:p>
                <a:pPr marL="57150" lvl="1" indent="-57150">
                  <a:spcAft>
                    <a:spcPts val="100"/>
                  </a:spcAft>
                  <a:buClr>
                    <a:schemeClr val="tx2"/>
                  </a:buClr>
                  <a:buSzPct val="130000"/>
                  <a:buFont typeface="Arial"/>
                  <a:buChar char="•"/>
                </a:pPr>
                <a:r>
                  <a:rPr lang="en-US" sz="700">
                    <a:solidFill>
                      <a:srgbClr val="0B1828"/>
                    </a:solidFill>
                    <a:latin typeface="Outfit"/>
                  </a:rPr>
                  <a:t>Increasing senior positions at American Express</a:t>
                </a:r>
              </a:p>
              <a:p>
                <a:pPr marL="57150" lvl="1" indent="-57150">
                  <a:spcAft>
                    <a:spcPts val="100"/>
                  </a:spcAft>
                  <a:buClr>
                    <a:schemeClr val="tx2"/>
                  </a:buClr>
                  <a:buSzPct val="130000"/>
                  <a:buFont typeface="Arial"/>
                  <a:buChar char="•"/>
                </a:pPr>
                <a:r>
                  <a:rPr lang="en-US" sz="700">
                    <a:solidFill>
                      <a:srgbClr val="0B1828"/>
                    </a:solidFill>
                    <a:latin typeface="Outfit"/>
                  </a:rPr>
                  <a:t>B.S, Aviation Management, Bridgewater State College</a:t>
                </a:r>
              </a:p>
              <a:p>
                <a:pPr marL="57150" lvl="1" indent="-57150">
                  <a:spcBef>
                    <a:spcPct val="0"/>
                  </a:spcBef>
                  <a:spcAft>
                    <a:spcPts val="100"/>
                  </a:spcAft>
                  <a:buClr>
                    <a:schemeClr val="tx2"/>
                  </a:buClr>
                  <a:buSzPct val="130000"/>
                  <a:buFont typeface="Arial"/>
                  <a:buChar char="•"/>
                </a:pPr>
                <a:r>
                  <a:rPr lang="en-US" sz="700">
                    <a:solidFill>
                      <a:srgbClr val="0B1828"/>
                    </a:solidFill>
                    <a:latin typeface="Outfit"/>
                  </a:rPr>
                  <a:t>M.B.A., Finance, Clark University</a:t>
                </a:r>
              </a:p>
            </p:txBody>
          </p:sp>
          <p:sp>
            <p:nvSpPr>
              <p:cNvPr id="4" name="TextBox 4">
                <a:extLst>
                  <a:ext uri="{FF2B5EF4-FFF2-40B4-BE49-F238E27FC236}">
                    <a16:creationId xmlns:a16="http://schemas.microsoft.com/office/drawing/2014/main" id="{B843B74D-C0EF-37C6-05AF-129F999614BB}"/>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nvGrpSpPr>
              <p:cNvPr id="21" name="Group 21">
                <a:extLst>
                  <a:ext uri="{FF2B5EF4-FFF2-40B4-BE49-F238E27FC236}">
                    <a16:creationId xmlns:a16="http://schemas.microsoft.com/office/drawing/2014/main" id="{5C1837E0-C21B-7BB9-97A2-34A2AAE0A0D1}"/>
                  </a:ext>
                </a:extLst>
              </p:cNvPr>
              <p:cNvGrpSpPr>
                <a:grpSpLocks noChangeAspect="1"/>
              </p:cNvGrpSpPr>
              <p:nvPr/>
            </p:nvGrpSpPr>
            <p:grpSpPr>
              <a:xfrm>
                <a:off x="454961" y="680509"/>
                <a:ext cx="731523" cy="731520"/>
                <a:chOff x="-1260832" y="209993"/>
                <a:chExt cx="7800062" cy="7800039"/>
              </a:xfrm>
            </p:grpSpPr>
            <p:sp>
              <p:nvSpPr>
                <p:cNvPr id="22" name="Freeform 22">
                  <a:extLst>
                    <a:ext uri="{FF2B5EF4-FFF2-40B4-BE49-F238E27FC236}">
                      <a16:creationId xmlns:a16="http://schemas.microsoft.com/office/drawing/2014/main" id="{99F445A7-83F9-C5F3-5C32-83C8DD85F3DE}"/>
                    </a:ext>
                  </a:extLst>
                </p:cNvPr>
                <p:cNvSpPr>
                  <a:spLocks noChangeAspect="1"/>
                </p:cNvSpPr>
                <p:nvPr/>
              </p:nvSpPr>
              <p:spPr>
                <a:xfrm>
                  <a:off x="-1260832" y="209993"/>
                  <a:ext cx="7800062" cy="7800039"/>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print">
                    <a:extLst>
                      <a:ext uri="{28A0092B-C50C-407E-A947-70E740481C1C}">
                        <a14:useLocalDpi xmlns:a14="http://schemas.microsoft.com/office/drawing/2010/main"/>
                      </a:ext>
                    </a:extLst>
                  </a:blip>
                  <a:stretch>
                    <a:fillRect/>
                  </a:stretch>
                </a:blipFill>
                <a:ln w="28575">
                  <a:gradFill>
                    <a:gsLst>
                      <a:gs pos="0">
                        <a:srgbClr val="03ACEA"/>
                      </a:gs>
                      <a:gs pos="50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57" name="Straight Connector 56">
                <a:extLst>
                  <a:ext uri="{FF2B5EF4-FFF2-40B4-BE49-F238E27FC236}">
                    <a16:creationId xmlns:a16="http://schemas.microsoft.com/office/drawing/2014/main" id="{8D3DEB6E-16CF-E1F0-94EE-7436D520A08B}"/>
                  </a:ext>
                </a:extLst>
              </p:cNvPr>
              <p:cNvCxnSpPr/>
              <p:nvPr/>
            </p:nvCxnSpPr>
            <p:spPr>
              <a:xfrm>
                <a:off x="1240799" y="1199996"/>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51749BCD-A17D-9E31-A703-52E1987D56AB}"/>
                </a:ext>
              </a:extLst>
            </p:cNvPr>
            <p:cNvCxnSpPr>
              <a:cxnSpLocks/>
            </p:cNvCxnSpPr>
            <p:nvPr/>
          </p:nvCxnSpPr>
          <p:spPr>
            <a:xfrm>
              <a:off x="456802"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8AB22FEE-955A-C228-5823-B3F7C19E1EC0}"/>
              </a:ext>
            </a:extLst>
          </p:cNvPr>
          <p:cNvGrpSpPr/>
          <p:nvPr/>
        </p:nvGrpSpPr>
        <p:grpSpPr>
          <a:xfrm>
            <a:off x="2484932" y="903370"/>
            <a:ext cx="2060376" cy="1821333"/>
            <a:chOff x="2499446" y="932398"/>
            <a:chExt cx="2060376" cy="1821333"/>
          </a:xfrm>
        </p:grpSpPr>
        <p:grpSp>
          <p:nvGrpSpPr>
            <p:cNvPr id="7" name="Group 6">
              <a:extLst>
                <a:ext uri="{FF2B5EF4-FFF2-40B4-BE49-F238E27FC236}">
                  <a16:creationId xmlns:a16="http://schemas.microsoft.com/office/drawing/2014/main" id="{B83F9966-C6EB-F78C-662E-52D987C74012}"/>
                </a:ext>
              </a:extLst>
            </p:cNvPr>
            <p:cNvGrpSpPr/>
            <p:nvPr/>
          </p:nvGrpSpPr>
          <p:grpSpPr>
            <a:xfrm>
              <a:off x="2499446" y="932398"/>
              <a:ext cx="2060376" cy="1681805"/>
              <a:chOff x="2499446" y="932398"/>
              <a:chExt cx="2060376" cy="1681805"/>
            </a:xfrm>
          </p:grpSpPr>
          <p:grpSp>
            <p:nvGrpSpPr>
              <p:cNvPr id="101" name="Group 100">
                <a:extLst>
                  <a:ext uri="{FF2B5EF4-FFF2-40B4-BE49-F238E27FC236}">
                    <a16:creationId xmlns:a16="http://schemas.microsoft.com/office/drawing/2014/main" id="{8B225A62-4147-23CE-1D08-2CF50F175B8A}"/>
                  </a:ext>
                </a:extLst>
              </p:cNvPr>
              <p:cNvGrpSpPr/>
              <p:nvPr/>
            </p:nvGrpSpPr>
            <p:grpSpPr>
              <a:xfrm>
                <a:off x="2499446" y="932398"/>
                <a:ext cx="2060376" cy="1681805"/>
                <a:chOff x="2499446" y="685660"/>
                <a:chExt cx="2060376" cy="1681805"/>
              </a:xfrm>
            </p:grpSpPr>
            <p:grpSp>
              <p:nvGrpSpPr>
                <p:cNvPr id="72" name="Group 71">
                  <a:extLst>
                    <a:ext uri="{FF2B5EF4-FFF2-40B4-BE49-F238E27FC236}">
                      <a16:creationId xmlns:a16="http://schemas.microsoft.com/office/drawing/2014/main" id="{C3F778C0-1D55-1151-E8FC-6CFDAF6DA30A}"/>
                    </a:ext>
                  </a:extLst>
                </p:cNvPr>
                <p:cNvGrpSpPr/>
                <p:nvPr/>
              </p:nvGrpSpPr>
              <p:grpSpPr>
                <a:xfrm>
                  <a:off x="2645930" y="695631"/>
                  <a:ext cx="1913892" cy="1671834"/>
                  <a:chOff x="610940" y="685724"/>
                  <a:chExt cx="1913892" cy="1671834"/>
                </a:xfrm>
              </p:grpSpPr>
              <p:sp>
                <p:nvSpPr>
                  <p:cNvPr id="74" name="TextBox 14">
                    <a:extLst>
                      <a:ext uri="{FF2B5EF4-FFF2-40B4-BE49-F238E27FC236}">
                        <a16:creationId xmlns:a16="http://schemas.microsoft.com/office/drawing/2014/main" id="{56563680-1BC7-7D00-4B87-5DA6C424C96C}"/>
                      </a:ext>
                    </a:extLst>
                  </p:cNvPr>
                  <p:cNvSpPr txBox="1"/>
                  <p:nvPr/>
                </p:nvSpPr>
                <p:spPr>
                  <a:xfrm>
                    <a:off x="1244672" y="811127"/>
                    <a:ext cx="12801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pitchFamily="2" charset="0"/>
                      </a:rPr>
                      <a:t>A. Hadi Chaudhry</a:t>
                    </a:r>
                  </a:p>
                  <a:p>
                    <a:pPr>
                      <a:spcBef>
                        <a:spcPct val="0"/>
                      </a:spcBef>
                    </a:pPr>
                    <a:r>
                      <a:rPr lang="en-US" sz="750">
                        <a:solidFill>
                          <a:srgbClr val="0B1828"/>
                        </a:solidFill>
                        <a:latin typeface="Outfit" pitchFamily="2" charset="0"/>
                      </a:rPr>
                      <a:t>Co-Chief Executive Officer</a:t>
                    </a:r>
                  </a:p>
                </p:txBody>
              </p:sp>
              <p:sp>
                <p:nvSpPr>
                  <p:cNvPr id="76" name="TextBox 15">
                    <a:extLst>
                      <a:ext uri="{FF2B5EF4-FFF2-40B4-BE49-F238E27FC236}">
                        <a16:creationId xmlns:a16="http://schemas.microsoft.com/office/drawing/2014/main" id="{9CBABA5F-3ED1-C82B-F4E8-AD87CB08B022}"/>
                      </a:ext>
                    </a:extLst>
                  </p:cNvPr>
                  <p:cNvSpPr txBox="1"/>
                  <p:nvPr/>
                </p:nvSpPr>
                <p:spPr>
                  <a:xfrm>
                    <a:off x="629547" y="1457312"/>
                    <a:ext cx="1883664" cy="900246"/>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pitchFamily="2" charset="0"/>
                      </a:rPr>
                      <a:t>Joined in 2002</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Previously served as Manager of IT, General Manager, Chief Information Officer, and VP of Global Operations</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Extensive healthcare IT experience, including various roles in the banking and IT sector </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B.S., Mathematics &amp; Statistics; numerous IT certifications</a:t>
                    </a:r>
                  </a:p>
                </p:txBody>
              </p:sp>
              <p:sp>
                <p:nvSpPr>
                  <p:cNvPr id="82" name="TextBox 4">
                    <a:extLst>
                      <a:ext uri="{FF2B5EF4-FFF2-40B4-BE49-F238E27FC236}">
                        <a16:creationId xmlns:a16="http://schemas.microsoft.com/office/drawing/2014/main" id="{263D737E-CE57-0E68-AAF1-AEB0A0F6097A}"/>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grpSp>
              <p:nvGrpSpPr>
                <p:cNvPr id="23" name="Group 23">
                  <a:extLst>
                    <a:ext uri="{FF2B5EF4-FFF2-40B4-BE49-F238E27FC236}">
                      <a16:creationId xmlns:a16="http://schemas.microsoft.com/office/drawing/2014/main" id="{C674AEB1-954A-F8D3-CC08-EC6BB9377C0C}"/>
                    </a:ext>
                  </a:extLst>
                </p:cNvPr>
                <p:cNvGrpSpPr>
                  <a:grpSpLocks noChangeAspect="1"/>
                </p:cNvGrpSpPr>
                <p:nvPr/>
              </p:nvGrpSpPr>
              <p:grpSpPr>
                <a:xfrm>
                  <a:off x="2499446" y="685660"/>
                  <a:ext cx="731523" cy="731520"/>
                  <a:chOff x="-1080296" y="160373"/>
                  <a:chExt cx="7815377" cy="7815354"/>
                </a:xfrm>
              </p:grpSpPr>
              <p:sp>
                <p:nvSpPr>
                  <p:cNvPr id="24" name="Freeform 24">
                    <a:extLst>
                      <a:ext uri="{FF2B5EF4-FFF2-40B4-BE49-F238E27FC236}">
                        <a16:creationId xmlns:a16="http://schemas.microsoft.com/office/drawing/2014/main" id="{EE0B3D06-1FD4-B204-7AF3-6CEB34366C74}"/>
                      </a:ext>
                    </a:extLst>
                  </p:cNvPr>
                  <p:cNvSpPr>
                    <a:spLocks noChangeAspect="1"/>
                  </p:cNvSpPr>
                  <p:nvPr/>
                </p:nvSpPr>
                <p:spPr>
                  <a:xfrm>
                    <a:off x="-1080296" y="160373"/>
                    <a:ext cx="7815377"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print">
                      <a:extLst>
                        <a:ext uri="{28A0092B-C50C-407E-A947-70E740481C1C}">
                          <a14:useLocalDpi xmlns:a14="http://schemas.microsoft.com/office/drawing/2010/main"/>
                        </a:ext>
                      </a:extLst>
                    </a:blip>
                    <a:stretch>
                      <a:fillRect/>
                    </a:stretch>
                  </a:blipFill>
                  <a:ln w="28575">
                    <a:gradFill>
                      <a:gsLst>
                        <a:gs pos="0">
                          <a:srgbClr val="03ACEA"/>
                        </a:gs>
                        <a:gs pos="57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grpSp>
          <p:cxnSp>
            <p:nvCxnSpPr>
              <p:cNvPr id="156" name="Straight Connector 155">
                <a:extLst>
                  <a:ext uri="{FF2B5EF4-FFF2-40B4-BE49-F238E27FC236}">
                    <a16:creationId xmlns:a16="http://schemas.microsoft.com/office/drawing/2014/main" id="{1D5D3BF7-22EC-75CF-AD61-723EB57D246A}"/>
                  </a:ext>
                </a:extLst>
              </p:cNvPr>
              <p:cNvCxnSpPr/>
              <p:nvPr/>
            </p:nvCxnSpPr>
            <p:spPr>
              <a:xfrm>
                <a:off x="3285284" y="1370647"/>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26DCD32A-2B20-172F-DFB0-DD553CE2D6B2}"/>
                </a:ext>
              </a:extLst>
            </p:cNvPr>
            <p:cNvCxnSpPr>
              <a:cxnSpLocks/>
            </p:cNvCxnSpPr>
            <p:nvPr/>
          </p:nvCxnSpPr>
          <p:spPr>
            <a:xfrm>
              <a:off x="2506691"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CDDD1974-FD88-FA42-A521-C83520B3FED9}"/>
              </a:ext>
            </a:extLst>
          </p:cNvPr>
          <p:cNvGrpSpPr/>
          <p:nvPr/>
        </p:nvGrpSpPr>
        <p:grpSpPr>
          <a:xfrm>
            <a:off x="4692194" y="913341"/>
            <a:ext cx="1915937" cy="1628578"/>
            <a:chOff x="610940" y="685724"/>
            <a:chExt cx="1915937" cy="1628578"/>
          </a:xfrm>
        </p:grpSpPr>
        <p:sp>
          <p:nvSpPr>
            <p:cNvPr id="106" name="TextBox 14">
              <a:extLst>
                <a:ext uri="{FF2B5EF4-FFF2-40B4-BE49-F238E27FC236}">
                  <a16:creationId xmlns:a16="http://schemas.microsoft.com/office/drawing/2014/main" id="{0130B910-E84A-887F-8C23-BB3E0CFD5A8C}"/>
                </a:ext>
              </a:extLst>
            </p:cNvPr>
            <p:cNvSpPr txBox="1"/>
            <p:nvPr/>
          </p:nvSpPr>
          <p:spPr>
            <a:xfrm>
              <a:off x="1246717" y="817475"/>
              <a:ext cx="12801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Bill Korn</a:t>
              </a:r>
            </a:p>
            <a:p>
              <a:pPr>
                <a:spcBef>
                  <a:spcPct val="0"/>
                </a:spcBef>
              </a:pPr>
              <a:r>
                <a:rPr lang="en-US" sz="750">
                  <a:solidFill>
                    <a:srgbClr val="0B1828"/>
                  </a:solidFill>
                  <a:latin typeface="Outfit" pitchFamily="2" charset="0"/>
                </a:rPr>
                <a:t>Chief Strategy Officer</a:t>
              </a:r>
            </a:p>
          </p:txBody>
        </p:sp>
        <p:sp>
          <p:nvSpPr>
            <p:cNvPr id="107" name="TextBox 15">
              <a:extLst>
                <a:ext uri="{FF2B5EF4-FFF2-40B4-BE49-F238E27FC236}">
                  <a16:creationId xmlns:a16="http://schemas.microsoft.com/office/drawing/2014/main" id="{CDB64AD7-513E-BB6E-BD98-96C01D5136B7}"/>
                </a:ext>
              </a:extLst>
            </p:cNvPr>
            <p:cNvSpPr txBox="1"/>
            <p:nvPr/>
          </p:nvSpPr>
          <p:spPr>
            <a:xfrm>
              <a:off x="612368" y="1452528"/>
              <a:ext cx="1885949" cy="861774"/>
            </a:xfrm>
            <a:prstGeom prst="rect">
              <a:avLst/>
            </a:prstGeom>
          </p:spPr>
          <p:txBody>
            <a:bodyPr wrap="square" lIns="0" tIns="0" rIns="0" bIns="0" rtlCol="0" anchor="t">
              <a:spAutoFit/>
            </a:bodyPr>
            <a:lstStyle/>
            <a:p>
              <a:pPr>
                <a:buClr>
                  <a:schemeClr val="tx2"/>
                </a:buClr>
                <a:buSzPct val="130000"/>
                <a:buFont typeface="Symbol"/>
                <a:buChar char="•"/>
              </a:pPr>
              <a:r>
                <a:rPr lang="en-US" sz="700">
                  <a:solidFill>
                    <a:srgbClr val="0B1828"/>
                  </a:solidFill>
                  <a:latin typeface="Outfit"/>
                </a:rPr>
                <a:t> Chief Strategy Officer at </a:t>
              </a:r>
              <a:r>
                <a:rPr lang="en-US" sz="700" err="1">
                  <a:solidFill>
                    <a:srgbClr val="0B1828"/>
                  </a:solidFill>
                  <a:latin typeface="Outfit"/>
                </a:rPr>
                <a:t>CareCloud</a:t>
              </a:r>
              <a:r>
                <a:rPr lang="en-US" sz="700">
                  <a:solidFill>
                    <a:srgbClr val="0B1828"/>
                  </a:solidFill>
                  <a:latin typeface="Outfit"/>
                </a:rPr>
                <a:t> with 87% Compound Annual Growth Rate across six CFO roles.</a:t>
              </a:r>
            </a:p>
            <a:p>
              <a:pPr>
                <a:buClr>
                  <a:srgbClr val="009BDE"/>
                </a:buClr>
                <a:buSzPct val="130000"/>
              </a:pPr>
              <a:endParaRPr lang="en-US" sz="700">
                <a:solidFill>
                  <a:srgbClr val="0B1828"/>
                </a:solidFill>
                <a:latin typeface="Outfit"/>
              </a:endParaRPr>
            </a:p>
            <a:p>
              <a:pPr>
                <a:buClr>
                  <a:srgbClr val="009BDE"/>
                </a:buClr>
                <a:buSzPct val="130000"/>
                <a:buFont typeface="Symbol"/>
                <a:buChar char="•"/>
              </a:pPr>
              <a:r>
                <a:rPr lang="en-US" sz="700">
                  <a:solidFill>
                    <a:srgbClr val="0B1828"/>
                  </a:solidFill>
                </a:rPr>
                <a:t>Harvard MBA graduate serving on Nasdaq-listed company board.</a:t>
              </a:r>
              <a:endParaRPr lang="en-US" sz="700">
                <a:solidFill>
                  <a:srgbClr val="0B1828"/>
                </a:solidFill>
                <a:latin typeface="Outfit"/>
              </a:endParaRPr>
            </a:p>
            <a:p>
              <a:endParaRPr lang="en-US" sz="700">
                <a:solidFill>
                  <a:srgbClr val="0B1828"/>
                </a:solidFill>
                <a:latin typeface="Outfit" pitchFamily="2" charset="0"/>
              </a:endParaRPr>
            </a:p>
            <a:p>
              <a:pPr marL="57150" lvl="1" indent="-57150">
                <a:spcAft>
                  <a:spcPts val="100"/>
                </a:spcAft>
                <a:buClr>
                  <a:schemeClr val="tx2"/>
                </a:buClr>
                <a:buSzPct val="130000"/>
                <a:buFont typeface="Arial"/>
                <a:buChar char="•"/>
              </a:pPr>
              <a:endParaRPr lang="en-US" sz="700">
                <a:solidFill>
                  <a:srgbClr val="0B1828"/>
                </a:solidFill>
                <a:latin typeface="Outfit" pitchFamily="2" charset="0"/>
              </a:endParaRPr>
            </a:p>
          </p:txBody>
        </p:sp>
        <p:sp>
          <p:nvSpPr>
            <p:cNvPr id="111" name="TextBox 4">
              <a:extLst>
                <a:ext uri="{FF2B5EF4-FFF2-40B4-BE49-F238E27FC236}">
                  <a16:creationId xmlns:a16="http://schemas.microsoft.com/office/drawing/2014/main" id="{AF0ACA5A-0AA1-FECF-50A1-4BB5CE2ED266}"/>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grpSp>
        <p:nvGrpSpPr>
          <p:cNvPr id="25" name="Group 25">
            <a:extLst>
              <a:ext uri="{FF2B5EF4-FFF2-40B4-BE49-F238E27FC236}">
                <a16:creationId xmlns:a16="http://schemas.microsoft.com/office/drawing/2014/main" id="{2CAE3224-DDE8-2AF6-A790-95283CA83BEA}"/>
              </a:ext>
            </a:extLst>
          </p:cNvPr>
          <p:cNvGrpSpPr>
            <a:grpSpLocks noChangeAspect="1"/>
          </p:cNvGrpSpPr>
          <p:nvPr/>
        </p:nvGrpSpPr>
        <p:grpSpPr>
          <a:xfrm>
            <a:off x="4554237" y="898219"/>
            <a:ext cx="731520" cy="731520"/>
            <a:chOff x="-1076995" y="-70480"/>
            <a:chExt cx="7815345" cy="7815354"/>
          </a:xfrm>
          <a:blipFill dpi="0" rotWithShape="1">
            <a:blip r:embed="rId5">
              <a:extLst>
                <a:ext uri="{28A0092B-C50C-407E-A947-70E740481C1C}">
                  <a14:useLocalDpi xmlns:a14="http://schemas.microsoft.com/office/drawing/2010/main" val="0"/>
                </a:ext>
              </a:extLst>
            </a:blip>
            <a:srcRect/>
            <a:stretch>
              <a:fillRect/>
            </a:stretch>
          </a:blipFill>
        </p:grpSpPr>
        <p:sp>
          <p:nvSpPr>
            <p:cNvPr id="26" name="Freeform 26">
              <a:extLst>
                <a:ext uri="{FF2B5EF4-FFF2-40B4-BE49-F238E27FC236}">
                  <a16:creationId xmlns:a16="http://schemas.microsoft.com/office/drawing/2014/main" id="{46AF340E-A038-1DF2-7F1F-4593662BB896}"/>
                </a:ext>
              </a:extLst>
            </p:cNvPr>
            <p:cNvSpPr>
              <a:spLocks noChangeAspect="1"/>
            </p:cNvSpPr>
            <p:nvPr/>
          </p:nvSpPr>
          <p:spPr>
            <a:xfrm>
              <a:off x="-1076995" y="-70480"/>
              <a:ext cx="7815345"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a:ln w="28575">
              <a:gradFill>
                <a:gsLst>
                  <a:gs pos="0">
                    <a:srgbClr val="03ACEA"/>
                  </a:gs>
                  <a:gs pos="53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grpSp>
      <p:cxnSp>
        <p:nvCxnSpPr>
          <p:cNvPr id="157" name="Straight Connector 156">
            <a:extLst>
              <a:ext uri="{FF2B5EF4-FFF2-40B4-BE49-F238E27FC236}">
                <a16:creationId xmlns:a16="http://schemas.microsoft.com/office/drawing/2014/main" id="{7D16F686-4E93-4EDC-D7C4-73F2F9CBD76A}"/>
              </a:ext>
            </a:extLst>
          </p:cNvPr>
          <p:cNvCxnSpPr/>
          <p:nvPr/>
        </p:nvCxnSpPr>
        <p:spPr>
          <a:xfrm>
            <a:off x="5333437" y="1322233"/>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B0712D-04C1-7C92-0299-770D6BBDD334}"/>
              </a:ext>
            </a:extLst>
          </p:cNvPr>
          <p:cNvCxnSpPr>
            <a:cxnSpLocks/>
          </p:cNvCxnSpPr>
          <p:nvPr/>
        </p:nvCxnSpPr>
        <p:spPr>
          <a:xfrm>
            <a:off x="4565452" y="1170223"/>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274EF72-F9E0-5CAA-F15D-9A072FAEB066}"/>
              </a:ext>
            </a:extLst>
          </p:cNvPr>
          <p:cNvGrpSpPr/>
          <p:nvPr/>
        </p:nvGrpSpPr>
        <p:grpSpPr>
          <a:xfrm>
            <a:off x="6672081" y="882368"/>
            <a:ext cx="2195236" cy="2041110"/>
            <a:chOff x="6614208" y="962035"/>
            <a:chExt cx="2195236" cy="2041110"/>
          </a:xfrm>
        </p:grpSpPr>
        <p:grpSp>
          <p:nvGrpSpPr>
            <p:cNvPr id="162" name="Group 161">
              <a:extLst>
                <a:ext uri="{FF2B5EF4-FFF2-40B4-BE49-F238E27FC236}">
                  <a16:creationId xmlns:a16="http://schemas.microsoft.com/office/drawing/2014/main" id="{E64BFAE2-E3CB-BB38-AF70-DF0172202203}"/>
                </a:ext>
              </a:extLst>
            </p:cNvPr>
            <p:cNvGrpSpPr/>
            <p:nvPr/>
          </p:nvGrpSpPr>
          <p:grpSpPr>
            <a:xfrm>
              <a:off x="6778784" y="962035"/>
              <a:ext cx="2030660" cy="2041110"/>
              <a:chOff x="6778784" y="715297"/>
              <a:chExt cx="2030660" cy="2041110"/>
            </a:xfrm>
          </p:grpSpPr>
          <p:grpSp>
            <p:nvGrpSpPr>
              <p:cNvPr id="133" name="Group 132">
                <a:extLst>
                  <a:ext uri="{FF2B5EF4-FFF2-40B4-BE49-F238E27FC236}">
                    <a16:creationId xmlns:a16="http://schemas.microsoft.com/office/drawing/2014/main" id="{966AE778-1EB6-33F7-14F3-2BE03CD11959}"/>
                  </a:ext>
                </a:extLst>
              </p:cNvPr>
              <p:cNvGrpSpPr/>
              <p:nvPr/>
            </p:nvGrpSpPr>
            <p:grpSpPr>
              <a:xfrm>
                <a:off x="6778784" y="715297"/>
                <a:ext cx="2030660" cy="2041110"/>
                <a:chOff x="610940" y="685724"/>
                <a:chExt cx="2030660" cy="2041110"/>
              </a:xfrm>
            </p:grpSpPr>
            <p:sp>
              <p:nvSpPr>
                <p:cNvPr id="136" name="TextBox 14">
                  <a:extLst>
                    <a:ext uri="{FF2B5EF4-FFF2-40B4-BE49-F238E27FC236}">
                      <a16:creationId xmlns:a16="http://schemas.microsoft.com/office/drawing/2014/main" id="{8A520E1E-2C25-E9C5-C128-361B07CF3795}"/>
                    </a:ext>
                  </a:extLst>
                </p:cNvPr>
                <p:cNvSpPr txBox="1"/>
                <p:nvPr/>
              </p:nvSpPr>
              <p:spPr>
                <a:xfrm>
                  <a:off x="1250540" y="794176"/>
                  <a:ext cx="139106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Anne M. </a:t>
                  </a:r>
                  <a:r>
                    <a:rPr lang="en-US" sz="1050" b="1" err="1">
                      <a:solidFill>
                        <a:srgbClr val="001A61"/>
                      </a:solidFill>
                      <a:latin typeface="Outfit"/>
                    </a:rPr>
                    <a:t>Busquet</a:t>
                  </a:r>
                </a:p>
                <a:p>
                  <a:pPr>
                    <a:spcBef>
                      <a:spcPct val="0"/>
                    </a:spcBef>
                  </a:pPr>
                  <a:r>
                    <a:rPr lang="en-US" sz="700">
                      <a:solidFill>
                        <a:srgbClr val="0B1828"/>
                      </a:solidFill>
                    </a:rPr>
                    <a:t>Board Director </a:t>
                  </a:r>
                  <a:endParaRPr lang="en-US"/>
                </a:p>
              </p:txBody>
            </p:sp>
            <p:sp>
              <p:nvSpPr>
                <p:cNvPr id="141" name="TextBox 4">
                  <a:extLst>
                    <a:ext uri="{FF2B5EF4-FFF2-40B4-BE49-F238E27FC236}">
                      <a16:creationId xmlns:a16="http://schemas.microsoft.com/office/drawing/2014/main" id="{0493779F-8E05-1722-03A0-AA4EF506F060}"/>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sp>
              <p:nvSpPr>
                <p:cNvPr id="137" name="TextBox 15">
                  <a:extLst>
                    <a:ext uri="{FF2B5EF4-FFF2-40B4-BE49-F238E27FC236}">
                      <a16:creationId xmlns:a16="http://schemas.microsoft.com/office/drawing/2014/main" id="{2B1F78B4-15B4-FEC6-3857-0538DEF8716C}"/>
                    </a:ext>
                  </a:extLst>
                </p:cNvPr>
                <p:cNvSpPr txBox="1"/>
                <p:nvPr/>
              </p:nvSpPr>
              <p:spPr>
                <a:xfrm>
                  <a:off x="611456" y="1434172"/>
                  <a:ext cx="1883664" cy="1292662"/>
                </a:xfrm>
                <a:prstGeom prst="rect">
                  <a:avLst/>
                </a:prstGeom>
              </p:spPr>
              <p:txBody>
                <a:bodyPr wrap="square" lIns="0" tIns="0" rIns="0" bIns="0" rtlCol="0" anchor="t">
                  <a:spAutoFit/>
                </a:bodyPr>
                <a:lstStyle/>
                <a:p>
                  <a:pPr marL="171450" indent="-171450">
                    <a:buClr>
                      <a:schemeClr val="tx2"/>
                    </a:buClr>
                    <a:buSzPct val="130000"/>
                    <a:buFont typeface="Symbol"/>
                    <a:buChar char="•"/>
                  </a:pPr>
                  <a:r>
                    <a:rPr lang="en-US" sz="700" err="1">
                      <a:solidFill>
                        <a:srgbClr val="0B1828"/>
                      </a:solidFill>
                      <a:latin typeface="Outfit"/>
                    </a:rPr>
                    <a:t>CareCloud</a:t>
                  </a:r>
                  <a:r>
                    <a:rPr lang="en-US" sz="700">
                      <a:solidFill>
                        <a:srgbClr val="0B1828"/>
                      </a:solidFill>
                      <a:latin typeface="Outfit"/>
                    </a:rPr>
                    <a:t> Board Director since 2014 with 30+ years executive leadership at American Express and Interactive Corp (IAC)</a:t>
                  </a:r>
                </a:p>
                <a:p>
                  <a:pPr marL="171450" indent="-171450">
                    <a:buClr>
                      <a:srgbClr val="009BDE"/>
                    </a:buClr>
                    <a:buSzPct val="130000"/>
                    <a:buFont typeface="Symbol"/>
                    <a:buChar char="•"/>
                  </a:pPr>
                  <a:endParaRPr lang="en-US" sz="700">
                    <a:solidFill>
                      <a:srgbClr val="0B1828"/>
                    </a:solidFill>
                    <a:latin typeface="Outfit"/>
                  </a:endParaRPr>
                </a:p>
                <a:p>
                  <a:pPr marL="171450" indent="-171450">
                    <a:buClr>
                      <a:srgbClr val="009BDE"/>
                    </a:buClr>
                    <a:buSzPct val="130000"/>
                    <a:buFont typeface="Symbol"/>
                    <a:buChar char="•"/>
                  </a:pPr>
                  <a:r>
                    <a:rPr lang="en-US" sz="700">
                      <a:solidFill>
                        <a:srgbClr val="0B1828"/>
                      </a:solidFill>
                    </a:rPr>
                    <a:t>President of AMB Advisors serving on multiple boards including Pitney Bowes and Columbia Business School, with Cornell/Columbia education.</a:t>
                  </a:r>
                  <a:endParaRPr lang="en-US" sz="700">
                    <a:solidFill>
                      <a:srgbClr val="0B1828"/>
                    </a:solidFill>
                    <a:latin typeface="Outfit"/>
                  </a:endParaRPr>
                </a:p>
                <a:p>
                  <a:pPr>
                    <a:buSzPct val="130000"/>
                  </a:pPr>
                  <a:endParaRPr lang="en-US" sz="700">
                    <a:solidFill>
                      <a:srgbClr val="0B1828"/>
                    </a:solidFill>
                    <a:latin typeface="Outfit"/>
                  </a:endParaRPr>
                </a:p>
                <a:p>
                  <a:endParaRPr lang="en-US" sz="700">
                    <a:solidFill>
                      <a:srgbClr val="0B1828"/>
                    </a:solidFill>
                    <a:latin typeface="Outfit"/>
                  </a:endParaRPr>
                </a:p>
                <a:p>
                  <a:pPr marL="171450" indent="-171450">
                    <a:buClr>
                      <a:schemeClr val="tx2"/>
                    </a:buClr>
                    <a:buSzPct val="130000"/>
                    <a:buFont typeface="Symbol"/>
                    <a:buChar char="•"/>
                  </a:pPr>
                  <a:endParaRPr lang="en-US" sz="700">
                    <a:solidFill>
                      <a:srgbClr val="0B1828"/>
                    </a:solidFill>
                    <a:latin typeface="Outfit"/>
                  </a:endParaRPr>
                </a:p>
                <a:p>
                  <a:pPr marL="171450" lvl="1" indent="-171450">
                    <a:buClr>
                      <a:schemeClr val="tx2"/>
                    </a:buClr>
                    <a:buSzPct val="130000"/>
                    <a:buFont typeface="Symbol"/>
                    <a:buChar char="•"/>
                  </a:pPr>
                  <a:endParaRPr lang="en-US" sz="700">
                    <a:solidFill>
                      <a:srgbClr val="0B1828"/>
                    </a:solidFill>
                    <a:latin typeface="Outfit"/>
                  </a:endParaRPr>
                </a:p>
              </p:txBody>
            </p:sp>
          </p:grpSp>
          <p:cxnSp>
            <p:nvCxnSpPr>
              <p:cNvPr id="158" name="Straight Connector 157">
                <a:extLst>
                  <a:ext uri="{FF2B5EF4-FFF2-40B4-BE49-F238E27FC236}">
                    <a16:creationId xmlns:a16="http://schemas.microsoft.com/office/drawing/2014/main" id="{2F008E4B-249C-5A33-A635-EE3F4ED5C482}"/>
                  </a:ext>
                </a:extLst>
              </p:cNvPr>
              <p:cNvCxnSpPr/>
              <p:nvPr/>
            </p:nvCxnSpPr>
            <p:spPr>
              <a:xfrm>
                <a:off x="7418332" y="1104819"/>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CD7E13D4-6F40-20F9-F230-C01545D4BBB1}"/>
                </a:ext>
              </a:extLst>
            </p:cNvPr>
            <p:cNvCxnSpPr>
              <a:cxnSpLocks/>
            </p:cNvCxnSpPr>
            <p:nvPr/>
          </p:nvCxnSpPr>
          <p:spPr>
            <a:xfrm>
              <a:off x="6614208"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036ACE1-5D1A-9AB4-42EE-8A645391A312}"/>
              </a:ext>
            </a:extLst>
          </p:cNvPr>
          <p:cNvGrpSpPr/>
          <p:nvPr/>
        </p:nvGrpSpPr>
        <p:grpSpPr>
          <a:xfrm>
            <a:off x="686639" y="3000000"/>
            <a:ext cx="2178215" cy="1729155"/>
            <a:chOff x="469001" y="3035109"/>
            <a:chExt cx="2178215" cy="1729155"/>
          </a:xfrm>
        </p:grpSpPr>
        <p:grpSp>
          <p:nvGrpSpPr>
            <p:cNvPr id="203" name="Group 202">
              <a:extLst>
                <a:ext uri="{FF2B5EF4-FFF2-40B4-BE49-F238E27FC236}">
                  <a16:creationId xmlns:a16="http://schemas.microsoft.com/office/drawing/2014/main" id="{2A266292-7738-51AA-CA6B-711311B50ECC}"/>
                </a:ext>
              </a:extLst>
            </p:cNvPr>
            <p:cNvGrpSpPr/>
            <p:nvPr/>
          </p:nvGrpSpPr>
          <p:grpSpPr>
            <a:xfrm>
              <a:off x="608305" y="3035109"/>
              <a:ext cx="2038911" cy="1465308"/>
              <a:chOff x="608305" y="2788371"/>
              <a:chExt cx="2038911" cy="1465308"/>
            </a:xfrm>
          </p:grpSpPr>
          <p:grpSp>
            <p:nvGrpSpPr>
              <p:cNvPr id="163" name="Group 162">
                <a:extLst>
                  <a:ext uri="{FF2B5EF4-FFF2-40B4-BE49-F238E27FC236}">
                    <a16:creationId xmlns:a16="http://schemas.microsoft.com/office/drawing/2014/main" id="{89CC772E-3688-F596-9310-742D23A9920B}"/>
                  </a:ext>
                </a:extLst>
              </p:cNvPr>
              <p:cNvGrpSpPr/>
              <p:nvPr/>
            </p:nvGrpSpPr>
            <p:grpSpPr>
              <a:xfrm>
                <a:off x="608305" y="2788371"/>
                <a:ext cx="2038911" cy="1465308"/>
                <a:chOff x="608305" y="685724"/>
                <a:chExt cx="2038911" cy="1465308"/>
              </a:xfrm>
            </p:grpSpPr>
            <p:sp>
              <p:nvSpPr>
                <p:cNvPr id="164" name="TextBox 14">
                  <a:extLst>
                    <a:ext uri="{FF2B5EF4-FFF2-40B4-BE49-F238E27FC236}">
                      <a16:creationId xmlns:a16="http://schemas.microsoft.com/office/drawing/2014/main" id="{CDDC056D-CFF3-81DD-4F63-05CAD2F0446E}"/>
                    </a:ext>
                  </a:extLst>
                </p:cNvPr>
                <p:cNvSpPr txBox="1"/>
                <p:nvPr/>
              </p:nvSpPr>
              <p:spPr>
                <a:xfrm>
                  <a:off x="1264612" y="821811"/>
                  <a:ext cx="1382604"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John N. Daly</a:t>
                  </a:r>
                </a:p>
                <a:p>
                  <a:pPr>
                    <a:spcBef>
                      <a:spcPct val="0"/>
                    </a:spcBef>
                  </a:pPr>
                  <a:r>
                    <a:rPr lang="en-US" sz="700">
                      <a:solidFill>
                        <a:srgbClr val="0B1828"/>
                      </a:solidFill>
                    </a:rPr>
                    <a:t>Board Director</a:t>
                  </a:r>
                  <a:endParaRPr lang="en-US"/>
                </a:p>
              </p:txBody>
            </p:sp>
            <p:sp>
              <p:nvSpPr>
                <p:cNvPr id="165" name="TextBox 15">
                  <a:extLst>
                    <a:ext uri="{FF2B5EF4-FFF2-40B4-BE49-F238E27FC236}">
                      <a16:creationId xmlns:a16="http://schemas.microsoft.com/office/drawing/2014/main" id="{F780BE0B-998D-B402-FF1E-3C9A36DD7452}"/>
                    </a:ext>
                  </a:extLst>
                </p:cNvPr>
                <p:cNvSpPr txBox="1"/>
                <p:nvPr/>
              </p:nvSpPr>
              <p:spPr>
                <a:xfrm>
                  <a:off x="608305" y="1491877"/>
                  <a:ext cx="1883664" cy="659155"/>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a:rPr>
                    <a:t>50+ years financial services expertise as Executive VP and Board Director at E.F. Hutton, plus division leadership at Salomon Brothers (NY/London).</a:t>
                  </a:r>
                </a:p>
                <a:p>
                  <a:pPr marL="57150" lvl="1" indent="-57150">
                    <a:spcAft>
                      <a:spcPts val="100"/>
                    </a:spcAft>
                    <a:buClr>
                      <a:schemeClr val="tx2"/>
                    </a:buClr>
                    <a:buSzPct val="130000"/>
                    <a:buFont typeface="Arial"/>
                    <a:buChar char="•"/>
                  </a:pPr>
                  <a:r>
                    <a:rPr lang="en-US" sz="700">
                      <a:solidFill>
                        <a:srgbClr val="0B1828"/>
                      </a:solidFill>
                      <a:latin typeface="Outfit" pitchFamily="2" charset="0"/>
                    </a:rPr>
                    <a:t>Yale graduate with Harvard Business School Advanced Management Program, currently Trustee Emeritus at Culinary Institute of America.</a:t>
                  </a:r>
                </a:p>
              </p:txBody>
            </p:sp>
            <p:sp>
              <p:nvSpPr>
                <p:cNvPr id="171" name="TextBox 4">
                  <a:extLst>
                    <a:ext uri="{FF2B5EF4-FFF2-40B4-BE49-F238E27FC236}">
                      <a16:creationId xmlns:a16="http://schemas.microsoft.com/office/drawing/2014/main" id="{2B423A11-9393-BC37-04CD-4C8E1986AE2F}"/>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202" name="Straight Connector 201">
                <a:extLst>
                  <a:ext uri="{FF2B5EF4-FFF2-40B4-BE49-F238E27FC236}">
                    <a16:creationId xmlns:a16="http://schemas.microsoft.com/office/drawing/2014/main" id="{B12062A3-3CE5-C451-BF00-16069E99CF1F}"/>
                  </a:ext>
                </a:extLst>
              </p:cNvPr>
              <p:cNvCxnSpPr/>
              <p:nvPr/>
            </p:nvCxnSpPr>
            <p:spPr>
              <a:xfrm>
                <a:off x="1246985" y="3210717"/>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B33F05D3-3592-B904-DCB9-8605C025AE8B}"/>
                </a:ext>
              </a:extLst>
            </p:cNvPr>
            <p:cNvCxnSpPr>
              <a:cxnSpLocks/>
            </p:cNvCxnSpPr>
            <p:nvPr/>
          </p:nvCxnSpPr>
          <p:spPr>
            <a:xfrm>
              <a:off x="469001"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10D6A11-6E74-E47D-9DD6-7A527FDEF838}"/>
              </a:ext>
            </a:extLst>
          </p:cNvPr>
          <p:cNvGrpSpPr/>
          <p:nvPr/>
        </p:nvGrpSpPr>
        <p:grpSpPr>
          <a:xfrm>
            <a:off x="3259792" y="2921290"/>
            <a:ext cx="2066368" cy="1719248"/>
            <a:chOff x="2493733" y="3045016"/>
            <a:chExt cx="2066368" cy="1719248"/>
          </a:xfrm>
        </p:grpSpPr>
        <p:grpSp>
          <p:nvGrpSpPr>
            <p:cNvPr id="172" name="Group 171">
              <a:extLst>
                <a:ext uri="{FF2B5EF4-FFF2-40B4-BE49-F238E27FC236}">
                  <a16:creationId xmlns:a16="http://schemas.microsoft.com/office/drawing/2014/main" id="{88BCC135-5A7D-1F4D-940F-9F06996014E7}"/>
                </a:ext>
              </a:extLst>
            </p:cNvPr>
            <p:cNvGrpSpPr/>
            <p:nvPr/>
          </p:nvGrpSpPr>
          <p:grpSpPr>
            <a:xfrm>
              <a:off x="2642175" y="3045016"/>
              <a:ext cx="1917926" cy="1487775"/>
              <a:chOff x="2642175" y="695631"/>
              <a:chExt cx="1917926" cy="1487775"/>
            </a:xfrm>
          </p:grpSpPr>
          <p:grpSp>
            <p:nvGrpSpPr>
              <p:cNvPr id="175" name="Group 174">
                <a:extLst>
                  <a:ext uri="{FF2B5EF4-FFF2-40B4-BE49-F238E27FC236}">
                    <a16:creationId xmlns:a16="http://schemas.microsoft.com/office/drawing/2014/main" id="{C2833DFD-8B47-FCD1-9229-5B00382F02F8}"/>
                  </a:ext>
                </a:extLst>
              </p:cNvPr>
              <p:cNvGrpSpPr/>
              <p:nvPr/>
            </p:nvGrpSpPr>
            <p:grpSpPr>
              <a:xfrm>
                <a:off x="2642175" y="695631"/>
                <a:ext cx="1917926" cy="1487775"/>
                <a:chOff x="607185" y="685724"/>
                <a:chExt cx="1917926" cy="1487775"/>
              </a:xfrm>
            </p:grpSpPr>
            <p:sp>
              <p:nvSpPr>
                <p:cNvPr id="178" name="TextBox 14">
                  <a:extLst>
                    <a:ext uri="{FF2B5EF4-FFF2-40B4-BE49-F238E27FC236}">
                      <a16:creationId xmlns:a16="http://schemas.microsoft.com/office/drawing/2014/main" id="{019B08E5-1E1E-1E2D-5E5E-9FF465727C5F}"/>
                    </a:ext>
                  </a:extLst>
                </p:cNvPr>
                <p:cNvSpPr txBox="1"/>
                <p:nvPr/>
              </p:nvSpPr>
              <p:spPr>
                <a:xfrm>
                  <a:off x="1262531" y="805174"/>
                  <a:ext cx="126258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Cameron P. Munter</a:t>
                  </a:r>
                </a:p>
                <a:p>
                  <a:pPr>
                    <a:spcBef>
                      <a:spcPct val="0"/>
                    </a:spcBef>
                  </a:pPr>
                  <a:r>
                    <a:rPr lang="en-US" sz="700">
                      <a:solidFill>
                        <a:srgbClr val="0B1828"/>
                      </a:solidFill>
                    </a:rPr>
                    <a:t>Board Director</a:t>
                  </a:r>
                  <a:endParaRPr lang="en-US"/>
                </a:p>
              </p:txBody>
            </p:sp>
            <p:sp>
              <p:nvSpPr>
                <p:cNvPr id="179" name="TextBox 15">
                  <a:extLst>
                    <a:ext uri="{FF2B5EF4-FFF2-40B4-BE49-F238E27FC236}">
                      <a16:creationId xmlns:a16="http://schemas.microsoft.com/office/drawing/2014/main" id="{5ADE9215-521B-C414-DD5B-3C1DEE03A07F}"/>
                    </a:ext>
                  </a:extLst>
                </p:cNvPr>
                <p:cNvSpPr txBox="1"/>
                <p:nvPr/>
              </p:nvSpPr>
              <p:spPr>
                <a:xfrm>
                  <a:off x="607185" y="1514344"/>
                  <a:ext cx="1883664" cy="659155"/>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a:rPr>
                    <a:t>Former U.S. Ambassador to Pakistan, Serbia, and Iraq serving on </a:t>
                  </a:r>
                  <a:r>
                    <a:rPr lang="en-US" sz="700" err="1">
                      <a:solidFill>
                        <a:srgbClr val="0B1828"/>
                      </a:solidFill>
                      <a:latin typeface="Outfit"/>
                    </a:rPr>
                    <a:t>CareCloud's</a:t>
                  </a:r>
                  <a:r>
                    <a:rPr lang="en-US" sz="700">
                      <a:solidFill>
                        <a:srgbClr val="0B1828"/>
                      </a:solidFill>
                      <a:latin typeface="Outfit"/>
                    </a:rPr>
                    <a:t> Board since 2013.</a:t>
                  </a:r>
                </a:p>
                <a:p>
                  <a:pPr marL="57150" lvl="1" indent="-57150">
                    <a:spcAft>
                      <a:spcPts val="100"/>
                    </a:spcAft>
                    <a:buClr>
                      <a:schemeClr val="tx2"/>
                    </a:buClr>
                    <a:buSzPct val="130000"/>
                    <a:buFont typeface="Arial"/>
                    <a:buChar char="•"/>
                  </a:pPr>
                  <a:r>
                    <a:rPr lang="en-US" sz="700">
                      <a:solidFill>
                        <a:srgbClr val="0B1828"/>
                      </a:solidFill>
                      <a:latin typeface="Outfit"/>
                    </a:rPr>
                    <a:t>Cornell magna cum laude graduate with Johns Hopkins PhD and former President of EastWest Institute, currently senior advisor to Berlin-based Agora Strategy Group.</a:t>
                  </a:r>
                </a:p>
              </p:txBody>
            </p:sp>
            <p:sp>
              <p:nvSpPr>
                <p:cNvPr id="182" name="TextBox 4">
                  <a:extLst>
                    <a:ext uri="{FF2B5EF4-FFF2-40B4-BE49-F238E27FC236}">
                      <a16:creationId xmlns:a16="http://schemas.microsoft.com/office/drawing/2014/main" id="{3E9F5CD0-C946-0D18-D26A-552288188E0F}"/>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174" name="Straight Connector 173">
                <a:extLst>
                  <a:ext uri="{FF2B5EF4-FFF2-40B4-BE49-F238E27FC236}">
                    <a16:creationId xmlns:a16="http://schemas.microsoft.com/office/drawing/2014/main" id="{F3D79B6C-D868-F5EB-2D0F-827D042221F9}"/>
                  </a:ext>
                </a:extLst>
              </p:cNvPr>
              <p:cNvCxnSpPr/>
              <p:nvPr/>
            </p:nvCxnSpPr>
            <p:spPr>
              <a:xfrm>
                <a:off x="3281540" y="1108070"/>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74A11AD9-CCC1-8E36-C8DC-6BD339D650CD}"/>
                </a:ext>
              </a:extLst>
            </p:cNvPr>
            <p:cNvCxnSpPr>
              <a:cxnSpLocks/>
            </p:cNvCxnSpPr>
            <p:nvPr/>
          </p:nvCxnSpPr>
          <p:spPr>
            <a:xfrm>
              <a:off x="2493733"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1014B081-3895-7548-2191-5BCD7E5DF13D}"/>
              </a:ext>
            </a:extLst>
          </p:cNvPr>
          <p:cNvGrpSpPr/>
          <p:nvPr/>
        </p:nvGrpSpPr>
        <p:grpSpPr>
          <a:xfrm>
            <a:off x="6060046" y="3033513"/>
            <a:ext cx="2347373" cy="1716680"/>
            <a:chOff x="4558193" y="3045089"/>
            <a:chExt cx="2347373" cy="1716680"/>
          </a:xfrm>
        </p:grpSpPr>
        <p:grpSp>
          <p:nvGrpSpPr>
            <p:cNvPr id="204" name="Group 203">
              <a:extLst>
                <a:ext uri="{FF2B5EF4-FFF2-40B4-BE49-F238E27FC236}">
                  <a16:creationId xmlns:a16="http://schemas.microsoft.com/office/drawing/2014/main" id="{3EC1F68D-73C9-859D-65D5-E3C4D3307FF8}"/>
                </a:ext>
              </a:extLst>
            </p:cNvPr>
            <p:cNvGrpSpPr/>
            <p:nvPr/>
          </p:nvGrpSpPr>
          <p:grpSpPr>
            <a:xfrm>
              <a:off x="4691170" y="3045089"/>
              <a:ext cx="2214396" cy="1668923"/>
              <a:chOff x="2643478" y="695631"/>
              <a:chExt cx="2214396" cy="1668923"/>
            </a:xfrm>
          </p:grpSpPr>
          <p:grpSp>
            <p:nvGrpSpPr>
              <p:cNvPr id="207" name="Group 206">
                <a:extLst>
                  <a:ext uri="{FF2B5EF4-FFF2-40B4-BE49-F238E27FC236}">
                    <a16:creationId xmlns:a16="http://schemas.microsoft.com/office/drawing/2014/main" id="{9F54C3D3-4AA8-0069-9F2A-C79D5E205F6F}"/>
                  </a:ext>
                </a:extLst>
              </p:cNvPr>
              <p:cNvGrpSpPr/>
              <p:nvPr/>
            </p:nvGrpSpPr>
            <p:grpSpPr>
              <a:xfrm>
                <a:off x="2643478" y="695631"/>
                <a:ext cx="2214396" cy="1668923"/>
                <a:chOff x="608488" y="685724"/>
                <a:chExt cx="2214396" cy="1668923"/>
              </a:xfrm>
            </p:grpSpPr>
            <p:sp>
              <p:nvSpPr>
                <p:cNvPr id="210" name="TextBox 14">
                  <a:extLst>
                    <a:ext uri="{FF2B5EF4-FFF2-40B4-BE49-F238E27FC236}">
                      <a16:creationId xmlns:a16="http://schemas.microsoft.com/office/drawing/2014/main" id="{FABC1433-15A8-CBD8-0561-8C6F1A23459E}"/>
                    </a:ext>
                  </a:extLst>
                </p:cNvPr>
                <p:cNvSpPr txBox="1"/>
                <p:nvPr/>
              </p:nvSpPr>
              <p:spPr>
                <a:xfrm>
                  <a:off x="1286344" y="811127"/>
                  <a:ext cx="1536540" cy="276999"/>
                </a:xfrm>
                <a:prstGeom prst="rect">
                  <a:avLst/>
                </a:prstGeom>
              </p:spPr>
              <p:txBody>
                <a:bodyPr wrap="square" lIns="0" tIns="0" rIns="0" bIns="0" rtlCol="0" anchor="t">
                  <a:spAutoFit/>
                </a:bodyPr>
                <a:lstStyle/>
                <a:p>
                  <a:pPr>
                    <a:spcBef>
                      <a:spcPct val="0"/>
                    </a:spcBef>
                  </a:pPr>
                  <a:r>
                    <a:rPr lang="en-US" sz="1050" b="1">
                      <a:solidFill>
                        <a:srgbClr val="001A61"/>
                      </a:solidFill>
                      <a:latin typeface="Outfit"/>
                    </a:rPr>
                    <a:t>Lawrence </a:t>
                  </a:r>
                  <a:r>
                    <a:rPr lang="en-US" sz="1050" b="1" err="1">
                      <a:solidFill>
                        <a:srgbClr val="001A61"/>
                      </a:solidFill>
                      <a:latin typeface="Outfit"/>
                    </a:rPr>
                    <a:t>Sharnak</a:t>
                  </a:r>
                  <a:endParaRPr lang="en-US" sz="1050" b="1">
                    <a:solidFill>
                      <a:srgbClr val="001A61"/>
                    </a:solidFill>
                    <a:latin typeface="Outfit"/>
                  </a:endParaRPr>
                </a:p>
                <a:p>
                  <a:pPr>
                    <a:spcBef>
                      <a:spcPct val="0"/>
                    </a:spcBef>
                  </a:pPr>
                  <a:r>
                    <a:rPr lang="en-US" sz="700">
                      <a:solidFill>
                        <a:srgbClr val="0B1828"/>
                      </a:solidFill>
                    </a:rPr>
                    <a:t>Board Director</a:t>
                  </a:r>
                  <a:endParaRPr lang="en-US"/>
                </a:p>
              </p:txBody>
            </p:sp>
            <p:sp>
              <p:nvSpPr>
                <p:cNvPr id="211" name="TextBox 15">
                  <a:extLst>
                    <a:ext uri="{FF2B5EF4-FFF2-40B4-BE49-F238E27FC236}">
                      <a16:creationId xmlns:a16="http://schemas.microsoft.com/office/drawing/2014/main" id="{6E10F46A-5CC4-1055-06AF-9743D01DFDA1}"/>
                    </a:ext>
                  </a:extLst>
                </p:cNvPr>
                <p:cNvSpPr txBox="1"/>
                <p:nvPr/>
              </p:nvSpPr>
              <p:spPr>
                <a:xfrm>
                  <a:off x="608488" y="1480049"/>
                  <a:ext cx="1883664" cy="874598"/>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a:solidFill>
                        <a:srgbClr val="0B1828"/>
                      </a:solidFill>
                      <a:latin typeface="Outfit"/>
                    </a:rPr>
                    <a:t>30+ years at American Express in senior leadership roles, founding sponsor of key employee diversity networks and workplace culture initiatives.</a:t>
                  </a:r>
                </a:p>
                <a:p>
                  <a:pPr marL="57150" lvl="1" indent="-57150">
                    <a:spcAft>
                      <a:spcPts val="100"/>
                    </a:spcAft>
                    <a:buClr>
                      <a:schemeClr val="tx2"/>
                    </a:buClr>
                    <a:buSzPct val="130000"/>
                    <a:buFont typeface="Arial"/>
                    <a:buChar char="•"/>
                  </a:pPr>
                  <a:r>
                    <a:rPr lang="en-US" sz="700" err="1">
                      <a:solidFill>
                        <a:srgbClr val="0B1828"/>
                      </a:solidFill>
                      <a:latin typeface="Outfit"/>
                    </a:rPr>
                    <a:t>CareCloud</a:t>
                  </a:r>
                  <a:r>
                    <a:rPr lang="en-US" sz="700">
                      <a:solidFill>
                        <a:srgbClr val="0B1828"/>
                      </a:solidFill>
                      <a:latin typeface="Outfit"/>
                    </a:rPr>
                    <a:t> Board member since 2020 with University of Massachusetts BBA and Babson MBA, serving on multiple advisory boards including Cinch Board Services.</a:t>
                  </a:r>
                </a:p>
              </p:txBody>
            </p:sp>
            <p:sp>
              <p:nvSpPr>
                <p:cNvPr id="214" name="TextBox 4">
                  <a:extLst>
                    <a:ext uri="{FF2B5EF4-FFF2-40B4-BE49-F238E27FC236}">
                      <a16:creationId xmlns:a16="http://schemas.microsoft.com/office/drawing/2014/main" id="{FAB2C9BC-6FF6-C831-0A2B-BEABF723A251}"/>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a:latin typeface="Metropolis" panose="00000500000000000000" pitchFamily="50" charset="0"/>
                  </a:endParaRPr>
                </a:p>
              </p:txBody>
            </p:sp>
          </p:grpSp>
          <p:cxnSp>
            <p:nvCxnSpPr>
              <p:cNvPr id="206" name="Straight Connector 205">
                <a:extLst>
                  <a:ext uri="{FF2B5EF4-FFF2-40B4-BE49-F238E27FC236}">
                    <a16:creationId xmlns:a16="http://schemas.microsoft.com/office/drawing/2014/main" id="{78E6F11F-F020-1952-02F6-BDFE8786BD05}"/>
                  </a:ext>
                </a:extLst>
              </p:cNvPr>
              <p:cNvCxnSpPr/>
              <p:nvPr/>
            </p:nvCxnSpPr>
            <p:spPr>
              <a:xfrm>
                <a:off x="3285284" y="1125213"/>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2AE493C0-F735-1CF2-A928-BEAB53952CC3}"/>
                </a:ext>
              </a:extLst>
            </p:cNvPr>
            <p:cNvCxnSpPr>
              <a:cxnSpLocks/>
            </p:cNvCxnSpPr>
            <p:nvPr/>
          </p:nvCxnSpPr>
          <p:spPr>
            <a:xfrm>
              <a:off x="4558193" y="3298729"/>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5">
            <a:extLst>
              <a:ext uri="{FF2B5EF4-FFF2-40B4-BE49-F238E27FC236}">
                <a16:creationId xmlns:a16="http://schemas.microsoft.com/office/drawing/2014/main" id="{162B9EA9-E761-1FC5-7192-24AE6B2F1A55}"/>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descr="A person smiling in a circle&#10;&#10;AI-generated content may be incorrect.">
            <a:extLst>
              <a:ext uri="{FF2B5EF4-FFF2-40B4-BE49-F238E27FC236}">
                <a16:creationId xmlns:a16="http://schemas.microsoft.com/office/drawing/2014/main" id="{C49253D2-EEE3-28DB-D1F2-B82FDB393062}"/>
              </a:ext>
            </a:extLst>
          </p:cNvPr>
          <p:cNvPicPr>
            <a:picLocks/>
          </p:cNvPicPr>
          <p:nvPr/>
        </p:nvPicPr>
        <p:blipFill>
          <a:blip r:embed="rId6"/>
          <a:srcRect t="4741" b="4741"/>
          <a:stretch/>
        </p:blipFill>
        <p:spPr>
          <a:xfrm>
            <a:off x="6671307" y="880656"/>
            <a:ext cx="674998" cy="675583"/>
          </a:xfrm>
          <a:prstGeom prst="flowChartConnector">
            <a:avLst/>
          </a:prstGeom>
          <a:blipFill>
            <a:blip r:embed="rId7" cstate="print">
              <a:extLst>
                <a:ext uri="{28A0092B-C50C-407E-A947-70E740481C1C}">
                  <a14:useLocalDpi xmlns:a14="http://schemas.microsoft.com/office/drawing/2010/main"/>
                </a:ext>
              </a:extLst>
            </a:blip>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pic>
      <p:sp>
        <p:nvSpPr>
          <p:cNvPr id="6" name="Oval 5">
            <a:extLst>
              <a:ext uri="{FF2B5EF4-FFF2-40B4-BE49-F238E27FC236}">
                <a16:creationId xmlns:a16="http://schemas.microsoft.com/office/drawing/2014/main" id="{CB6D198B-7ED6-9B47-9BAE-DA43DD27060A}"/>
              </a:ext>
            </a:extLst>
          </p:cNvPr>
          <p:cNvSpPr/>
          <p:nvPr/>
        </p:nvSpPr>
        <p:spPr>
          <a:xfrm>
            <a:off x="6674908" y="876539"/>
            <a:ext cx="674564" cy="6833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grpSp>
        <p:nvGrpSpPr>
          <p:cNvPr id="56" name="Group 55">
            <a:extLst>
              <a:ext uri="{FF2B5EF4-FFF2-40B4-BE49-F238E27FC236}">
                <a16:creationId xmlns:a16="http://schemas.microsoft.com/office/drawing/2014/main" id="{B3875DDA-ED68-0789-0FF5-E5ED2586A2FA}"/>
              </a:ext>
            </a:extLst>
          </p:cNvPr>
          <p:cNvGrpSpPr/>
          <p:nvPr/>
        </p:nvGrpSpPr>
        <p:grpSpPr>
          <a:xfrm>
            <a:off x="3259119" y="2940567"/>
            <a:ext cx="731520" cy="739178"/>
            <a:chOff x="7782906" y="3160376"/>
            <a:chExt cx="731520" cy="739178"/>
          </a:xfrm>
        </p:grpSpPr>
        <p:pic>
          <p:nvPicPr>
            <p:cNvPr id="59" name="Picture 58" descr="A person smiling in a circle&#10;&#10;AI-generated content may be incorrect.">
              <a:extLst>
                <a:ext uri="{FF2B5EF4-FFF2-40B4-BE49-F238E27FC236}">
                  <a16:creationId xmlns:a16="http://schemas.microsoft.com/office/drawing/2014/main" id="{B1B3C4DC-562D-500A-DBA9-3A1DA4417D14}"/>
                </a:ext>
              </a:extLst>
            </p:cNvPr>
            <p:cNvPicPr>
              <a:picLocks/>
            </p:cNvPicPr>
            <p:nvPr/>
          </p:nvPicPr>
          <p:blipFill>
            <a:blip r:embed="rId6"/>
            <a:srcRect t="4741" b="4741"/>
            <a:stretch/>
          </p:blipFill>
          <p:spPr>
            <a:xfrm>
              <a:off x="7782906" y="3160376"/>
              <a:ext cx="731520" cy="731520"/>
            </a:xfrm>
            <a:prstGeom prst="flowChartConnector">
              <a:avLst/>
            </a:prstGeom>
            <a:blipFill>
              <a:blip r:embed="rId7" cstate="print">
                <a:extLst>
                  <a:ext uri="{28A0092B-C50C-407E-A947-70E740481C1C}">
                    <a14:useLocalDpi xmlns:a14="http://schemas.microsoft.com/office/drawing/2010/main"/>
                  </a:ext>
                </a:extLst>
              </a:blip>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pic>
        <p:sp>
          <p:nvSpPr>
            <p:cNvPr id="60" name="Oval 59">
              <a:extLst>
                <a:ext uri="{FF2B5EF4-FFF2-40B4-BE49-F238E27FC236}">
                  <a16:creationId xmlns:a16="http://schemas.microsoft.com/office/drawing/2014/main" id="{F547D779-6968-EECF-089D-56528978F236}"/>
                </a:ext>
              </a:extLst>
            </p:cNvPr>
            <p:cNvSpPr/>
            <p:nvPr/>
          </p:nvSpPr>
          <p:spPr>
            <a:xfrm>
              <a:off x="7783054" y="3162717"/>
              <a:ext cx="731050" cy="73683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grpSp>
      <p:grpSp>
        <p:nvGrpSpPr>
          <p:cNvPr id="61" name="Group 60">
            <a:extLst>
              <a:ext uri="{FF2B5EF4-FFF2-40B4-BE49-F238E27FC236}">
                <a16:creationId xmlns:a16="http://schemas.microsoft.com/office/drawing/2014/main" id="{767D4CB7-89D8-8E4E-0E46-820FAA91AA35}"/>
              </a:ext>
            </a:extLst>
          </p:cNvPr>
          <p:cNvGrpSpPr/>
          <p:nvPr/>
        </p:nvGrpSpPr>
        <p:grpSpPr>
          <a:xfrm>
            <a:off x="6057088" y="2958427"/>
            <a:ext cx="731520" cy="739178"/>
            <a:chOff x="7782906" y="3160376"/>
            <a:chExt cx="731520" cy="739178"/>
          </a:xfrm>
        </p:grpSpPr>
        <p:pic>
          <p:nvPicPr>
            <p:cNvPr id="62" name="Picture 61" descr="A person smiling in a circle&#10;&#10;AI-generated content may be incorrect.">
              <a:extLst>
                <a:ext uri="{FF2B5EF4-FFF2-40B4-BE49-F238E27FC236}">
                  <a16:creationId xmlns:a16="http://schemas.microsoft.com/office/drawing/2014/main" id="{64B417F8-D85B-760C-D7D9-1E844BE85210}"/>
                </a:ext>
              </a:extLst>
            </p:cNvPr>
            <p:cNvPicPr>
              <a:picLocks/>
            </p:cNvPicPr>
            <p:nvPr/>
          </p:nvPicPr>
          <p:blipFill>
            <a:blip r:embed="rId6"/>
            <a:srcRect t="4741" b="4741"/>
            <a:stretch/>
          </p:blipFill>
          <p:spPr>
            <a:xfrm>
              <a:off x="7782906" y="3160376"/>
              <a:ext cx="731520" cy="731520"/>
            </a:xfrm>
            <a:prstGeom prst="flowChartConnector">
              <a:avLst/>
            </a:prstGeom>
            <a:blipFill>
              <a:blip r:embed="rId7" cstate="print">
                <a:extLst>
                  <a:ext uri="{28A0092B-C50C-407E-A947-70E740481C1C}">
                    <a14:useLocalDpi xmlns:a14="http://schemas.microsoft.com/office/drawing/2010/main"/>
                  </a:ext>
                </a:extLst>
              </a:blip>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pic>
        <p:sp>
          <p:nvSpPr>
            <p:cNvPr id="63" name="Oval 62">
              <a:extLst>
                <a:ext uri="{FF2B5EF4-FFF2-40B4-BE49-F238E27FC236}">
                  <a16:creationId xmlns:a16="http://schemas.microsoft.com/office/drawing/2014/main" id="{22107C42-5398-B44A-D2AC-232264334C12}"/>
                </a:ext>
              </a:extLst>
            </p:cNvPr>
            <p:cNvSpPr/>
            <p:nvPr/>
          </p:nvSpPr>
          <p:spPr>
            <a:xfrm>
              <a:off x="7783054" y="3162717"/>
              <a:ext cx="731050" cy="73683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grpSp>
      <p:grpSp>
        <p:nvGrpSpPr>
          <p:cNvPr id="64" name="Group 63">
            <a:extLst>
              <a:ext uri="{FF2B5EF4-FFF2-40B4-BE49-F238E27FC236}">
                <a16:creationId xmlns:a16="http://schemas.microsoft.com/office/drawing/2014/main" id="{542A2BFE-E44C-7F7F-EED6-FC3D4809218A}"/>
              </a:ext>
            </a:extLst>
          </p:cNvPr>
          <p:cNvGrpSpPr/>
          <p:nvPr/>
        </p:nvGrpSpPr>
        <p:grpSpPr>
          <a:xfrm>
            <a:off x="687369" y="3000098"/>
            <a:ext cx="731520" cy="739178"/>
            <a:chOff x="7782906" y="3160376"/>
            <a:chExt cx="731520" cy="739178"/>
          </a:xfrm>
        </p:grpSpPr>
        <p:pic>
          <p:nvPicPr>
            <p:cNvPr id="65" name="Picture 64" descr="A person smiling in a circle&#10;&#10;AI-generated content may be incorrect.">
              <a:extLst>
                <a:ext uri="{FF2B5EF4-FFF2-40B4-BE49-F238E27FC236}">
                  <a16:creationId xmlns:a16="http://schemas.microsoft.com/office/drawing/2014/main" id="{B4D0225F-3E96-B017-FBA5-9061A0B4F99F}"/>
                </a:ext>
              </a:extLst>
            </p:cNvPr>
            <p:cNvPicPr>
              <a:picLocks/>
            </p:cNvPicPr>
            <p:nvPr/>
          </p:nvPicPr>
          <p:blipFill>
            <a:blip r:embed="rId6"/>
            <a:srcRect t="4741" b="4741"/>
            <a:stretch/>
          </p:blipFill>
          <p:spPr>
            <a:xfrm>
              <a:off x="7782906" y="3160376"/>
              <a:ext cx="731520" cy="731520"/>
            </a:xfrm>
            <a:prstGeom prst="flowChartConnector">
              <a:avLst/>
            </a:prstGeom>
            <a:blipFill>
              <a:blip r:embed="rId7" cstate="print">
                <a:extLst>
                  <a:ext uri="{28A0092B-C50C-407E-A947-70E740481C1C}">
                    <a14:useLocalDpi xmlns:a14="http://schemas.microsoft.com/office/drawing/2010/main"/>
                  </a:ext>
                </a:extLst>
              </a:blip>
              <a:stretch>
                <a:fillRect/>
              </a:stretch>
            </a:blipFill>
            <a:ln w="28575">
              <a:gradFill>
                <a:gsLst>
                  <a:gs pos="0">
                    <a:srgbClr val="03ACEA"/>
                  </a:gs>
                  <a:gs pos="51000">
                    <a:srgbClr val="3071DF"/>
                  </a:gs>
                  <a:gs pos="100000">
                    <a:srgbClr val="573FD5"/>
                  </a:gs>
                </a:gsLst>
                <a:lin ang="2700000" scaled="0"/>
              </a:gradFill>
            </a:ln>
            <a:effectLst>
              <a:outerShdw blurRad="190500" dist="38100" dir="5400000" sx="107000" sy="107000" algn="t" rotWithShape="0">
                <a:prstClr val="black">
                  <a:alpha val="25000"/>
                </a:prstClr>
              </a:outerShdw>
            </a:effectLst>
          </p:spPr>
        </p:pic>
        <p:sp>
          <p:nvSpPr>
            <p:cNvPr id="66" name="Oval 65">
              <a:extLst>
                <a:ext uri="{FF2B5EF4-FFF2-40B4-BE49-F238E27FC236}">
                  <a16:creationId xmlns:a16="http://schemas.microsoft.com/office/drawing/2014/main" id="{D0906F37-A417-7F78-011E-A4DAB9ED5190}"/>
                </a:ext>
              </a:extLst>
            </p:cNvPr>
            <p:cNvSpPr/>
            <p:nvPr/>
          </p:nvSpPr>
          <p:spPr>
            <a:xfrm>
              <a:off x="7783054" y="3162717"/>
              <a:ext cx="731050" cy="73683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grpSp>
      <p:sp>
        <p:nvSpPr>
          <p:cNvPr id="3" name="Oval 2">
            <a:extLst>
              <a:ext uri="{FF2B5EF4-FFF2-40B4-BE49-F238E27FC236}">
                <a16:creationId xmlns:a16="http://schemas.microsoft.com/office/drawing/2014/main" id="{08A03E9A-4F49-544D-712F-AF7AB0026195}"/>
              </a:ext>
            </a:extLst>
          </p:cNvPr>
          <p:cNvSpPr/>
          <p:nvPr/>
        </p:nvSpPr>
        <p:spPr>
          <a:xfrm>
            <a:off x="4570233" y="909016"/>
            <a:ext cx="701660" cy="70957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sp>
        <p:nvSpPr>
          <p:cNvPr id="5" name="Oval 4">
            <a:extLst>
              <a:ext uri="{FF2B5EF4-FFF2-40B4-BE49-F238E27FC236}">
                <a16:creationId xmlns:a16="http://schemas.microsoft.com/office/drawing/2014/main" id="{395044F9-E661-7A71-AB20-D7564E090E3B}"/>
              </a:ext>
            </a:extLst>
          </p:cNvPr>
          <p:cNvSpPr/>
          <p:nvPr/>
        </p:nvSpPr>
        <p:spPr>
          <a:xfrm>
            <a:off x="2507467" y="917238"/>
            <a:ext cx="701660" cy="70957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sp>
        <p:nvSpPr>
          <p:cNvPr id="12" name="Oval 11">
            <a:extLst>
              <a:ext uri="{FF2B5EF4-FFF2-40B4-BE49-F238E27FC236}">
                <a16:creationId xmlns:a16="http://schemas.microsoft.com/office/drawing/2014/main" id="{E454A390-4281-23B1-8D51-D95CA466376B}"/>
              </a:ext>
            </a:extLst>
          </p:cNvPr>
          <p:cNvSpPr/>
          <p:nvPr/>
        </p:nvSpPr>
        <p:spPr>
          <a:xfrm>
            <a:off x="454300" y="911945"/>
            <a:ext cx="701660" cy="70957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20000"/>
                  <a:lumOff val="80000"/>
                </a:schemeClr>
              </a:solidFill>
            </a:endParaRPr>
          </a:p>
        </p:txBody>
      </p:sp>
      <p:sp>
        <p:nvSpPr>
          <p:cNvPr id="2" name="Freeform 22">
            <a:extLst>
              <a:ext uri="{FF2B5EF4-FFF2-40B4-BE49-F238E27FC236}">
                <a16:creationId xmlns:a16="http://schemas.microsoft.com/office/drawing/2014/main" id="{B281FC6A-ED7C-0F49-2D30-5224C042C8A9}"/>
              </a:ext>
            </a:extLst>
          </p:cNvPr>
          <p:cNvSpPr>
            <a:spLocks noChangeAspect="1"/>
          </p:cNvSpPr>
          <p:nvPr/>
        </p:nvSpPr>
        <p:spPr>
          <a:xfrm>
            <a:off x="436016" y="895295"/>
            <a:ext cx="731523" cy="73152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print">
              <a:extLst>
                <a:ext uri="{28A0092B-C50C-407E-A947-70E740481C1C}">
                  <a14:useLocalDpi xmlns:a14="http://schemas.microsoft.com/office/drawing/2010/main"/>
                </a:ext>
              </a:extLst>
            </a:blip>
            <a:stretch>
              <a:fillRect/>
            </a:stretch>
          </a:blipFill>
          <a:ln w="28575">
            <a:gradFill>
              <a:gsLst>
                <a:gs pos="0">
                  <a:srgbClr val="03ACEA"/>
                </a:gs>
                <a:gs pos="50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sp>
        <p:nvSpPr>
          <p:cNvPr id="30" name="Freeform 24">
            <a:extLst>
              <a:ext uri="{FF2B5EF4-FFF2-40B4-BE49-F238E27FC236}">
                <a16:creationId xmlns:a16="http://schemas.microsoft.com/office/drawing/2014/main" id="{F31D4C4C-D1ED-9DF5-B007-34F3565B15A0}"/>
              </a:ext>
            </a:extLst>
          </p:cNvPr>
          <p:cNvSpPr>
            <a:spLocks noChangeAspect="1"/>
          </p:cNvSpPr>
          <p:nvPr/>
        </p:nvSpPr>
        <p:spPr>
          <a:xfrm>
            <a:off x="2496147" y="903370"/>
            <a:ext cx="731523" cy="73152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print">
              <a:extLst>
                <a:ext uri="{28A0092B-C50C-407E-A947-70E740481C1C}">
                  <a14:useLocalDpi xmlns:a14="http://schemas.microsoft.com/office/drawing/2010/main"/>
                </a:ext>
              </a:extLst>
            </a:blip>
            <a:stretch>
              <a:fillRect/>
            </a:stretch>
          </a:blipFill>
          <a:ln w="28575">
            <a:gradFill>
              <a:gsLst>
                <a:gs pos="0">
                  <a:srgbClr val="03ACEA"/>
                </a:gs>
                <a:gs pos="57000">
                  <a:srgbClr val="3071DF"/>
                </a:gs>
                <a:gs pos="100000">
                  <a:srgbClr val="573FD5"/>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spTree>
    <p:extLst>
      <p:ext uri="{BB962C8B-B14F-4D97-AF65-F5344CB8AC3E}">
        <p14:creationId xmlns:p14="http://schemas.microsoft.com/office/powerpoint/2010/main" val="162616115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medium confidence">
            <a:extLst>
              <a:ext uri="{FF2B5EF4-FFF2-40B4-BE49-F238E27FC236}">
                <a16:creationId xmlns:a16="http://schemas.microsoft.com/office/drawing/2014/main" id="{E89A7049-B7BA-3241-23DF-5176FEB116C0}"/>
              </a:ext>
            </a:extLst>
          </p:cNvPr>
          <p:cNvPicPr>
            <a:picLocks noChangeAspect="1"/>
          </p:cNvPicPr>
          <p:nvPr/>
        </p:nvPicPr>
        <p:blipFill>
          <a:blip r:embed="rId3" cstate="print">
            <a:duotone>
              <a:prstClr val="black"/>
              <a:srgbClr val="444445">
                <a:tint val="45000"/>
                <a:satMod val="400000"/>
              </a:srgbClr>
            </a:duotone>
            <a:alphaModFix amt="59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9851" y="949432"/>
            <a:ext cx="6030474" cy="2982115"/>
          </a:xfrm>
          <a:prstGeom prst="rect">
            <a:avLst/>
          </a:prstGeom>
          <a:effectLst>
            <a:outerShdw blurRad="50800" dist="38100" dir="5400000" algn="t" rotWithShape="0">
              <a:schemeClr val="bg1">
                <a:alpha val="40000"/>
              </a:schemeClr>
            </a:outerShdw>
          </a:effectLst>
        </p:spPr>
      </p:pic>
      <p:cxnSp>
        <p:nvCxnSpPr>
          <p:cNvPr id="8" name="Straight Connector 7">
            <a:extLst>
              <a:ext uri="{FF2B5EF4-FFF2-40B4-BE49-F238E27FC236}">
                <a16:creationId xmlns:a16="http://schemas.microsoft.com/office/drawing/2014/main" id="{00CE31C4-2B42-1FA2-7A13-BC2510A2BFB0}"/>
              </a:ext>
            </a:extLst>
          </p:cNvPr>
          <p:cNvCxnSpPr>
            <a:cxnSpLocks/>
          </p:cNvCxnSpPr>
          <p:nvPr/>
        </p:nvCxnSpPr>
        <p:spPr>
          <a:xfrm>
            <a:off x="1749442" y="1296987"/>
            <a:ext cx="560758" cy="832898"/>
          </a:xfrm>
          <a:prstGeom prst="line">
            <a:avLst/>
          </a:prstGeom>
          <a:ln w="63500">
            <a:solidFill>
              <a:srgbClr val="009BDE"/>
            </a:solidFill>
            <a:prstDash val="sysDot"/>
            <a:tailEnd type="oval"/>
          </a:ln>
          <a:effectLst>
            <a:outerShdw blurRad="63500" dist="38100" dir="5400000" algn="t" rotWithShape="0">
              <a:schemeClr val="bg1">
                <a:alpha val="83000"/>
              </a:scheme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347801-FF84-EC20-5371-69C7B38BA8A1}"/>
              </a:ext>
            </a:extLst>
          </p:cNvPr>
          <p:cNvGrpSpPr/>
          <p:nvPr/>
        </p:nvGrpSpPr>
        <p:grpSpPr>
          <a:xfrm>
            <a:off x="1247541" y="914224"/>
            <a:ext cx="941442" cy="743945"/>
            <a:chOff x="1351949" y="550740"/>
            <a:chExt cx="1063984" cy="822960"/>
          </a:xfrm>
        </p:grpSpPr>
        <p:sp>
          <p:nvSpPr>
            <p:cNvPr id="5" name="Oval 4">
              <a:extLst>
                <a:ext uri="{FF2B5EF4-FFF2-40B4-BE49-F238E27FC236}">
                  <a16:creationId xmlns:a16="http://schemas.microsoft.com/office/drawing/2014/main" id="{CB53445C-3766-7D3C-2A7D-7089FB2EE60D}"/>
                </a:ext>
              </a:extLst>
            </p:cNvPr>
            <p:cNvSpPr>
              <a:spLocks noChangeAspect="1"/>
            </p:cNvSpPr>
            <p:nvPr/>
          </p:nvSpPr>
          <p:spPr>
            <a:xfrm>
              <a:off x="1464660" y="550740"/>
              <a:ext cx="838561" cy="822960"/>
            </a:xfrm>
            <a:prstGeom prst="ellipse">
              <a:avLst/>
            </a:prstGeom>
            <a:solidFill>
              <a:schemeClr val="bg1"/>
            </a:solidFill>
            <a:ln w="92075">
              <a:gradFill>
                <a:gsLst>
                  <a:gs pos="51300">
                    <a:srgbClr val="3071DF"/>
                  </a:gs>
                  <a:gs pos="100000">
                    <a:srgbClr val="573FD5"/>
                  </a:gs>
                  <a:gs pos="0">
                    <a:srgbClr val="05AEEA"/>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1"/>
                </a:solidFill>
              </a:endParaRPr>
            </a:p>
          </p:txBody>
        </p:sp>
        <p:sp>
          <p:nvSpPr>
            <p:cNvPr id="6" name="Rectangle 5">
              <a:extLst>
                <a:ext uri="{FF2B5EF4-FFF2-40B4-BE49-F238E27FC236}">
                  <a16:creationId xmlns:a16="http://schemas.microsoft.com/office/drawing/2014/main" id="{F282ED24-45C5-B050-58EC-CB028CF44794}"/>
                </a:ext>
              </a:extLst>
            </p:cNvPr>
            <p:cNvSpPr/>
            <p:nvPr/>
          </p:nvSpPr>
          <p:spPr>
            <a:xfrm>
              <a:off x="1394171" y="764140"/>
              <a:ext cx="873912" cy="307777"/>
            </a:xfrm>
            <a:prstGeom prst="rect">
              <a:avLst/>
            </a:prstGeom>
          </p:spPr>
          <p:txBody>
            <a:bodyPr wrap="square">
              <a:spAutoFit/>
            </a:bodyPr>
            <a:lstStyle/>
            <a:p>
              <a:pPr algn="ctr"/>
              <a:r>
                <a:rPr lang="en-US" b="1">
                  <a:solidFill>
                    <a:srgbClr val="009BDE"/>
                  </a:solidFill>
                  <a:latin typeface="outfitxtra Bold"/>
                  <a:cs typeface="Metropolis" panose="020B0604020202020204" charset="0"/>
                </a:rPr>
                <a:t>~400</a:t>
              </a:r>
            </a:p>
          </p:txBody>
        </p:sp>
        <p:sp>
          <p:nvSpPr>
            <p:cNvPr id="7" name="Rectangle 6">
              <a:extLst>
                <a:ext uri="{FF2B5EF4-FFF2-40B4-BE49-F238E27FC236}">
                  <a16:creationId xmlns:a16="http://schemas.microsoft.com/office/drawing/2014/main" id="{83F60B7E-3EAD-D2C9-E27C-A6BDA2BD2FA0}"/>
                </a:ext>
              </a:extLst>
            </p:cNvPr>
            <p:cNvSpPr/>
            <p:nvPr/>
          </p:nvSpPr>
          <p:spPr>
            <a:xfrm>
              <a:off x="1351949" y="941111"/>
              <a:ext cx="1063984" cy="261610"/>
            </a:xfrm>
            <a:prstGeom prst="rect">
              <a:avLst/>
            </a:prstGeom>
          </p:spPr>
          <p:txBody>
            <a:bodyPr wrap="square">
              <a:spAutoFit/>
            </a:bodyPr>
            <a:lstStyle/>
            <a:p>
              <a:pPr algn="ctr"/>
              <a:r>
                <a:rPr lang="en-US" sz="1100" b="1">
                  <a:solidFill>
                    <a:srgbClr val="444445"/>
                  </a:solidFill>
                  <a:latin typeface="outfitxtra Bold"/>
                  <a:cs typeface="Metropolis" panose="020B0604020202020204" charset="0"/>
                </a:rPr>
                <a:t>Onshore</a:t>
              </a:r>
            </a:p>
          </p:txBody>
        </p:sp>
      </p:grpSp>
      <p:cxnSp>
        <p:nvCxnSpPr>
          <p:cNvPr id="9" name="Straight Connector 8">
            <a:extLst>
              <a:ext uri="{FF2B5EF4-FFF2-40B4-BE49-F238E27FC236}">
                <a16:creationId xmlns:a16="http://schemas.microsoft.com/office/drawing/2014/main" id="{6A7838F1-AD32-3DCE-AF54-1891E931C837}"/>
              </a:ext>
            </a:extLst>
          </p:cNvPr>
          <p:cNvCxnSpPr>
            <a:cxnSpLocks/>
          </p:cNvCxnSpPr>
          <p:nvPr/>
        </p:nvCxnSpPr>
        <p:spPr>
          <a:xfrm flipH="1">
            <a:off x="4791030" y="2033472"/>
            <a:ext cx="188844" cy="278872"/>
          </a:xfrm>
          <a:prstGeom prst="line">
            <a:avLst/>
          </a:prstGeom>
          <a:ln w="63500">
            <a:solidFill>
              <a:srgbClr val="009BDE"/>
            </a:solidFill>
            <a:prstDash val="sysDot"/>
            <a:tailEnd type="oval"/>
          </a:ln>
          <a:effectLst>
            <a:outerShdw blurRad="63500" dist="38100" dir="5400000" algn="t" rotWithShape="0">
              <a:schemeClr val="bg1">
                <a:alpha val="83000"/>
              </a:schemeClr>
            </a:outerShdw>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1E9310F-630C-3ADA-6A13-930DFC612831}"/>
              </a:ext>
            </a:extLst>
          </p:cNvPr>
          <p:cNvGrpSpPr/>
          <p:nvPr/>
        </p:nvGrpSpPr>
        <p:grpSpPr>
          <a:xfrm>
            <a:off x="4722463" y="1274092"/>
            <a:ext cx="864357" cy="743945"/>
            <a:chOff x="987355" y="1011906"/>
            <a:chExt cx="976865" cy="822960"/>
          </a:xfrm>
        </p:grpSpPr>
        <p:sp>
          <p:nvSpPr>
            <p:cNvPr id="11" name="Oval 10">
              <a:extLst>
                <a:ext uri="{FF2B5EF4-FFF2-40B4-BE49-F238E27FC236}">
                  <a16:creationId xmlns:a16="http://schemas.microsoft.com/office/drawing/2014/main" id="{24F5954D-1F56-1BF2-2A94-07F3D59758AE}"/>
                </a:ext>
              </a:extLst>
            </p:cNvPr>
            <p:cNvSpPr>
              <a:spLocks noChangeAspect="1"/>
            </p:cNvSpPr>
            <p:nvPr/>
          </p:nvSpPr>
          <p:spPr>
            <a:xfrm>
              <a:off x="1064848" y="1011906"/>
              <a:ext cx="838562" cy="822960"/>
            </a:xfrm>
            <a:prstGeom prst="ellipse">
              <a:avLst/>
            </a:prstGeom>
            <a:solidFill>
              <a:schemeClr val="bg1"/>
            </a:solidFill>
            <a:ln w="92075">
              <a:gradFill>
                <a:gsLst>
                  <a:gs pos="0">
                    <a:srgbClr val="05AEEA"/>
                  </a:gs>
                  <a:gs pos="50400">
                    <a:srgbClr val="3071DF"/>
                  </a:gs>
                  <a:gs pos="100000">
                    <a:srgbClr val="573FD5"/>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bg1"/>
                </a:solidFill>
              </a:endParaRPr>
            </a:p>
          </p:txBody>
        </p:sp>
        <p:sp>
          <p:nvSpPr>
            <p:cNvPr id="12" name="Rectangle 11">
              <a:extLst>
                <a:ext uri="{FF2B5EF4-FFF2-40B4-BE49-F238E27FC236}">
                  <a16:creationId xmlns:a16="http://schemas.microsoft.com/office/drawing/2014/main" id="{2537CC61-CA0B-1E98-EFDA-265E909FAA87}"/>
                </a:ext>
              </a:extLst>
            </p:cNvPr>
            <p:cNvSpPr/>
            <p:nvPr/>
          </p:nvSpPr>
          <p:spPr>
            <a:xfrm>
              <a:off x="1011213" y="1195712"/>
              <a:ext cx="953007" cy="307777"/>
            </a:xfrm>
            <a:prstGeom prst="rect">
              <a:avLst/>
            </a:prstGeom>
          </p:spPr>
          <p:txBody>
            <a:bodyPr wrap="square">
              <a:spAutoFit/>
            </a:bodyPr>
            <a:lstStyle/>
            <a:p>
              <a:pPr algn="ctr"/>
              <a:r>
                <a:rPr lang="en-US" b="1">
                  <a:solidFill>
                    <a:srgbClr val="009BDE"/>
                  </a:solidFill>
                  <a:latin typeface="outfitxtra Bold"/>
                  <a:cs typeface="Metropolis" panose="020B0604020202020204" charset="0"/>
                </a:rPr>
                <a:t>~3,400</a:t>
              </a:r>
            </a:p>
          </p:txBody>
        </p:sp>
        <p:sp>
          <p:nvSpPr>
            <p:cNvPr id="13" name="Rectangle 12">
              <a:extLst>
                <a:ext uri="{FF2B5EF4-FFF2-40B4-BE49-F238E27FC236}">
                  <a16:creationId xmlns:a16="http://schemas.microsoft.com/office/drawing/2014/main" id="{28C73585-B168-E34A-BBAC-D0A0940D7A40}"/>
                </a:ext>
              </a:extLst>
            </p:cNvPr>
            <p:cNvSpPr/>
            <p:nvPr/>
          </p:nvSpPr>
          <p:spPr>
            <a:xfrm>
              <a:off x="987355" y="1382309"/>
              <a:ext cx="953007" cy="261610"/>
            </a:xfrm>
            <a:prstGeom prst="rect">
              <a:avLst/>
            </a:prstGeom>
          </p:spPr>
          <p:txBody>
            <a:bodyPr wrap="square">
              <a:spAutoFit/>
            </a:bodyPr>
            <a:lstStyle/>
            <a:p>
              <a:pPr algn="ctr"/>
              <a:r>
                <a:rPr lang="en-US" sz="1100" b="1">
                  <a:solidFill>
                    <a:srgbClr val="444445"/>
                  </a:solidFill>
                  <a:latin typeface="outfitxtra Bold"/>
                  <a:cs typeface="Metropolis" panose="020B0604020202020204" charset="0"/>
                </a:rPr>
                <a:t>Offshore</a:t>
              </a:r>
            </a:p>
          </p:txBody>
        </p:sp>
      </p:grpSp>
      <p:grpSp>
        <p:nvGrpSpPr>
          <p:cNvPr id="30" name="Group 29">
            <a:extLst>
              <a:ext uri="{FF2B5EF4-FFF2-40B4-BE49-F238E27FC236}">
                <a16:creationId xmlns:a16="http://schemas.microsoft.com/office/drawing/2014/main" id="{CCAE35B3-7DBC-586F-8751-699A19D4C0C9}"/>
              </a:ext>
            </a:extLst>
          </p:cNvPr>
          <p:cNvGrpSpPr/>
          <p:nvPr/>
        </p:nvGrpSpPr>
        <p:grpSpPr>
          <a:xfrm>
            <a:off x="2592746" y="1999036"/>
            <a:ext cx="627937" cy="291904"/>
            <a:chOff x="434053" y="940107"/>
            <a:chExt cx="709672" cy="322907"/>
          </a:xfrm>
        </p:grpSpPr>
        <p:sp>
          <p:nvSpPr>
            <p:cNvPr id="29" name="Isosceles Triangle 28">
              <a:extLst>
                <a:ext uri="{FF2B5EF4-FFF2-40B4-BE49-F238E27FC236}">
                  <a16:creationId xmlns:a16="http://schemas.microsoft.com/office/drawing/2014/main" id="{74FA72A4-0EF3-83ED-F589-62290095C618}"/>
                </a:ext>
              </a:extLst>
            </p:cNvPr>
            <p:cNvSpPr/>
            <p:nvPr/>
          </p:nvSpPr>
          <p:spPr>
            <a:xfrm rot="16200000">
              <a:off x="432336" y="1013217"/>
              <a:ext cx="151297" cy="147864"/>
            </a:xfrm>
            <a:prstGeom prst="triangle">
              <a:avLst/>
            </a:prstGeom>
            <a:solidFill>
              <a:srgbClr val="08AE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0AC02656-C9FC-7A5F-9729-9F4439F4E1F7}"/>
                </a:ext>
              </a:extLst>
            </p:cNvPr>
            <p:cNvSpPr/>
            <p:nvPr/>
          </p:nvSpPr>
          <p:spPr>
            <a:xfrm>
              <a:off x="550110" y="940107"/>
              <a:ext cx="593615" cy="322907"/>
            </a:xfrm>
            <a:prstGeom prst="roundRect">
              <a:avLst/>
            </a:prstGeom>
            <a:gradFill>
              <a:gsLst>
                <a:gs pos="50000">
                  <a:srgbClr val="2880E2"/>
                </a:gs>
                <a:gs pos="0">
                  <a:srgbClr val="05AEEA"/>
                </a:gs>
                <a:gs pos="100000">
                  <a:srgbClr val="573FD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outfitxtra Bold"/>
                </a:rPr>
                <a:t>NJ HQ</a:t>
              </a:r>
            </a:p>
          </p:txBody>
        </p:sp>
      </p:grpSp>
      <p:sp>
        <p:nvSpPr>
          <p:cNvPr id="50" name="Freeform 9">
            <a:extLst>
              <a:ext uri="{FF2B5EF4-FFF2-40B4-BE49-F238E27FC236}">
                <a16:creationId xmlns:a16="http://schemas.microsoft.com/office/drawing/2014/main" id="{36E8CE5F-7C11-1758-1F92-47402D5075FC}"/>
              </a:ext>
            </a:extLst>
          </p:cNvPr>
          <p:cNvSpPr/>
          <p:nvPr/>
        </p:nvSpPr>
        <p:spPr>
          <a:xfrm>
            <a:off x="6838225" y="1996064"/>
            <a:ext cx="1774230" cy="1274052"/>
          </a:xfrm>
          <a:prstGeom prst="roundRect">
            <a:avLst>
              <a:gd name="adj" fmla="val 11998"/>
            </a:avLst>
          </a:prstGeom>
          <a:solidFill>
            <a:schemeClr val="bg1"/>
          </a:solidFill>
          <a:ln w="38100">
            <a:gradFill>
              <a:gsLst>
                <a:gs pos="0">
                  <a:srgbClr val="05AEEA"/>
                </a:gs>
                <a:gs pos="100000">
                  <a:srgbClr val="524BD8"/>
                </a:gs>
              </a:gsLst>
              <a:lin ang="5400000" scaled="1"/>
            </a:gradFill>
          </a:ln>
          <a:effectLst>
            <a:outerShdw blurRad="190500" dist="38100" dir="5400000" sx="107000" sy="107000" algn="t" rotWithShape="0">
              <a:srgbClr val="444445">
                <a:alpha val="25000"/>
              </a:srgbClr>
            </a:outerShdw>
          </a:effectLst>
        </p:spPr>
        <p:txBody>
          <a:bodyPr/>
          <a:lstStyle/>
          <a:p>
            <a:endParaRPr lang="en-US"/>
          </a:p>
        </p:txBody>
      </p:sp>
      <p:sp>
        <p:nvSpPr>
          <p:cNvPr id="51" name="TextBox 10">
            <a:extLst>
              <a:ext uri="{FF2B5EF4-FFF2-40B4-BE49-F238E27FC236}">
                <a16:creationId xmlns:a16="http://schemas.microsoft.com/office/drawing/2014/main" id="{94D879C2-AC41-2242-E516-CC09326F84E1}"/>
              </a:ext>
            </a:extLst>
          </p:cNvPr>
          <p:cNvSpPr txBox="1"/>
          <p:nvPr/>
        </p:nvSpPr>
        <p:spPr>
          <a:xfrm>
            <a:off x="6838225" y="2182727"/>
            <a:ext cx="1774230" cy="1086899"/>
          </a:xfrm>
          <a:prstGeom prst="rect">
            <a:avLst/>
          </a:prstGeom>
        </p:spPr>
        <p:txBody>
          <a:bodyPr lIns="0" tIns="25400" rIns="0" bIns="25400" rtlCol="0" anchor="ctr"/>
          <a:lstStyle/>
          <a:p>
            <a:pPr algn="ctr">
              <a:lnSpc>
                <a:spcPts val="1155"/>
              </a:lnSpc>
            </a:pPr>
            <a:endParaRPr sz="700" b="1">
              <a:latin typeface="outfitxtra Bold"/>
              <a:cs typeface="Metropolis" panose="020B0604020202020204" charset="0"/>
            </a:endParaRPr>
          </a:p>
          <a:p>
            <a:pPr algn="ctr">
              <a:lnSpc>
                <a:spcPts val="1155"/>
              </a:lnSpc>
            </a:pPr>
            <a:endParaRPr sz="700" b="1">
              <a:latin typeface="outfitxtra Bold"/>
              <a:cs typeface="Metropolis" panose="020B0604020202020204" charset="0"/>
            </a:endParaRPr>
          </a:p>
          <a:p>
            <a:pPr algn="ctr">
              <a:lnSpc>
                <a:spcPts val="1700"/>
              </a:lnSpc>
            </a:pPr>
            <a:r>
              <a:rPr lang="en-US" sz="2400" b="1">
                <a:solidFill>
                  <a:srgbClr val="001A61"/>
                </a:solidFill>
                <a:latin typeface="outfitxtra Bold"/>
                <a:cs typeface="Metropolis" panose="020B0604020202020204" charset="0"/>
              </a:rPr>
              <a:t>11</a:t>
            </a:r>
            <a:r>
              <a:rPr lang="en-US" sz="2000" b="1">
                <a:solidFill>
                  <a:schemeClr val="tx2"/>
                </a:solidFill>
                <a:latin typeface="outfitxtra Bold"/>
                <a:cs typeface="Metropolis" panose="020B0604020202020204" charset="0"/>
              </a:rPr>
              <a:t> </a:t>
            </a:r>
          </a:p>
          <a:p>
            <a:pPr algn="ctr">
              <a:lnSpc>
                <a:spcPts val="1700"/>
              </a:lnSpc>
            </a:pPr>
            <a:r>
              <a:rPr lang="en-US" b="1">
                <a:solidFill>
                  <a:srgbClr val="0B1828"/>
                </a:solidFill>
                <a:latin typeface="outfitxtra Bold"/>
                <a:cs typeface="Metropolis" panose="020B0604020202020204" charset="0"/>
              </a:rPr>
              <a:t>U.S. Office Locations</a:t>
            </a:r>
            <a:endParaRPr lang="en-US" sz="400" b="1">
              <a:solidFill>
                <a:srgbClr val="0B1828"/>
              </a:solidFill>
              <a:latin typeface="outfitxtra Bold"/>
              <a:cs typeface="Metropolis" panose="020B0604020202020204" charset="0"/>
            </a:endParaRPr>
          </a:p>
        </p:txBody>
      </p:sp>
      <p:pic>
        <p:nvPicPr>
          <p:cNvPr id="52" name="Graphic 51" descr="Map with pin with solid fill">
            <a:extLst>
              <a:ext uri="{FF2B5EF4-FFF2-40B4-BE49-F238E27FC236}">
                <a16:creationId xmlns:a16="http://schemas.microsoft.com/office/drawing/2014/main" id="{4FC826E4-21A2-DB7F-952B-7DB7C05D7902}"/>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36000" contrast="8000"/>
                    </a14:imgEffect>
                  </a14:imgLayer>
                </a14:imgProps>
              </a:ext>
              <a:ext uri="{28A0092B-C50C-407E-A947-70E740481C1C}">
                <a14:useLocalDpi xmlns:a14="http://schemas.microsoft.com/office/drawing/2010/main" val="0"/>
              </a:ext>
            </a:extLst>
          </a:blip>
          <a:stretch>
            <a:fillRect/>
          </a:stretch>
        </p:blipFill>
        <p:spPr>
          <a:xfrm>
            <a:off x="7442669" y="1948672"/>
            <a:ext cx="559153" cy="594360"/>
          </a:xfrm>
          <a:prstGeom prst="rect">
            <a:avLst/>
          </a:prstGeom>
        </p:spPr>
      </p:pic>
      <p:sp>
        <p:nvSpPr>
          <p:cNvPr id="2" name="Slide Number Placeholder 1">
            <a:extLst>
              <a:ext uri="{FF2B5EF4-FFF2-40B4-BE49-F238E27FC236}">
                <a16:creationId xmlns:a16="http://schemas.microsoft.com/office/drawing/2014/main" id="{9E2571BC-05E2-A365-4F19-A02E76C8BAD8}"/>
              </a:ext>
            </a:extLst>
          </p:cNvPr>
          <p:cNvSpPr>
            <a:spLocks noGrp="1"/>
          </p:cNvSpPr>
          <p:nvPr>
            <p:ph type="sldNum" sz="quarter" idx="10"/>
          </p:nvPr>
        </p:nvSpPr>
        <p:spPr/>
        <p:txBody>
          <a:bodyPr/>
          <a:lstStyle/>
          <a:p>
            <a:fld id="{7AD7BA39-CD1C-4FBC-AA7C-BA7CC4082953}" type="slidenum">
              <a:rPr lang="en-US" smtClean="0"/>
              <a:pPr/>
              <a:t>14</a:t>
            </a:fld>
            <a:endParaRPr lang="en-US"/>
          </a:p>
        </p:txBody>
      </p:sp>
      <p:sp>
        <p:nvSpPr>
          <p:cNvPr id="17" name="Title 16">
            <a:extLst>
              <a:ext uri="{FF2B5EF4-FFF2-40B4-BE49-F238E27FC236}">
                <a16:creationId xmlns:a16="http://schemas.microsoft.com/office/drawing/2014/main" id="{9CF13581-D641-FD0F-527D-527C68C68EED}"/>
              </a:ext>
            </a:extLst>
          </p:cNvPr>
          <p:cNvSpPr>
            <a:spLocks noGrp="1"/>
          </p:cNvSpPr>
          <p:nvPr>
            <p:ph type="title"/>
          </p:nvPr>
        </p:nvSpPr>
        <p:spPr/>
        <p:txBody>
          <a:bodyPr/>
          <a:lstStyle/>
          <a:p>
            <a:r>
              <a:rPr lang="en-US" sz="1800"/>
              <a:t>Global Workforce and Presence</a:t>
            </a:r>
          </a:p>
        </p:txBody>
      </p:sp>
      <p:sp>
        <p:nvSpPr>
          <p:cNvPr id="39" name="object 7">
            <a:extLst>
              <a:ext uri="{FF2B5EF4-FFF2-40B4-BE49-F238E27FC236}">
                <a16:creationId xmlns:a16="http://schemas.microsoft.com/office/drawing/2014/main" id="{9CD86E88-429A-5ED6-436A-7629365CB518}"/>
              </a:ext>
            </a:extLst>
          </p:cNvPr>
          <p:cNvSpPr/>
          <p:nvPr/>
        </p:nvSpPr>
        <p:spPr>
          <a:xfrm>
            <a:off x="761" y="7747"/>
            <a:ext cx="457200" cy="0"/>
          </a:xfrm>
          <a:custGeom>
            <a:avLst/>
            <a:gdLst/>
            <a:ahLst/>
            <a:cxnLst/>
            <a:rect l="l" t="t" r="r" b="b"/>
            <a:pathLst>
              <a:path w="457200">
                <a:moveTo>
                  <a:pt x="0" y="0"/>
                </a:moveTo>
                <a:lnTo>
                  <a:pt x="457200" y="0"/>
                </a:lnTo>
              </a:path>
            </a:pathLst>
          </a:custGeom>
          <a:ln w="3175">
            <a:solidFill>
              <a:srgbClr val="FAFFFF"/>
            </a:solidFill>
          </a:ln>
        </p:spPr>
        <p:txBody>
          <a:bodyPr wrap="square" lIns="0" tIns="0" rIns="0" bIns="0" rtlCol="0"/>
          <a:lstStyle/>
          <a:p>
            <a:endParaRPr/>
          </a:p>
        </p:txBody>
      </p:sp>
      <p:grpSp>
        <p:nvGrpSpPr>
          <p:cNvPr id="14" name="Group 13"/>
          <p:cNvGrpSpPr/>
          <p:nvPr/>
        </p:nvGrpSpPr>
        <p:grpSpPr>
          <a:xfrm>
            <a:off x="6835131" y="582101"/>
            <a:ext cx="1811183" cy="1274052"/>
            <a:chOff x="6835131" y="582101"/>
            <a:chExt cx="1811183" cy="1274052"/>
          </a:xfrm>
        </p:grpSpPr>
        <p:grpSp>
          <p:nvGrpSpPr>
            <p:cNvPr id="37" name="Group 8">
              <a:extLst>
                <a:ext uri="{FF2B5EF4-FFF2-40B4-BE49-F238E27FC236}">
                  <a16:creationId xmlns:a16="http://schemas.microsoft.com/office/drawing/2014/main" id="{7543410E-66A6-EB06-4AAF-8AA6F46CC044}"/>
                </a:ext>
              </a:extLst>
            </p:cNvPr>
            <p:cNvGrpSpPr/>
            <p:nvPr/>
          </p:nvGrpSpPr>
          <p:grpSpPr>
            <a:xfrm>
              <a:off x="6835131" y="582101"/>
              <a:ext cx="1811183" cy="1274052"/>
              <a:chOff x="93658" y="401947"/>
              <a:chExt cx="1010474" cy="671108"/>
            </a:xfrm>
          </p:grpSpPr>
          <p:sp>
            <p:nvSpPr>
              <p:cNvPr id="40" name="Freeform 9">
                <a:extLst>
                  <a:ext uri="{FF2B5EF4-FFF2-40B4-BE49-F238E27FC236}">
                    <a16:creationId xmlns:a16="http://schemas.microsoft.com/office/drawing/2014/main" id="{42DCF234-249C-7648-0186-22AA5B94B883}"/>
                  </a:ext>
                </a:extLst>
              </p:cNvPr>
              <p:cNvSpPr/>
              <p:nvPr/>
            </p:nvSpPr>
            <p:spPr>
              <a:xfrm>
                <a:off x="93658" y="401947"/>
                <a:ext cx="989858" cy="671108"/>
              </a:xfrm>
              <a:prstGeom prst="roundRect">
                <a:avLst>
                  <a:gd name="adj" fmla="val 11998"/>
                </a:avLst>
              </a:prstGeom>
              <a:gradFill>
                <a:gsLst>
                  <a:gs pos="49600">
                    <a:srgbClr val="3071DF"/>
                  </a:gs>
                  <a:gs pos="0">
                    <a:srgbClr val="05AEEA"/>
                  </a:gs>
                  <a:gs pos="100000">
                    <a:srgbClr val="573FD5"/>
                  </a:gs>
                </a:gsLst>
                <a:lin ang="2700000" scaled="0"/>
              </a:gradFill>
              <a:effectLst>
                <a:outerShdw blurRad="190500" dist="38100" dir="5400000" sx="107000" sy="107000" algn="t" rotWithShape="0">
                  <a:srgbClr val="444445">
                    <a:alpha val="25000"/>
                  </a:srgbClr>
                </a:outerShdw>
              </a:effectLst>
            </p:spPr>
            <p:txBody>
              <a:bodyPr/>
              <a:lstStyle/>
              <a:p>
                <a:endParaRPr lang="en-US"/>
              </a:p>
            </p:txBody>
          </p:sp>
          <p:sp>
            <p:nvSpPr>
              <p:cNvPr id="41" name="TextBox 10">
                <a:extLst>
                  <a:ext uri="{FF2B5EF4-FFF2-40B4-BE49-F238E27FC236}">
                    <a16:creationId xmlns:a16="http://schemas.microsoft.com/office/drawing/2014/main" id="{458FC104-9448-AD3E-0157-0CC5B5675746}"/>
                  </a:ext>
                </a:extLst>
              </p:cNvPr>
              <p:cNvSpPr txBox="1"/>
              <p:nvPr/>
            </p:nvSpPr>
            <p:spPr>
              <a:xfrm>
                <a:off x="114274" y="500102"/>
                <a:ext cx="989858" cy="572525"/>
              </a:xfrm>
              <a:prstGeom prst="rect">
                <a:avLst/>
              </a:prstGeom>
            </p:spPr>
            <p:txBody>
              <a:bodyPr lIns="0" tIns="25400" rIns="0" bIns="25400" rtlCol="0" anchor="ctr"/>
              <a:lstStyle/>
              <a:p>
                <a:pPr algn="ctr">
                  <a:lnSpc>
                    <a:spcPts val="1155"/>
                  </a:lnSpc>
                </a:pPr>
                <a:endParaRPr sz="700">
                  <a:solidFill>
                    <a:schemeClr val="bg1"/>
                  </a:solidFill>
                  <a:latin typeface="Metropolis" panose="00000500000000000000" pitchFamily="50" charset="0"/>
                  <a:cs typeface="Metropolis" panose="020B0604020202020204" charset="0"/>
                </a:endParaRPr>
              </a:p>
              <a:p>
                <a:pPr algn="ctr">
                  <a:lnSpc>
                    <a:spcPts val="1155"/>
                  </a:lnSpc>
                </a:pPr>
                <a:endParaRPr sz="700">
                  <a:solidFill>
                    <a:schemeClr val="bg1"/>
                  </a:solidFill>
                  <a:latin typeface="Metropolis" panose="00000500000000000000" pitchFamily="50" charset="0"/>
                  <a:cs typeface="Metropolis" panose="020B0604020202020204" charset="0"/>
                </a:endParaRPr>
              </a:p>
              <a:p>
                <a:pPr algn="ctr">
                  <a:lnSpc>
                    <a:spcPts val="1700"/>
                  </a:lnSpc>
                </a:pPr>
                <a:r>
                  <a:rPr lang="en-US" sz="2400" b="1">
                    <a:solidFill>
                      <a:schemeClr val="bg1"/>
                    </a:solidFill>
                    <a:latin typeface="outfitxtra Bold"/>
                    <a:cs typeface="Metropolis" panose="020B0604020202020204" charset="0"/>
                  </a:rPr>
                  <a:t>3,800</a:t>
                </a:r>
                <a:r>
                  <a:rPr lang="en-US" sz="2000">
                    <a:solidFill>
                      <a:schemeClr val="bg1"/>
                    </a:solidFill>
                    <a:latin typeface="Metropolis Extra Bold" panose="00000900000000000000" pitchFamily="50" charset="0"/>
                    <a:cs typeface="Metropolis" panose="020B0604020202020204" charset="0"/>
                  </a:rPr>
                  <a:t> </a:t>
                </a:r>
              </a:p>
              <a:p>
                <a:pPr algn="ctr">
                  <a:lnSpc>
                    <a:spcPts val="1700"/>
                  </a:lnSpc>
                </a:pPr>
                <a:r>
                  <a:rPr lang="en-US" b="1">
                    <a:solidFill>
                      <a:schemeClr val="bg1"/>
                    </a:solidFill>
                    <a:latin typeface="outfitxtra Bold"/>
                    <a:cs typeface="Metropolis" panose="020B0604020202020204" charset="0"/>
                  </a:rPr>
                  <a:t>Global </a:t>
                </a:r>
              </a:p>
              <a:p>
                <a:pPr algn="ctr">
                  <a:lnSpc>
                    <a:spcPts val="1700"/>
                  </a:lnSpc>
                </a:pPr>
                <a:r>
                  <a:rPr lang="en-US" b="1">
                    <a:solidFill>
                      <a:schemeClr val="bg1"/>
                    </a:solidFill>
                    <a:latin typeface="outfitxtra Bold"/>
                    <a:cs typeface="Metropolis" panose="020B0604020202020204" charset="0"/>
                  </a:rPr>
                  <a:t>Employees</a:t>
                </a:r>
                <a:endParaRPr lang="en-US" sz="400" b="1">
                  <a:solidFill>
                    <a:schemeClr val="bg1"/>
                  </a:solidFill>
                  <a:latin typeface="outfitxtra Bold"/>
                  <a:cs typeface="Metropolis" panose="020B0604020202020204" charset="0"/>
                </a:endParaRPr>
              </a:p>
            </p:txBody>
          </p:sp>
        </p:grpSp>
        <p:pic>
          <p:nvPicPr>
            <p:cNvPr id="38" name="Picture 22">
              <a:extLst>
                <a:ext uri="{FF2B5EF4-FFF2-40B4-BE49-F238E27FC236}">
                  <a16:creationId xmlns:a16="http://schemas.microsoft.com/office/drawing/2014/main" id="{9D51C732-F9CB-2C90-CB63-DC17CB9EFE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65314" y="648645"/>
              <a:ext cx="550817" cy="344936"/>
            </a:xfrm>
            <a:prstGeom prst="rect">
              <a:avLst/>
            </a:prstGeom>
          </p:spPr>
        </p:pic>
      </p:grpSp>
      <p:grpSp>
        <p:nvGrpSpPr>
          <p:cNvPr id="15" name="Group 14"/>
          <p:cNvGrpSpPr/>
          <p:nvPr/>
        </p:nvGrpSpPr>
        <p:grpSpPr>
          <a:xfrm>
            <a:off x="6844368" y="3456674"/>
            <a:ext cx="1774231" cy="1297247"/>
            <a:chOff x="6844368" y="3410027"/>
            <a:chExt cx="1774231" cy="1297247"/>
          </a:xfrm>
        </p:grpSpPr>
        <p:grpSp>
          <p:nvGrpSpPr>
            <p:cNvPr id="46" name="Group 8">
              <a:extLst>
                <a:ext uri="{FF2B5EF4-FFF2-40B4-BE49-F238E27FC236}">
                  <a16:creationId xmlns:a16="http://schemas.microsoft.com/office/drawing/2014/main" id="{7543410E-66A6-EB06-4AAF-8AA6F46CC044}"/>
                </a:ext>
              </a:extLst>
            </p:cNvPr>
            <p:cNvGrpSpPr/>
            <p:nvPr/>
          </p:nvGrpSpPr>
          <p:grpSpPr>
            <a:xfrm>
              <a:off x="6844368" y="3410027"/>
              <a:ext cx="1774231" cy="1297247"/>
              <a:chOff x="88504" y="401947"/>
              <a:chExt cx="989858" cy="683326"/>
            </a:xfrm>
          </p:grpSpPr>
          <p:sp>
            <p:nvSpPr>
              <p:cNvPr id="47" name="Freeform 9">
                <a:extLst>
                  <a:ext uri="{FF2B5EF4-FFF2-40B4-BE49-F238E27FC236}">
                    <a16:creationId xmlns:a16="http://schemas.microsoft.com/office/drawing/2014/main" id="{42DCF234-249C-7648-0186-22AA5B94B883}"/>
                  </a:ext>
                </a:extLst>
              </p:cNvPr>
              <p:cNvSpPr/>
              <p:nvPr/>
            </p:nvSpPr>
            <p:spPr>
              <a:xfrm>
                <a:off x="88504" y="401947"/>
                <a:ext cx="989858" cy="671108"/>
              </a:xfrm>
              <a:prstGeom prst="roundRect">
                <a:avLst>
                  <a:gd name="adj" fmla="val 11998"/>
                </a:avLst>
              </a:prstGeom>
              <a:gradFill>
                <a:gsLst>
                  <a:gs pos="49600">
                    <a:srgbClr val="3071DF"/>
                  </a:gs>
                  <a:gs pos="0">
                    <a:srgbClr val="05AEEA"/>
                  </a:gs>
                  <a:gs pos="100000">
                    <a:srgbClr val="573FD5"/>
                  </a:gs>
                </a:gsLst>
                <a:lin ang="2700000" scaled="0"/>
              </a:gradFill>
              <a:effectLst>
                <a:outerShdw blurRad="190500" dist="38100" dir="5400000" sx="107000" sy="107000" algn="t" rotWithShape="0">
                  <a:srgbClr val="444445">
                    <a:alpha val="25000"/>
                  </a:srgbClr>
                </a:outerShdw>
              </a:effectLst>
            </p:spPr>
            <p:txBody>
              <a:bodyPr/>
              <a:lstStyle/>
              <a:p>
                <a:endParaRPr lang="en-US"/>
              </a:p>
            </p:txBody>
          </p:sp>
          <p:sp>
            <p:nvSpPr>
              <p:cNvPr id="49" name="TextBox 10">
                <a:extLst>
                  <a:ext uri="{FF2B5EF4-FFF2-40B4-BE49-F238E27FC236}">
                    <a16:creationId xmlns:a16="http://schemas.microsoft.com/office/drawing/2014/main" id="{458FC104-9448-AD3E-0157-0CC5B5675746}"/>
                  </a:ext>
                </a:extLst>
              </p:cNvPr>
              <p:cNvSpPr txBox="1"/>
              <p:nvPr/>
            </p:nvSpPr>
            <p:spPr>
              <a:xfrm>
                <a:off x="88504" y="512748"/>
                <a:ext cx="989858" cy="572525"/>
              </a:xfrm>
              <a:prstGeom prst="rect">
                <a:avLst/>
              </a:prstGeom>
            </p:spPr>
            <p:txBody>
              <a:bodyPr lIns="0" tIns="25400" rIns="0" bIns="25400" rtlCol="0" anchor="ctr"/>
              <a:lstStyle/>
              <a:p>
                <a:pPr algn="ctr">
                  <a:lnSpc>
                    <a:spcPts val="1155"/>
                  </a:lnSpc>
                </a:pPr>
                <a:endParaRPr sz="700" b="1">
                  <a:solidFill>
                    <a:schemeClr val="bg1"/>
                  </a:solidFill>
                  <a:latin typeface="outfitxtra Bold"/>
                  <a:cs typeface="Metropolis" panose="020B0604020202020204" charset="0"/>
                </a:endParaRPr>
              </a:p>
              <a:p>
                <a:pPr algn="ctr">
                  <a:lnSpc>
                    <a:spcPts val="1155"/>
                  </a:lnSpc>
                </a:pPr>
                <a:endParaRPr sz="700" b="1">
                  <a:solidFill>
                    <a:schemeClr val="bg1"/>
                  </a:solidFill>
                  <a:latin typeface="outfitxtra Bold"/>
                  <a:cs typeface="Metropolis" panose="020B0604020202020204" charset="0"/>
                </a:endParaRPr>
              </a:p>
              <a:p>
                <a:pPr algn="ctr">
                  <a:lnSpc>
                    <a:spcPts val="1700"/>
                  </a:lnSpc>
                </a:pPr>
                <a:r>
                  <a:rPr lang="en-US" sz="2400" b="1">
                    <a:solidFill>
                      <a:schemeClr val="bg1"/>
                    </a:solidFill>
                    <a:latin typeface="outfitxtra Bold"/>
                    <a:cs typeface="Metropolis" panose="020B0604020202020204" charset="0"/>
                  </a:rPr>
                  <a:t>3</a:t>
                </a:r>
                <a:endParaRPr lang="en-US" sz="2000" b="1">
                  <a:solidFill>
                    <a:schemeClr val="bg1"/>
                  </a:solidFill>
                  <a:latin typeface="outfitxtra Bold"/>
                  <a:cs typeface="Metropolis" panose="020B0604020202020204" charset="0"/>
                </a:endParaRPr>
              </a:p>
              <a:p>
                <a:pPr algn="ctr">
                  <a:lnSpc>
                    <a:spcPts val="1700"/>
                  </a:lnSpc>
                </a:pPr>
                <a:r>
                  <a:rPr lang="en-US" b="1">
                    <a:solidFill>
                      <a:schemeClr val="bg1"/>
                    </a:solidFill>
                    <a:latin typeface="outfitxtra Bold"/>
                    <a:cs typeface="Metropolis" panose="020B0604020202020204" charset="0"/>
                  </a:rPr>
                  <a:t>International</a:t>
                </a:r>
              </a:p>
              <a:p>
                <a:pPr algn="ctr">
                  <a:lnSpc>
                    <a:spcPts val="1700"/>
                  </a:lnSpc>
                </a:pPr>
                <a:r>
                  <a:rPr lang="en-US" b="1">
                    <a:solidFill>
                      <a:schemeClr val="bg1"/>
                    </a:solidFill>
                    <a:latin typeface="outfitxtra Bold"/>
                    <a:cs typeface="Metropolis" panose="020B0604020202020204" charset="0"/>
                  </a:rPr>
                  <a:t>Office Locations</a:t>
                </a:r>
                <a:endParaRPr lang="en-US" sz="400" b="1">
                  <a:solidFill>
                    <a:schemeClr val="bg1"/>
                  </a:solidFill>
                  <a:latin typeface="outfitxtra Bold"/>
                  <a:cs typeface="Metropolis" panose="020B0604020202020204" charset="0"/>
                </a:endParaRPr>
              </a:p>
            </p:txBody>
          </p:sp>
        </p:grpSp>
        <p:pic>
          <p:nvPicPr>
            <p:cNvPr id="59" name="Graphic 58" descr="Earth globe: Africa and Europe with solid fill">
              <a:extLst>
                <a:ext uri="{FF2B5EF4-FFF2-40B4-BE49-F238E27FC236}">
                  <a16:creationId xmlns:a16="http://schemas.microsoft.com/office/drawing/2014/main" id="{31A1A742-543C-1E2B-803E-77F2EC76234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504936" y="3456289"/>
              <a:ext cx="453094" cy="453094"/>
            </a:xfrm>
            <a:prstGeom prst="rect">
              <a:avLst/>
            </a:prstGeom>
          </p:spPr>
        </p:pic>
      </p:grpSp>
      <p:pic>
        <p:nvPicPr>
          <p:cNvPr id="16" name="Picture 15" descr="A screenshot of a phone&#10;&#10;AI-generated content may be incorrect.">
            <a:extLst>
              <a:ext uri="{FF2B5EF4-FFF2-40B4-BE49-F238E27FC236}">
                <a16:creationId xmlns:a16="http://schemas.microsoft.com/office/drawing/2014/main" id="{9050365D-C6CB-6388-1A90-A07333774A10}"/>
              </a:ext>
            </a:extLst>
          </p:cNvPr>
          <p:cNvPicPr>
            <a:picLocks noChangeAspect="1"/>
          </p:cNvPicPr>
          <p:nvPr/>
        </p:nvPicPr>
        <p:blipFill>
          <a:blip r:embed="rId12"/>
          <a:stretch>
            <a:fillRect/>
          </a:stretch>
        </p:blipFill>
        <p:spPr>
          <a:xfrm>
            <a:off x="311817" y="1948609"/>
            <a:ext cx="1263005" cy="2251573"/>
          </a:xfrm>
          <a:prstGeom prst="rect">
            <a:avLst/>
          </a:prstGeom>
        </p:spPr>
      </p:pic>
    </p:spTree>
    <p:extLst>
      <p:ext uri="{BB962C8B-B14F-4D97-AF65-F5344CB8AC3E}">
        <p14:creationId xmlns:p14="http://schemas.microsoft.com/office/powerpoint/2010/main" val="2177851856"/>
      </p:ext>
    </p:extLst>
  </p:cSld>
  <p:clrMapOvr>
    <a:masterClrMapping/>
  </p:clrMapOvr>
  <p:transition spd="med">
    <p:pull/>
  </p:transition>
  <p:extLst>
    <p:ext uri="{6950BFC3-D8DA-4A85-94F7-54DA5524770B}">
      <p188:commentRel xmlns:p188="http://schemas.microsoft.com/office/powerpoint/2018/8/main" xmlns="" r:id="rId1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15</a:t>
            </a:fld>
            <a:endParaRPr lang="en-US"/>
          </a:p>
        </p:txBody>
      </p:sp>
      <p:sp>
        <p:nvSpPr>
          <p:cNvPr id="3" name="Title 2">
            <a:extLst>
              <a:ext uri="{FF2B5EF4-FFF2-40B4-BE49-F238E27FC236}">
                <a16:creationId xmlns:a16="http://schemas.microsoft.com/office/drawing/2014/main" id="{FA06BA28-5D89-03BD-0D5C-F69776940D3E}"/>
              </a:ext>
            </a:extLst>
          </p:cNvPr>
          <p:cNvSpPr>
            <a:spLocks noGrp="1"/>
          </p:cNvSpPr>
          <p:nvPr>
            <p:ph type="title"/>
          </p:nvPr>
        </p:nvSpPr>
        <p:spPr/>
        <p:txBody>
          <a:bodyPr/>
          <a:lstStyle/>
          <a:p>
            <a:r>
              <a:rPr lang="en-US">
                <a:latin typeface="Outfit Black" pitchFamily="2" charset="0"/>
              </a:rPr>
              <a:t>Customer Profiles</a:t>
            </a:r>
            <a:endParaRPr lang="en-US"/>
          </a:p>
        </p:txBody>
      </p:sp>
      <p:grpSp>
        <p:nvGrpSpPr>
          <p:cNvPr id="15" name="Group 14"/>
          <p:cNvGrpSpPr/>
          <p:nvPr/>
        </p:nvGrpSpPr>
        <p:grpSpPr>
          <a:xfrm>
            <a:off x="2730129" y="1416883"/>
            <a:ext cx="1545433" cy="957302"/>
            <a:chOff x="3121590" y="1204987"/>
            <a:chExt cx="1545433" cy="957302"/>
          </a:xfrm>
        </p:grpSpPr>
        <p:pic>
          <p:nvPicPr>
            <p:cNvPr id="6" name="Picture 4">
              <a:extLst>
                <a:ext uri="{FF2B5EF4-FFF2-40B4-BE49-F238E27FC236}">
                  <a16:creationId xmlns:a16="http://schemas.microsoft.com/office/drawing/2014/main" id="{18AE942E-FF2D-7E9C-F46F-0083D98841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52478" y="1204987"/>
              <a:ext cx="632856" cy="632856"/>
            </a:xfrm>
            <a:prstGeom prst="rect">
              <a:avLst/>
            </a:prstGeom>
          </p:spPr>
        </p:pic>
        <p:sp>
          <p:nvSpPr>
            <p:cNvPr id="8" name="TextBox 7">
              <a:extLst>
                <a:ext uri="{FF2B5EF4-FFF2-40B4-BE49-F238E27FC236}">
                  <a16:creationId xmlns:a16="http://schemas.microsoft.com/office/drawing/2014/main" id="{65584C2A-8CEF-D1EB-A210-A1804EEA71BD}"/>
                </a:ext>
              </a:extLst>
            </p:cNvPr>
            <p:cNvSpPr txBox="1"/>
            <p:nvPr/>
          </p:nvSpPr>
          <p:spPr>
            <a:xfrm>
              <a:off x="3121590" y="1967043"/>
              <a:ext cx="1545433" cy="195246"/>
            </a:xfrm>
            <a:prstGeom prst="rect">
              <a:avLst/>
            </a:prstGeom>
          </p:spPr>
          <p:txBody>
            <a:bodyPr wrap="square" lIns="0" tIns="0" rIns="0" bIns="0" rtlCol="0" anchor="t">
              <a:spAutoFit/>
            </a:bodyPr>
            <a:lstStyle/>
            <a:p>
              <a:pPr algn="ctr">
                <a:lnSpc>
                  <a:spcPts val="1687"/>
                </a:lnSpc>
              </a:pPr>
              <a:r>
                <a:rPr lang="en-US" sz="1000" b="1">
                  <a:solidFill>
                    <a:srgbClr val="001A61"/>
                  </a:solidFill>
                  <a:latin typeface="Outfit" pitchFamily="2" charset="0"/>
                  <a:cs typeface="Proxima Nova" panose="020B0604020202020204" charset="0"/>
                </a:rPr>
                <a:t>Large Physician Groups</a:t>
              </a:r>
            </a:p>
          </p:txBody>
        </p:sp>
      </p:grpSp>
      <p:grpSp>
        <p:nvGrpSpPr>
          <p:cNvPr id="14" name="Group 13"/>
          <p:cNvGrpSpPr/>
          <p:nvPr/>
        </p:nvGrpSpPr>
        <p:grpSpPr>
          <a:xfrm>
            <a:off x="4815804" y="1416883"/>
            <a:ext cx="1045918" cy="956981"/>
            <a:chOff x="4965557" y="1204987"/>
            <a:chExt cx="1045918" cy="956981"/>
          </a:xfrm>
        </p:grpSpPr>
        <p:pic>
          <p:nvPicPr>
            <p:cNvPr id="7" name="Picture 5">
              <a:extLst>
                <a:ext uri="{FF2B5EF4-FFF2-40B4-BE49-F238E27FC236}">
                  <a16:creationId xmlns:a16="http://schemas.microsoft.com/office/drawing/2014/main" id="{C6603987-7A40-4D73-62E5-E4F22B05AA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2246" y="1204987"/>
              <a:ext cx="721740" cy="653503"/>
            </a:xfrm>
            <a:prstGeom prst="rect">
              <a:avLst/>
            </a:prstGeom>
          </p:spPr>
        </p:pic>
        <p:sp>
          <p:nvSpPr>
            <p:cNvPr id="9" name="TextBox 8">
              <a:extLst>
                <a:ext uri="{FF2B5EF4-FFF2-40B4-BE49-F238E27FC236}">
                  <a16:creationId xmlns:a16="http://schemas.microsoft.com/office/drawing/2014/main" id="{B8C28537-F36B-8536-3102-D72630BE959A}"/>
                </a:ext>
              </a:extLst>
            </p:cNvPr>
            <p:cNvSpPr txBox="1"/>
            <p:nvPr/>
          </p:nvSpPr>
          <p:spPr>
            <a:xfrm>
              <a:off x="4965557" y="1967043"/>
              <a:ext cx="1045918" cy="194925"/>
            </a:xfrm>
            <a:prstGeom prst="rect">
              <a:avLst/>
            </a:prstGeom>
          </p:spPr>
          <p:txBody>
            <a:bodyPr wrap="square" lIns="0" tIns="0" rIns="0" bIns="0" rtlCol="0" anchor="t">
              <a:spAutoFit/>
            </a:bodyPr>
            <a:lstStyle/>
            <a:p>
              <a:pPr algn="ctr">
                <a:lnSpc>
                  <a:spcPts val="1687"/>
                </a:lnSpc>
              </a:pPr>
              <a:r>
                <a:rPr lang="en-US" sz="1000" b="1">
                  <a:solidFill>
                    <a:srgbClr val="001A61"/>
                  </a:solidFill>
                  <a:latin typeface="Outfit" pitchFamily="2" charset="0"/>
                  <a:cs typeface="Proxima Nova" panose="020B0604020202020204" charset="0"/>
                </a:rPr>
                <a:t>Health Systems​</a:t>
              </a:r>
            </a:p>
          </p:txBody>
        </p:sp>
      </p:grpSp>
      <p:grpSp>
        <p:nvGrpSpPr>
          <p:cNvPr id="16" name="Group 15"/>
          <p:cNvGrpSpPr/>
          <p:nvPr/>
        </p:nvGrpSpPr>
        <p:grpSpPr>
          <a:xfrm>
            <a:off x="733539" y="1416883"/>
            <a:ext cx="1456348" cy="956981"/>
            <a:chOff x="727189" y="1204987"/>
            <a:chExt cx="1456348" cy="956981"/>
          </a:xfrm>
        </p:grpSpPr>
        <p:pic>
          <p:nvPicPr>
            <p:cNvPr id="11" name="Picture 16">
              <a:extLst>
                <a:ext uri="{FF2B5EF4-FFF2-40B4-BE49-F238E27FC236}">
                  <a16:creationId xmlns:a16="http://schemas.microsoft.com/office/drawing/2014/main" id="{000DC625-6545-D793-95A1-E2C75FA37B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33312" y="1204987"/>
              <a:ext cx="593302" cy="632856"/>
            </a:xfrm>
            <a:prstGeom prst="rect">
              <a:avLst/>
            </a:prstGeom>
          </p:spPr>
        </p:pic>
        <p:sp>
          <p:nvSpPr>
            <p:cNvPr id="12" name="TextBox 17">
              <a:extLst>
                <a:ext uri="{FF2B5EF4-FFF2-40B4-BE49-F238E27FC236}">
                  <a16:creationId xmlns:a16="http://schemas.microsoft.com/office/drawing/2014/main" id="{3D82B4C5-9956-F959-8978-BC582D1C853F}"/>
                </a:ext>
              </a:extLst>
            </p:cNvPr>
            <p:cNvSpPr txBox="1"/>
            <p:nvPr/>
          </p:nvSpPr>
          <p:spPr>
            <a:xfrm>
              <a:off x="727189" y="1967043"/>
              <a:ext cx="1456348" cy="194925"/>
            </a:xfrm>
            <a:prstGeom prst="rect">
              <a:avLst/>
            </a:prstGeom>
          </p:spPr>
          <p:txBody>
            <a:bodyPr wrap="square" lIns="0" tIns="0" rIns="0" bIns="0" rtlCol="0" anchor="t">
              <a:spAutoFit/>
            </a:bodyPr>
            <a:lstStyle/>
            <a:p>
              <a:pPr algn="ctr">
                <a:lnSpc>
                  <a:spcPts val="1687"/>
                </a:lnSpc>
              </a:pPr>
              <a:r>
                <a:rPr lang="en-US" sz="1000" b="1">
                  <a:solidFill>
                    <a:srgbClr val="001A61"/>
                  </a:solidFill>
                  <a:latin typeface="Outfit" pitchFamily="2" charset="0"/>
                  <a:cs typeface="Proxima Nova" panose="020B0604020202020204" charset="0"/>
                </a:rPr>
                <a:t>Small Medical Practices​</a:t>
              </a:r>
            </a:p>
          </p:txBody>
        </p:sp>
      </p:grpSp>
      <p:grpSp>
        <p:nvGrpSpPr>
          <p:cNvPr id="5" name="Group 4"/>
          <p:cNvGrpSpPr/>
          <p:nvPr/>
        </p:nvGrpSpPr>
        <p:grpSpPr>
          <a:xfrm>
            <a:off x="6401964" y="1416883"/>
            <a:ext cx="1668886" cy="957302"/>
            <a:chOff x="6395614" y="1204987"/>
            <a:chExt cx="1668886" cy="957302"/>
          </a:xfrm>
        </p:grpSpPr>
        <p:sp>
          <p:nvSpPr>
            <p:cNvPr id="10" name="TextBox 9">
              <a:extLst>
                <a:ext uri="{FF2B5EF4-FFF2-40B4-BE49-F238E27FC236}">
                  <a16:creationId xmlns:a16="http://schemas.microsoft.com/office/drawing/2014/main" id="{24FAAF45-5EC2-9128-4BE2-00EE3B543EDC}"/>
                </a:ext>
              </a:extLst>
            </p:cNvPr>
            <p:cNvSpPr txBox="1"/>
            <p:nvPr/>
          </p:nvSpPr>
          <p:spPr>
            <a:xfrm>
              <a:off x="6395614" y="1967043"/>
              <a:ext cx="1668886" cy="195246"/>
            </a:xfrm>
            <a:prstGeom prst="rect">
              <a:avLst/>
            </a:prstGeom>
          </p:spPr>
          <p:txBody>
            <a:bodyPr wrap="square" lIns="0" tIns="0" rIns="0" bIns="0" rtlCol="0" anchor="t">
              <a:spAutoFit/>
            </a:bodyPr>
            <a:lstStyle/>
            <a:p>
              <a:pPr algn="ctr">
                <a:lnSpc>
                  <a:spcPts val="1687"/>
                </a:lnSpc>
              </a:pPr>
              <a:r>
                <a:rPr lang="en-US" sz="1000" b="1">
                  <a:solidFill>
                    <a:srgbClr val="001A61"/>
                  </a:solidFill>
                  <a:latin typeface="Outfit" pitchFamily="2" charset="0"/>
                  <a:cs typeface="Proxima Nova" panose="020B0604020202020204" charset="0"/>
                </a:rPr>
                <a:t>Medical Billing Companies</a:t>
              </a: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4016" y="1204987"/>
              <a:ext cx="594632" cy="643768"/>
            </a:xfrm>
            <a:prstGeom prst="rect">
              <a:avLst/>
            </a:prstGeom>
          </p:spPr>
        </p:pic>
      </p:grpSp>
      <p:pic>
        <p:nvPicPr>
          <p:cNvPr id="18" name="object 42">
            <a:extLst>
              <a:ext uri="{FF2B5EF4-FFF2-40B4-BE49-F238E27FC236}">
                <a16:creationId xmlns:a16="http://schemas.microsoft.com/office/drawing/2014/main" id="{A10843CF-52D8-F3AC-0C66-0EC48F8C61E6}"/>
              </a:ext>
            </a:extLst>
          </p:cNvPr>
          <p:cNvPicPr>
            <a:picLocks noChangeAspect="1"/>
          </p:cNvPicPr>
          <p:nvPr/>
        </p:nvPicPr>
        <p:blipFill>
          <a:blip r:embed="rId10" cstate="print"/>
          <a:stretch>
            <a:fillRect/>
          </a:stretch>
        </p:blipFill>
        <p:spPr>
          <a:xfrm>
            <a:off x="3332613" y="3154202"/>
            <a:ext cx="538343" cy="240706"/>
          </a:xfrm>
          <a:prstGeom prst="rect">
            <a:avLst/>
          </a:prstGeom>
        </p:spPr>
      </p:pic>
      <p:pic>
        <p:nvPicPr>
          <p:cNvPr id="19" name="object 43">
            <a:extLst>
              <a:ext uri="{FF2B5EF4-FFF2-40B4-BE49-F238E27FC236}">
                <a16:creationId xmlns:a16="http://schemas.microsoft.com/office/drawing/2014/main" id="{DF02F44C-6E17-142B-CF55-7671F94F99D7}"/>
              </a:ext>
            </a:extLst>
          </p:cNvPr>
          <p:cNvPicPr>
            <a:picLocks noChangeAspect="1"/>
          </p:cNvPicPr>
          <p:nvPr/>
        </p:nvPicPr>
        <p:blipFill>
          <a:blip r:embed="rId11" cstate="print"/>
          <a:stretch>
            <a:fillRect/>
          </a:stretch>
        </p:blipFill>
        <p:spPr>
          <a:xfrm>
            <a:off x="4588493" y="3162692"/>
            <a:ext cx="364217" cy="223727"/>
          </a:xfrm>
          <a:prstGeom prst="rect">
            <a:avLst/>
          </a:prstGeom>
        </p:spPr>
      </p:pic>
      <p:pic>
        <p:nvPicPr>
          <p:cNvPr id="20" name="object 44">
            <a:extLst>
              <a:ext uri="{FF2B5EF4-FFF2-40B4-BE49-F238E27FC236}">
                <a16:creationId xmlns:a16="http://schemas.microsoft.com/office/drawing/2014/main" id="{6A39A179-847A-3371-E2FB-770B0A024012}"/>
              </a:ext>
            </a:extLst>
          </p:cNvPr>
          <p:cNvPicPr>
            <a:picLocks noChangeAspect="1"/>
          </p:cNvPicPr>
          <p:nvPr/>
        </p:nvPicPr>
        <p:blipFill>
          <a:blip r:embed="rId12" cstate="print"/>
          <a:stretch>
            <a:fillRect/>
          </a:stretch>
        </p:blipFill>
        <p:spPr>
          <a:xfrm>
            <a:off x="1863994" y="3203250"/>
            <a:ext cx="751082" cy="142610"/>
          </a:xfrm>
          <a:prstGeom prst="rect">
            <a:avLst/>
          </a:prstGeom>
        </p:spPr>
      </p:pic>
      <p:pic>
        <p:nvPicPr>
          <p:cNvPr id="21" name="object 46">
            <a:extLst>
              <a:ext uri="{FF2B5EF4-FFF2-40B4-BE49-F238E27FC236}">
                <a16:creationId xmlns:a16="http://schemas.microsoft.com/office/drawing/2014/main" id="{AE01846E-0B2E-AFF7-BB3B-F2AB7DCC52A8}"/>
              </a:ext>
            </a:extLst>
          </p:cNvPr>
          <p:cNvPicPr>
            <a:picLocks noChangeAspect="1"/>
          </p:cNvPicPr>
          <p:nvPr/>
        </p:nvPicPr>
        <p:blipFill>
          <a:blip r:embed="rId13" cstate="print"/>
          <a:stretch>
            <a:fillRect/>
          </a:stretch>
        </p:blipFill>
        <p:spPr>
          <a:xfrm>
            <a:off x="469285" y="3178673"/>
            <a:ext cx="677172" cy="191765"/>
          </a:xfrm>
          <a:prstGeom prst="rect">
            <a:avLst/>
          </a:prstGeom>
        </p:spPr>
      </p:pic>
      <p:pic>
        <p:nvPicPr>
          <p:cNvPr id="22" name="object 47">
            <a:extLst>
              <a:ext uri="{FF2B5EF4-FFF2-40B4-BE49-F238E27FC236}">
                <a16:creationId xmlns:a16="http://schemas.microsoft.com/office/drawing/2014/main" id="{E40C521C-CEC5-4BF7-106B-C6A6412D8ACE}"/>
              </a:ext>
            </a:extLst>
          </p:cNvPr>
          <p:cNvPicPr>
            <a:picLocks noChangeAspect="1"/>
          </p:cNvPicPr>
          <p:nvPr/>
        </p:nvPicPr>
        <p:blipFill>
          <a:blip r:embed="rId14" cstate="print"/>
          <a:stretch>
            <a:fillRect/>
          </a:stretch>
        </p:blipFill>
        <p:spPr>
          <a:xfrm>
            <a:off x="5670247" y="3142716"/>
            <a:ext cx="776315" cy="263678"/>
          </a:xfrm>
          <a:prstGeom prst="rect">
            <a:avLst/>
          </a:prstGeom>
        </p:spPr>
      </p:pic>
      <p:pic>
        <p:nvPicPr>
          <p:cNvPr id="23" name="object 48">
            <a:extLst>
              <a:ext uri="{FF2B5EF4-FFF2-40B4-BE49-F238E27FC236}">
                <a16:creationId xmlns:a16="http://schemas.microsoft.com/office/drawing/2014/main" id="{009A8E26-B833-D80F-FC4E-E22B7F3F5688}"/>
              </a:ext>
            </a:extLst>
          </p:cNvPr>
          <p:cNvPicPr>
            <a:picLocks noChangeAspect="1"/>
          </p:cNvPicPr>
          <p:nvPr/>
        </p:nvPicPr>
        <p:blipFill>
          <a:blip r:embed="rId15" cstate="print"/>
          <a:stretch>
            <a:fillRect/>
          </a:stretch>
        </p:blipFill>
        <p:spPr>
          <a:xfrm>
            <a:off x="8231109" y="3117746"/>
            <a:ext cx="307125" cy="313618"/>
          </a:xfrm>
          <a:prstGeom prst="rect">
            <a:avLst/>
          </a:prstGeom>
        </p:spPr>
      </p:pic>
      <p:pic>
        <p:nvPicPr>
          <p:cNvPr id="24" name="object 49">
            <a:extLst>
              <a:ext uri="{FF2B5EF4-FFF2-40B4-BE49-F238E27FC236}">
                <a16:creationId xmlns:a16="http://schemas.microsoft.com/office/drawing/2014/main" id="{72C0F3C1-E71D-4022-5B75-A330157B3538}"/>
              </a:ext>
            </a:extLst>
          </p:cNvPr>
          <p:cNvPicPr>
            <a:picLocks noChangeAspect="1"/>
          </p:cNvPicPr>
          <p:nvPr/>
        </p:nvPicPr>
        <p:blipFill>
          <a:blip r:embed="rId16" cstate="print"/>
          <a:stretch>
            <a:fillRect/>
          </a:stretch>
        </p:blipFill>
        <p:spPr>
          <a:xfrm>
            <a:off x="7164099" y="3136273"/>
            <a:ext cx="349474" cy="276564"/>
          </a:xfrm>
          <a:prstGeom prst="rect">
            <a:avLst/>
          </a:prstGeom>
        </p:spPr>
      </p:pic>
      <p:pic>
        <p:nvPicPr>
          <p:cNvPr id="25" name="Picture 4" descr="https://www.roschvisionary.com/wp-content/uploads/2024/04/roschVisionary.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0305" y="3840013"/>
            <a:ext cx="575133" cy="269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2760" y="3866642"/>
            <a:ext cx="1039529" cy="216222"/>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29611" y="3836924"/>
            <a:ext cx="796017" cy="275658"/>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72950" y="3871178"/>
            <a:ext cx="875316" cy="207150"/>
          </a:xfrm>
          <a:prstGeom prst="rect">
            <a:avLst/>
          </a:prstGeom>
        </p:spPr>
      </p:pic>
      <p:pic>
        <p:nvPicPr>
          <p:cNvPr id="29" name="Picture 8" descr="https://www.clipartmax.com/png/full/365-3651233_continue-to-external-site-or-stay-here-zocdoc-logo-png.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95588" y="3908233"/>
            <a:ext cx="585306" cy="1330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28216" y="3843665"/>
            <a:ext cx="963883" cy="262176"/>
          </a:xfrm>
          <a:prstGeom prst="rect">
            <a:avLst/>
          </a:prstGeom>
        </p:spPr>
      </p:pic>
      <p:pic>
        <p:nvPicPr>
          <p:cNvPr id="31" name="Picture 10" descr="https://www.advancedmd.com/wp-content/uploads/2024/10/nextpatient_logo.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39419" y="3902826"/>
            <a:ext cx="690504" cy="14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419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1212-32B9-FCC0-CBC6-D51DD13C90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740AA8-8C08-D0CD-2E56-1D7C21BBA765}"/>
              </a:ext>
            </a:extLst>
          </p:cNvPr>
          <p:cNvSpPr>
            <a:spLocks noGrp="1"/>
          </p:cNvSpPr>
          <p:nvPr>
            <p:ph type="title"/>
          </p:nvPr>
        </p:nvSpPr>
        <p:spPr/>
        <p:txBody>
          <a:bodyPr/>
          <a:lstStyle/>
          <a:p>
            <a:r>
              <a:rPr lang="en-US">
                <a:latin typeface="Outfit Black" pitchFamily="2" charset="0"/>
              </a:rPr>
              <a:t>Customer Profiles</a:t>
            </a:r>
          </a:p>
        </p:txBody>
      </p:sp>
      <p:cxnSp>
        <p:nvCxnSpPr>
          <p:cNvPr id="2" name="Straight Connector 1">
            <a:extLst>
              <a:ext uri="{FF2B5EF4-FFF2-40B4-BE49-F238E27FC236}">
                <a16:creationId xmlns:a16="http://schemas.microsoft.com/office/drawing/2014/main" id="{E03F3F25-18B5-7097-6D54-FAF3537A089B}"/>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0118C709-8639-4896-F635-08D0FC23CF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70359" y="796899"/>
            <a:ext cx="661882" cy="661882"/>
          </a:xfrm>
          <a:prstGeom prst="rect">
            <a:avLst/>
          </a:prstGeom>
        </p:spPr>
      </p:pic>
      <p:pic>
        <p:nvPicPr>
          <p:cNvPr id="5" name="Picture 5">
            <a:extLst>
              <a:ext uri="{FF2B5EF4-FFF2-40B4-BE49-F238E27FC236}">
                <a16:creationId xmlns:a16="http://schemas.microsoft.com/office/drawing/2014/main" id="{763DC503-2CDD-A4E3-6627-2CAC5E23F4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56563" y="796899"/>
            <a:ext cx="754843" cy="683476"/>
          </a:xfrm>
          <a:prstGeom prst="rect">
            <a:avLst/>
          </a:prstGeom>
        </p:spPr>
      </p:pic>
      <p:sp>
        <p:nvSpPr>
          <p:cNvPr id="7" name="TextBox 7">
            <a:extLst>
              <a:ext uri="{FF2B5EF4-FFF2-40B4-BE49-F238E27FC236}">
                <a16:creationId xmlns:a16="http://schemas.microsoft.com/office/drawing/2014/main" id="{3E8D4D30-A175-D3F8-3ABA-EA162387D7FB}"/>
              </a:ext>
            </a:extLst>
          </p:cNvPr>
          <p:cNvSpPr txBox="1"/>
          <p:nvPr/>
        </p:nvSpPr>
        <p:spPr>
          <a:xfrm>
            <a:off x="2693113" y="1530218"/>
            <a:ext cx="1816374" cy="166712"/>
          </a:xfrm>
          <a:prstGeom prst="rect">
            <a:avLst/>
          </a:prstGeom>
        </p:spPr>
        <p:txBody>
          <a:bodyPr lIns="0" tIns="0" rIns="0" bIns="0" rtlCol="0" anchor="t">
            <a:spAutoFit/>
          </a:bodyPr>
          <a:lstStyle/>
          <a:p>
            <a:pPr algn="ctr">
              <a:lnSpc>
                <a:spcPts val="1265"/>
              </a:lnSpc>
              <a:spcBef>
                <a:spcPct val="0"/>
              </a:spcBef>
            </a:pPr>
            <a:r>
              <a:rPr lang="en-US" sz="1150" b="1">
                <a:solidFill>
                  <a:srgbClr val="444445"/>
                </a:solidFill>
                <a:latin typeface="Outfit Light" pitchFamily="2" charset="0"/>
                <a:cs typeface="Proxima Nova" panose="020B0604020202020204" charset="0"/>
              </a:rPr>
              <a:t>Large Physician Groups</a:t>
            </a:r>
          </a:p>
        </p:txBody>
      </p:sp>
      <p:sp>
        <p:nvSpPr>
          <p:cNvPr id="8" name="TextBox 8">
            <a:extLst>
              <a:ext uri="{FF2B5EF4-FFF2-40B4-BE49-F238E27FC236}">
                <a16:creationId xmlns:a16="http://schemas.microsoft.com/office/drawing/2014/main" id="{91817033-1B6F-AA91-74D7-CDD799CBE1DC}"/>
              </a:ext>
            </a:extLst>
          </p:cNvPr>
          <p:cNvSpPr txBox="1"/>
          <p:nvPr/>
        </p:nvSpPr>
        <p:spPr>
          <a:xfrm>
            <a:off x="4635558" y="1530218"/>
            <a:ext cx="1796851"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Health Systems</a:t>
            </a:r>
            <a:r>
              <a:rPr lang="en-US" sz="1150">
                <a:solidFill>
                  <a:srgbClr val="444445"/>
                </a:solidFill>
                <a:latin typeface="Outfit Light" pitchFamily="2" charset="0"/>
                <a:cs typeface="Proxima Nova" panose="020B0604020202020204" charset="0"/>
              </a:rPr>
              <a:t>​</a:t>
            </a:r>
          </a:p>
        </p:txBody>
      </p:sp>
      <p:sp>
        <p:nvSpPr>
          <p:cNvPr id="9" name="TextBox 9">
            <a:extLst>
              <a:ext uri="{FF2B5EF4-FFF2-40B4-BE49-F238E27FC236}">
                <a16:creationId xmlns:a16="http://schemas.microsoft.com/office/drawing/2014/main" id="{C929CBAA-7C4F-F1E8-F651-07DE10834A0D}"/>
              </a:ext>
            </a:extLst>
          </p:cNvPr>
          <p:cNvSpPr txBox="1"/>
          <p:nvPr/>
        </p:nvSpPr>
        <p:spPr>
          <a:xfrm>
            <a:off x="6512327" y="1539913"/>
            <a:ext cx="1859212"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Medical Billing Companies</a:t>
            </a:r>
          </a:p>
        </p:txBody>
      </p:sp>
      <p:pic>
        <p:nvPicPr>
          <p:cNvPr id="16" name="Picture 16">
            <a:extLst>
              <a:ext uri="{FF2B5EF4-FFF2-40B4-BE49-F238E27FC236}">
                <a16:creationId xmlns:a16="http://schemas.microsoft.com/office/drawing/2014/main" id="{C2CD3570-A909-FF6F-C852-BA87F90084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6095" y="801662"/>
            <a:ext cx="620514" cy="661882"/>
          </a:xfrm>
          <a:prstGeom prst="rect">
            <a:avLst/>
          </a:prstGeom>
        </p:spPr>
      </p:pic>
      <p:sp>
        <p:nvSpPr>
          <p:cNvPr id="17" name="TextBox 17">
            <a:extLst>
              <a:ext uri="{FF2B5EF4-FFF2-40B4-BE49-F238E27FC236}">
                <a16:creationId xmlns:a16="http://schemas.microsoft.com/office/drawing/2014/main" id="{A6DA6ECE-4E81-6EA3-C504-25D02F21E383}"/>
              </a:ext>
            </a:extLst>
          </p:cNvPr>
          <p:cNvSpPr txBox="1"/>
          <p:nvPr/>
        </p:nvSpPr>
        <p:spPr>
          <a:xfrm>
            <a:off x="803962" y="1534981"/>
            <a:ext cx="1836764" cy="166712"/>
          </a:xfrm>
          <a:prstGeom prst="rect">
            <a:avLst/>
          </a:prstGeom>
        </p:spPr>
        <p:txBody>
          <a:bodyPr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Small Medical Practices​</a:t>
            </a:r>
          </a:p>
        </p:txBody>
      </p:sp>
      <p:pic>
        <p:nvPicPr>
          <p:cNvPr id="28" name="Picture 26">
            <a:extLst>
              <a:ext uri="{FF2B5EF4-FFF2-40B4-BE49-F238E27FC236}">
                <a16:creationId xmlns:a16="http://schemas.microsoft.com/office/drawing/2014/main" id="{45929D37-164E-1B14-9C92-5513EBC32BEC}"/>
              </a:ext>
            </a:extLst>
          </p:cNvPr>
          <p:cNvPicPr>
            <a:picLocks noChangeAspect="1"/>
          </p:cNvPicPr>
          <p:nvPr/>
        </p:nvPicPr>
        <p:blipFill>
          <a:blip r:embed="rId9"/>
          <a:srcRect/>
          <a:stretch>
            <a:fillRect/>
          </a:stretch>
        </p:blipFill>
        <p:spPr>
          <a:xfrm>
            <a:off x="253469" y="4494945"/>
            <a:ext cx="1432561" cy="457200"/>
          </a:xfrm>
          <a:prstGeom prst="rect">
            <a:avLst/>
          </a:prstGeom>
        </p:spPr>
      </p:pic>
      <p:sp>
        <p:nvSpPr>
          <p:cNvPr id="10" name="Slide Number Placeholder 1">
            <a:extLst>
              <a:ext uri="{FF2B5EF4-FFF2-40B4-BE49-F238E27FC236}">
                <a16:creationId xmlns:a16="http://schemas.microsoft.com/office/drawing/2014/main" id="{0220DC57-19DB-8DC6-DF67-F400C6301452}"/>
              </a:ext>
            </a:extLst>
          </p:cNvPr>
          <p:cNvSpPr>
            <a:spLocks noGrp="1"/>
          </p:cNvSpPr>
          <p:nvPr>
            <p:ph type="sldNum" sz="quarter" idx="10"/>
          </p:nvPr>
        </p:nvSpPr>
        <p:spPr>
          <a:xfrm>
            <a:off x="6814304" y="4794159"/>
            <a:ext cx="2057400"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800" b="0" i="0" u="none" strike="noStrike" kern="0" cap="none" spc="0" normalizeH="0" baseline="0" noProof="0" smtClean="0">
                <a:ln>
                  <a:noFill/>
                </a:ln>
                <a:solidFill>
                  <a:srgbClr val="444445">
                    <a:tint val="75000"/>
                  </a:srgbClr>
                </a:solidFill>
                <a:effectLst/>
                <a:uLnTx/>
                <a:uFillTx/>
                <a:latin typeface="Outfit Light"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800" b="0" i="0" u="none" strike="noStrike" kern="0" cap="none" spc="0" normalizeH="0" baseline="0" noProof="0">
              <a:ln>
                <a:noFill/>
              </a:ln>
              <a:solidFill>
                <a:srgbClr val="444445">
                  <a:tint val="75000"/>
                </a:srgbClr>
              </a:solidFill>
              <a:effectLst/>
              <a:uLnTx/>
              <a:uFillTx/>
              <a:latin typeface="Outfit Light" pitchFamily="2" charset="0"/>
              <a:sym typeface="Arial"/>
            </a:endParaRPr>
          </a:p>
        </p:txBody>
      </p:sp>
      <p:cxnSp>
        <p:nvCxnSpPr>
          <p:cNvPr id="21" name="Straight Connector 20">
            <a:extLst>
              <a:ext uri="{FF2B5EF4-FFF2-40B4-BE49-F238E27FC236}">
                <a16:creationId xmlns:a16="http://schemas.microsoft.com/office/drawing/2014/main" id="{64EC7A4B-4895-7289-BB90-556AE9E0178D}"/>
              </a:ext>
            </a:extLst>
          </p:cNvPr>
          <p:cNvCxnSpPr/>
          <p:nvPr/>
        </p:nvCxnSpPr>
        <p:spPr>
          <a:xfrm>
            <a:off x="666745" y="1790216"/>
            <a:ext cx="2026368" cy="0"/>
          </a:xfrm>
          <a:prstGeom prst="line">
            <a:avLst/>
          </a:prstGeom>
          <a:ln w="38100">
            <a:solidFill>
              <a:srgbClr val="001A6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E87AF89-9AD2-DA14-3594-1C7B383549D9}"/>
              </a:ext>
            </a:extLst>
          </p:cNvPr>
          <p:cNvSpPr txBox="1"/>
          <p:nvPr/>
        </p:nvSpPr>
        <p:spPr>
          <a:xfrm>
            <a:off x="532492" y="1939895"/>
            <a:ext cx="7953990" cy="461665"/>
          </a:xfrm>
          <a:prstGeom prst="rect">
            <a:avLst/>
          </a:prstGeom>
          <a:noFill/>
        </p:spPr>
        <p:txBody>
          <a:bodyPr wrap="square" lIns="91440" tIns="45720" rIns="91440" bIns="45720" anchor="t">
            <a:spAutoFit/>
          </a:bodyPr>
          <a:lstStyle/>
          <a:p>
            <a:pPr algn="ctr"/>
            <a:r>
              <a:rPr lang="en-GB" sz="1200" b="0" i="0">
                <a:effectLst/>
                <a:latin typeface="Aptos"/>
              </a:rPr>
              <a:t>Transform your small practice with cloud-based</a:t>
            </a:r>
            <a:r>
              <a:rPr lang="en-GB" sz="1200">
                <a:latin typeface="Aptos"/>
              </a:rPr>
              <a:t>,</a:t>
            </a:r>
            <a:r>
              <a:rPr lang="en-GB" sz="1200" b="0" i="0">
                <a:effectLst/>
                <a:latin typeface="Aptos"/>
              </a:rPr>
              <a:t> AI-powered solutions </a:t>
            </a:r>
            <a:r>
              <a:rPr lang="en-GB" sz="1200">
                <a:latin typeface="Aptos"/>
              </a:rPr>
              <a:t>that increase </a:t>
            </a:r>
            <a:r>
              <a:rPr lang="en-GB" sz="1200" b="0" i="0">
                <a:effectLst/>
                <a:latin typeface="Aptos"/>
              </a:rPr>
              <a:t>profitability and </a:t>
            </a:r>
            <a:r>
              <a:rPr lang="en-GB" sz="1200">
                <a:latin typeface="Aptos"/>
              </a:rPr>
              <a:t>operational </a:t>
            </a:r>
            <a:r>
              <a:rPr lang="en-GB" sz="1200" b="0" i="0">
                <a:effectLst/>
                <a:latin typeface="Aptos"/>
              </a:rPr>
              <a:t>independence</a:t>
            </a:r>
            <a:r>
              <a:rPr lang="en-GB" sz="1200">
                <a:latin typeface="Aptos"/>
              </a:rPr>
              <a:t>. </a:t>
            </a:r>
            <a:r>
              <a:rPr lang="en-GB" sz="1200" err="1">
                <a:latin typeface="Aptos"/>
              </a:rPr>
              <a:t>CareCloud</a:t>
            </a:r>
            <a:r>
              <a:rPr lang="en-GB" sz="1200">
                <a:latin typeface="Aptos"/>
              </a:rPr>
              <a:t> helps streamline workflows</a:t>
            </a:r>
            <a:r>
              <a:rPr lang="en-GB" sz="1200" b="0" i="0">
                <a:effectLst/>
                <a:latin typeface="Aptos"/>
              </a:rPr>
              <a:t>, </a:t>
            </a:r>
            <a:r>
              <a:rPr lang="en-GB" sz="1200">
                <a:latin typeface="Aptos"/>
              </a:rPr>
              <a:t>reduce </a:t>
            </a:r>
            <a:r>
              <a:rPr lang="en-GB" sz="1200" b="0" i="0">
                <a:effectLst/>
                <a:latin typeface="Aptos"/>
              </a:rPr>
              <a:t>overhead costs, and </a:t>
            </a:r>
            <a:r>
              <a:rPr lang="en-GB" sz="1200">
                <a:latin typeface="Aptos"/>
              </a:rPr>
              <a:t>improve overall</a:t>
            </a:r>
            <a:r>
              <a:rPr lang="en-GB" sz="1200" b="0" i="0">
                <a:effectLst/>
                <a:latin typeface="Aptos"/>
              </a:rPr>
              <a:t> efficiency.</a:t>
            </a:r>
            <a:endParaRPr lang="en-US"/>
          </a:p>
        </p:txBody>
      </p:sp>
      <p:sp>
        <p:nvSpPr>
          <p:cNvPr id="26" name="TextBox 25">
            <a:extLst>
              <a:ext uri="{FF2B5EF4-FFF2-40B4-BE49-F238E27FC236}">
                <a16:creationId xmlns:a16="http://schemas.microsoft.com/office/drawing/2014/main" id="{EF7B0FC3-A032-B9DA-9EC5-D09BD72E4304}"/>
              </a:ext>
            </a:extLst>
          </p:cNvPr>
          <p:cNvSpPr txBox="1"/>
          <p:nvPr/>
        </p:nvSpPr>
        <p:spPr>
          <a:xfrm>
            <a:off x="457201" y="3338006"/>
            <a:ext cx="2881596" cy="138499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Integrated patient portal for secure patient engagement. </a:t>
            </a:r>
          </a:p>
          <a:p>
            <a:r>
              <a:rPr lang="en-GB" dirty="0"/>
              <a:t>Customizable templates and order sets for efficient documentation.</a:t>
            </a:r>
          </a:p>
          <a:p>
            <a:r>
              <a:rPr lang="en-GB" dirty="0"/>
              <a:t>Real-time clinical decision support to enhance care quality. </a:t>
            </a:r>
            <a:br>
              <a:rPr lang="en-GB" dirty="0"/>
            </a:br>
            <a:endParaRPr lang="en-GB" dirty="0"/>
          </a:p>
        </p:txBody>
      </p:sp>
      <p:pic>
        <p:nvPicPr>
          <p:cNvPr id="1026" name="Picture 2">
            <a:extLst>
              <a:ext uri="{FF2B5EF4-FFF2-40B4-BE49-F238E27FC236}">
                <a16:creationId xmlns:a16="http://schemas.microsoft.com/office/drawing/2014/main" id="{A1EE34CB-3E80-C39B-46AA-FF7FCCDBDF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9427" y="2714663"/>
            <a:ext cx="567182"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910E2E-0A20-8CD8-AAC9-E1A045E39C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7527" y="2706080"/>
            <a:ext cx="428941" cy="4949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7527C20-957A-2688-C58E-EE4CBCF0BAA6}"/>
              </a:ext>
            </a:extLst>
          </p:cNvPr>
          <p:cNvSpPr txBox="1"/>
          <p:nvPr/>
        </p:nvSpPr>
        <p:spPr>
          <a:xfrm>
            <a:off x="3344642" y="3305424"/>
            <a:ext cx="2823810"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Streamlined appointment scheduling and patient flow management.</a:t>
            </a:r>
          </a:p>
          <a:p>
            <a:r>
              <a:rPr lang="en-GB" dirty="0"/>
              <a:t>Integrated billing and claims processing to reduce administrative tasks.</a:t>
            </a:r>
          </a:p>
          <a:p>
            <a:r>
              <a:rPr lang="en-GB" dirty="0"/>
              <a:t>Comprehensive reporting tools for performance monitoring.</a:t>
            </a:r>
            <a:endParaRPr lang="en-US" dirty="0"/>
          </a:p>
          <a:p>
            <a:endParaRPr lang="en-US" dirty="0"/>
          </a:p>
        </p:txBody>
      </p:sp>
      <p:sp>
        <p:nvSpPr>
          <p:cNvPr id="29" name="Title 2">
            <a:extLst>
              <a:ext uri="{FF2B5EF4-FFF2-40B4-BE49-F238E27FC236}">
                <a16:creationId xmlns:a16="http://schemas.microsoft.com/office/drawing/2014/main" id="{6DC7CDE4-DB1C-A6A2-C74F-D66A1674C707}"/>
              </a:ext>
            </a:extLst>
          </p:cNvPr>
          <p:cNvSpPr txBox="1">
            <a:spLocks/>
          </p:cNvSpPr>
          <p:nvPr/>
        </p:nvSpPr>
        <p:spPr>
          <a:xfrm>
            <a:off x="649818" y="3172936"/>
            <a:ext cx="2466397" cy="255742"/>
          </a:xfrm>
          <a:prstGeom prst="rect">
            <a:avLst/>
          </a:prstGeom>
          <a:noFill/>
        </p:spPr>
        <p:txBody>
          <a:bodyPr lIns="45720" rIns="45720"/>
          <a:lstStyle>
            <a:lvl1pPr algn="l" defTabSz="685800" rtl="0" eaLnBrk="1" latinLnBrk="0" hangingPunct="1">
              <a:lnSpc>
                <a:spcPct val="90000"/>
              </a:lnSpc>
              <a:spcBef>
                <a:spcPct val="0"/>
              </a:spcBef>
              <a:buNone/>
              <a:defRPr sz="2000" b="1" kern="1200">
                <a:solidFill>
                  <a:srgbClr val="009BDE"/>
                </a:solidFill>
                <a:latin typeface="Proxima Nova" panose="020B0604020202020204" charset="0"/>
                <a:ea typeface="+mj-ea"/>
                <a:cs typeface="Proxima Nova" panose="020B0604020202020204" charset="0"/>
              </a:defRPr>
            </a:lvl1pPr>
          </a:lstStyle>
          <a:p>
            <a:pPr algn="ctr">
              <a:buClrTx/>
              <a:buFontTx/>
            </a:pPr>
            <a:r>
              <a:rPr lang="en-US" sz="1100">
                <a:solidFill>
                  <a:schemeClr val="bg2"/>
                </a:solidFill>
                <a:latin typeface="Outfit Black" pitchFamily="2" charset="0"/>
              </a:rPr>
              <a:t>Electronic Health Records</a:t>
            </a:r>
          </a:p>
        </p:txBody>
      </p:sp>
      <p:sp>
        <p:nvSpPr>
          <p:cNvPr id="30" name="Title 2">
            <a:extLst>
              <a:ext uri="{FF2B5EF4-FFF2-40B4-BE49-F238E27FC236}">
                <a16:creationId xmlns:a16="http://schemas.microsoft.com/office/drawing/2014/main" id="{8DB28476-3CFA-C514-710D-FF20EDAC68C2}"/>
              </a:ext>
            </a:extLst>
          </p:cNvPr>
          <p:cNvSpPr txBox="1">
            <a:spLocks/>
          </p:cNvSpPr>
          <p:nvPr/>
        </p:nvSpPr>
        <p:spPr>
          <a:xfrm>
            <a:off x="3338798" y="3172936"/>
            <a:ext cx="2466397" cy="255742"/>
          </a:xfrm>
          <a:prstGeom prst="rect">
            <a:avLst/>
          </a:prstGeom>
          <a:noFill/>
        </p:spPr>
        <p:txBody>
          <a:bodyPr lIns="45720" rIns="45720"/>
          <a:lstStyle>
            <a:defPPr marR="0" lvl="0" algn="l" rtl="0">
              <a:lnSpc>
                <a:spcPct val="100000"/>
              </a:lnSpc>
              <a:spcBef>
                <a:spcPts val="0"/>
              </a:spcBef>
              <a:spcAft>
                <a:spcPts val="0"/>
              </a:spcAft>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t>Practice Management</a:t>
            </a:r>
          </a:p>
        </p:txBody>
      </p:sp>
      <p:pic>
        <p:nvPicPr>
          <p:cNvPr id="1030" name="Picture 6">
            <a:extLst>
              <a:ext uri="{FF2B5EF4-FFF2-40B4-BE49-F238E27FC236}">
                <a16:creationId xmlns:a16="http://schemas.microsoft.com/office/drawing/2014/main" id="{273CA60B-2B65-5ED6-8A5C-4F1351DB56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8523" y="2649716"/>
            <a:ext cx="483410" cy="5232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4A24AE0-668B-8ED2-C651-2851D0187E8C}"/>
              </a:ext>
            </a:extLst>
          </p:cNvPr>
          <p:cNvSpPr txBox="1"/>
          <p:nvPr/>
        </p:nvSpPr>
        <p:spPr>
          <a:xfrm>
            <a:off x="6035381" y="3298629"/>
            <a:ext cx="2721230" cy="155427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Provision of devices with durable batteries and international SIM cards at no cost.</a:t>
            </a:r>
          </a:p>
          <a:p>
            <a:r>
              <a:rPr lang="en-GB" dirty="0"/>
              <a:t>Secure transmission of patient data to extend care beyond the clinic.</a:t>
            </a:r>
          </a:p>
          <a:p>
            <a:r>
              <a:rPr lang="en-GB" dirty="0"/>
              <a:t>Enhanced patient engagement through continuous monitoring.</a:t>
            </a:r>
            <a:endParaRPr lang="en-US" dirty="0"/>
          </a:p>
          <a:p>
            <a:endParaRPr lang="en-US" dirty="0"/>
          </a:p>
        </p:txBody>
      </p:sp>
      <p:sp>
        <p:nvSpPr>
          <p:cNvPr id="32" name="Title 2">
            <a:extLst>
              <a:ext uri="{FF2B5EF4-FFF2-40B4-BE49-F238E27FC236}">
                <a16:creationId xmlns:a16="http://schemas.microsoft.com/office/drawing/2014/main" id="{D8DA0625-F7CA-111B-30D1-3B23AF340BEC}"/>
              </a:ext>
            </a:extLst>
          </p:cNvPr>
          <p:cNvSpPr txBox="1">
            <a:spLocks/>
          </p:cNvSpPr>
          <p:nvPr/>
        </p:nvSpPr>
        <p:spPr>
          <a:xfrm>
            <a:off x="6035381" y="3172936"/>
            <a:ext cx="2466397" cy="255742"/>
          </a:xfrm>
          <a:prstGeom prst="rect">
            <a:avLst/>
          </a:prstGeom>
          <a:noFill/>
        </p:spPr>
        <p:txBody>
          <a:bodyPr lIns="45720" rIns="45720"/>
          <a:lstStyle>
            <a:defPPr marR="0" lvl="0" algn="l" rtl="0">
              <a:lnSpc>
                <a:spcPct val="100000"/>
              </a:lnSpc>
              <a:spcBef>
                <a:spcPts val="0"/>
              </a:spcBef>
              <a:spcAft>
                <a:spcPts val="0"/>
              </a:spcAft>
              <a:defRPr/>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t>Remote Patient Monitoring</a:t>
            </a:r>
          </a:p>
        </p:txBody>
      </p:sp>
      <p:pic>
        <p:nvPicPr>
          <p:cNvPr id="11" name="Picture 10">
            <a:extLst>
              <a:ext uri="{FF2B5EF4-FFF2-40B4-BE49-F238E27FC236}">
                <a16:creationId xmlns:a16="http://schemas.microsoft.com/office/drawing/2014/main" id="{730AC5AB-5B65-8A61-10BF-603AA9D444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4617" y="835250"/>
            <a:ext cx="594632" cy="643768"/>
          </a:xfrm>
          <a:prstGeom prst="rect">
            <a:avLst/>
          </a:prstGeom>
        </p:spPr>
      </p:pic>
    </p:spTree>
    <p:extLst>
      <p:ext uri="{BB962C8B-B14F-4D97-AF65-F5344CB8AC3E}">
        <p14:creationId xmlns:p14="http://schemas.microsoft.com/office/powerpoint/2010/main" val="91804272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2492B-5F5A-DD20-DC49-F1FEACBD3D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E4C061-668C-ED78-D5CF-3C427D4BCB4D}"/>
              </a:ext>
            </a:extLst>
          </p:cNvPr>
          <p:cNvSpPr>
            <a:spLocks noGrp="1"/>
          </p:cNvSpPr>
          <p:nvPr>
            <p:ph type="title"/>
          </p:nvPr>
        </p:nvSpPr>
        <p:spPr/>
        <p:txBody>
          <a:bodyPr/>
          <a:lstStyle/>
          <a:p>
            <a:r>
              <a:rPr lang="en-US">
                <a:latin typeface="Outfit Black" pitchFamily="2" charset="0"/>
              </a:rPr>
              <a:t>Customer Profiles</a:t>
            </a:r>
          </a:p>
        </p:txBody>
      </p:sp>
      <p:cxnSp>
        <p:nvCxnSpPr>
          <p:cNvPr id="2" name="Straight Connector 1">
            <a:extLst>
              <a:ext uri="{FF2B5EF4-FFF2-40B4-BE49-F238E27FC236}">
                <a16:creationId xmlns:a16="http://schemas.microsoft.com/office/drawing/2014/main" id="{94695F2E-B75D-7F53-F00C-F1F5AFF7F3A9}"/>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31F9E636-48FC-78F2-02E6-7A5CA06A65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70359" y="796899"/>
            <a:ext cx="661882" cy="661882"/>
          </a:xfrm>
          <a:prstGeom prst="rect">
            <a:avLst/>
          </a:prstGeom>
        </p:spPr>
      </p:pic>
      <p:pic>
        <p:nvPicPr>
          <p:cNvPr id="5" name="Picture 5">
            <a:extLst>
              <a:ext uri="{FF2B5EF4-FFF2-40B4-BE49-F238E27FC236}">
                <a16:creationId xmlns:a16="http://schemas.microsoft.com/office/drawing/2014/main" id="{21DDA5E9-EE08-E781-32D3-EB83CD58B7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56563" y="796899"/>
            <a:ext cx="754843" cy="683476"/>
          </a:xfrm>
          <a:prstGeom prst="rect">
            <a:avLst/>
          </a:prstGeom>
        </p:spPr>
      </p:pic>
      <p:sp>
        <p:nvSpPr>
          <p:cNvPr id="7" name="TextBox 7">
            <a:extLst>
              <a:ext uri="{FF2B5EF4-FFF2-40B4-BE49-F238E27FC236}">
                <a16:creationId xmlns:a16="http://schemas.microsoft.com/office/drawing/2014/main" id="{09C29FBA-8145-704F-4C48-0B3B4595CD08}"/>
              </a:ext>
            </a:extLst>
          </p:cNvPr>
          <p:cNvSpPr txBox="1"/>
          <p:nvPr/>
        </p:nvSpPr>
        <p:spPr>
          <a:xfrm>
            <a:off x="2693113" y="1530218"/>
            <a:ext cx="1816374" cy="166712"/>
          </a:xfrm>
          <a:prstGeom prst="rect">
            <a:avLst/>
          </a:prstGeom>
        </p:spPr>
        <p:txBody>
          <a:bodyPr lIns="0" tIns="0" rIns="0" bIns="0" rtlCol="0" anchor="t">
            <a:spAutoFit/>
          </a:bodyPr>
          <a:lstStyle/>
          <a:p>
            <a:pPr algn="ctr">
              <a:lnSpc>
                <a:spcPts val="1265"/>
              </a:lnSpc>
              <a:spcBef>
                <a:spcPct val="0"/>
              </a:spcBef>
            </a:pPr>
            <a:r>
              <a:rPr lang="en-US" sz="1150" b="1">
                <a:solidFill>
                  <a:srgbClr val="444445"/>
                </a:solidFill>
                <a:latin typeface="Outfit Light" pitchFamily="2" charset="0"/>
                <a:cs typeface="Proxima Nova" panose="020B0604020202020204" charset="0"/>
              </a:rPr>
              <a:t>Large Physician Groups</a:t>
            </a:r>
          </a:p>
        </p:txBody>
      </p:sp>
      <p:sp>
        <p:nvSpPr>
          <p:cNvPr id="8" name="TextBox 8">
            <a:extLst>
              <a:ext uri="{FF2B5EF4-FFF2-40B4-BE49-F238E27FC236}">
                <a16:creationId xmlns:a16="http://schemas.microsoft.com/office/drawing/2014/main" id="{95738F34-8D3D-9D09-9FB1-1A808546B18D}"/>
              </a:ext>
            </a:extLst>
          </p:cNvPr>
          <p:cNvSpPr txBox="1"/>
          <p:nvPr/>
        </p:nvSpPr>
        <p:spPr>
          <a:xfrm>
            <a:off x="4635558" y="1530218"/>
            <a:ext cx="1796851"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Health Systems</a:t>
            </a:r>
            <a:r>
              <a:rPr lang="en-US" sz="1150">
                <a:solidFill>
                  <a:srgbClr val="444445"/>
                </a:solidFill>
                <a:latin typeface="Outfit Light" pitchFamily="2" charset="0"/>
                <a:cs typeface="Proxima Nova" panose="020B0604020202020204" charset="0"/>
              </a:rPr>
              <a:t>​</a:t>
            </a:r>
          </a:p>
        </p:txBody>
      </p:sp>
      <p:sp>
        <p:nvSpPr>
          <p:cNvPr id="9" name="TextBox 9">
            <a:extLst>
              <a:ext uri="{FF2B5EF4-FFF2-40B4-BE49-F238E27FC236}">
                <a16:creationId xmlns:a16="http://schemas.microsoft.com/office/drawing/2014/main" id="{4C3BD3CB-D8C3-61E4-634A-2A97DE92B223}"/>
              </a:ext>
            </a:extLst>
          </p:cNvPr>
          <p:cNvSpPr txBox="1"/>
          <p:nvPr/>
        </p:nvSpPr>
        <p:spPr>
          <a:xfrm>
            <a:off x="6535176" y="1530218"/>
            <a:ext cx="1813514"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Medical Billing Companies</a:t>
            </a:r>
          </a:p>
        </p:txBody>
      </p:sp>
      <p:pic>
        <p:nvPicPr>
          <p:cNvPr id="16" name="Picture 16">
            <a:extLst>
              <a:ext uri="{FF2B5EF4-FFF2-40B4-BE49-F238E27FC236}">
                <a16:creationId xmlns:a16="http://schemas.microsoft.com/office/drawing/2014/main" id="{99CE8BFC-F953-8BE8-0226-401E6E1617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6095" y="801662"/>
            <a:ext cx="620514" cy="661882"/>
          </a:xfrm>
          <a:prstGeom prst="rect">
            <a:avLst/>
          </a:prstGeom>
        </p:spPr>
      </p:pic>
      <p:sp>
        <p:nvSpPr>
          <p:cNvPr id="17" name="TextBox 17">
            <a:extLst>
              <a:ext uri="{FF2B5EF4-FFF2-40B4-BE49-F238E27FC236}">
                <a16:creationId xmlns:a16="http://schemas.microsoft.com/office/drawing/2014/main" id="{677C628D-0F30-B0A0-C26F-D81995769640}"/>
              </a:ext>
            </a:extLst>
          </p:cNvPr>
          <p:cNvSpPr txBox="1"/>
          <p:nvPr/>
        </p:nvSpPr>
        <p:spPr>
          <a:xfrm>
            <a:off x="803962" y="1534981"/>
            <a:ext cx="1836764" cy="166712"/>
          </a:xfrm>
          <a:prstGeom prst="rect">
            <a:avLst/>
          </a:prstGeom>
        </p:spPr>
        <p:txBody>
          <a:bodyPr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Small Medical Practices​</a:t>
            </a:r>
          </a:p>
        </p:txBody>
      </p:sp>
      <p:pic>
        <p:nvPicPr>
          <p:cNvPr id="28" name="Picture 26">
            <a:extLst>
              <a:ext uri="{FF2B5EF4-FFF2-40B4-BE49-F238E27FC236}">
                <a16:creationId xmlns:a16="http://schemas.microsoft.com/office/drawing/2014/main" id="{3E00EF2E-0DDC-B3E9-2E4E-F4B4A9B24F00}"/>
              </a:ext>
            </a:extLst>
          </p:cNvPr>
          <p:cNvPicPr>
            <a:picLocks noChangeAspect="1"/>
          </p:cNvPicPr>
          <p:nvPr/>
        </p:nvPicPr>
        <p:blipFill>
          <a:blip r:embed="rId9"/>
          <a:srcRect/>
          <a:stretch>
            <a:fillRect/>
          </a:stretch>
        </p:blipFill>
        <p:spPr>
          <a:xfrm>
            <a:off x="253469" y="4494945"/>
            <a:ext cx="1432561" cy="457200"/>
          </a:xfrm>
          <a:prstGeom prst="rect">
            <a:avLst/>
          </a:prstGeom>
        </p:spPr>
      </p:pic>
      <p:sp>
        <p:nvSpPr>
          <p:cNvPr id="10" name="Slide Number Placeholder 1">
            <a:extLst>
              <a:ext uri="{FF2B5EF4-FFF2-40B4-BE49-F238E27FC236}">
                <a16:creationId xmlns:a16="http://schemas.microsoft.com/office/drawing/2014/main" id="{B83A778F-22AD-560A-2717-7A448B420456}"/>
              </a:ext>
            </a:extLst>
          </p:cNvPr>
          <p:cNvSpPr>
            <a:spLocks noGrp="1"/>
          </p:cNvSpPr>
          <p:nvPr>
            <p:ph type="sldNum" sz="quarter" idx="10"/>
          </p:nvPr>
        </p:nvSpPr>
        <p:spPr>
          <a:xfrm>
            <a:off x="6814304" y="4794159"/>
            <a:ext cx="2057400"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800" b="0" i="0" u="none" strike="noStrike" kern="0" cap="none" spc="0" normalizeH="0" baseline="0" noProof="0" smtClean="0">
                <a:ln>
                  <a:noFill/>
                </a:ln>
                <a:solidFill>
                  <a:srgbClr val="444445">
                    <a:tint val="75000"/>
                  </a:srgbClr>
                </a:solidFill>
                <a:effectLst/>
                <a:uLnTx/>
                <a:uFillTx/>
                <a:latin typeface="Outfit Light"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800" b="0" i="0" u="none" strike="noStrike" kern="0" cap="none" spc="0" normalizeH="0" baseline="0" noProof="0">
              <a:ln>
                <a:noFill/>
              </a:ln>
              <a:solidFill>
                <a:srgbClr val="444445">
                  <a:tint val="75000"/>
                </a:srgbClr>
              </a:solidFill>
              <a:effectLst/>
              <a:uLnTx/>
              <a:uFillTx/>
              <a:latin typeface="Outfit Light" pitchFamily="2" charset="0"/>
              <a:sym typeface="Arial"/>
            </a:endParaRPr>
          </a:p>
        </p:txBody>
      </p:sp>
      <p:cxnSp>
        <p:nvCxnSpPr>
          <p:cNvPr id="21" name="Straight Connector 20">
            <a:extLst>
              <a:ext uri="{FF2B5EF4-FFF2-40B4-BE49-F238E27FC236}">
                <a16:creationId xmlns:a16="http://schemas.microsoft.com/office/drawing/2014/main" id="{1C247C41-C01B-7BB9-4D59-4A5B9A111C57}"/>
              </a:ext>
            </a:extLst>
          </p:cNvPr>
          <p:cNvCxnSpPr/>
          <p:nvPr/>
        </p:nvCxnSpPr>
        <p:spPr>
          <a:xfrm>
            <a:off x="2609190" y="1790216"/>
            <a:ext cx="2026368" cy="0"/>
          </a:xfrm>
          <a:prstGeom prst="line">
            <a:avLst/>
          </a:prstGeom>
          <a:ln w="38100">
            <a:solidFill>
              <a:srgbClr val="001A6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FF07DE0-6EA4-2D04-B4DD-7A906946A478}"/>
              </a:ext>
            </a:extLst>
          </p:cNvPr>
          <p:cNvSpPr txBox="1"/>
          <p:nvPr/>
        </p:nvSpPr>
        <p:spPr>
          <a:xfrm>
            <a:off x="532492" y="1939895"/>
            <a:ext cx="7953990" cy="461665"/>
          </a:xfrm>
          <a:prstGeom prst="rect">
            <a:avLst/>
          </a:prstGeom>
          <a:noFill/>
        </p:spPr>
        <p:txBody>
          <a:bodyPr wrap="square" lIns="91440" tIns="45720" rIns="91440" bIns="45720" anchor="t">
            <a:spAutoFit/>
          </a:bodyPr>
          <a:lstStyle/>
          <a:p>
            <a:r>
              <a:rPr lang="en-GB" sz="1200">
                <a:latin typeface="Aptos"/>
              </a:rPr>
              <a:t>Scale effortlessly with advanced, </a:t>
            </a:r>
            <a:r>
              <a:rPr lang="en-GB" sz="1200" b="0" i="0">
                <a:effectLst/>
                <a:latin typeface="Aptos"/>
              </a:rPr>
              <a:t>cloud-based technologies and world-class services </a:t>
            </a:r>
            <a:r>
              <a:rPr lang="en-GB" sz="1200">
                <a:latin typeface="Aptos"/>
              </a:rPr>
              <a:t>tailored for large and expanding</a:t>
            </a:r>
            <a:r>
              <a:rPr lang="en-GB" sz="1200" b="0" i="0">
                <a:effectLst/>
                <a:latin typeface="Aptos"/>
              </a:rPr>
              <a:t> medical groups.</a:t>
            </a:r>
          </a:p>
        </p:txBody>
      </p:sp>
      <p:sp>
        <p:nvSpPr>
          <p:cNvPr id="26" name="TextBox 25">
            <a:extLst>
              <a:ext uri="{FF2B5EF4-FFF2-40B4-BE49-F238E27FC236}">
                <a16:creationId xmlns:a16="http://schemas.microsoft.com/office/drawing/2014/main" id="{770A03A1-B061-D4E6-3F0F-0B031F3BEE57}"/>
              </a:ext>
            </a:extLst>
          </p:cNvPr>
          <p:cNvSpPr txBox="1"/>
          <p:nvPr/>
        </p:nvSpPr>
        <p:spPr>
          <a:xfrm>
            <a:off x="473832" y="3372685"/>
            <a:ext cx="2806304" cy="120032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Smooth data exchange between EHRs, payers, and health networks.</a:t>
            </a:r>
          </a:p>
          <a:p>
            <a:r>
              <a:rPr lang="en-GB" dirty="0"/>
              <a:t>Powered by CareCloud Connector for secure, real-time data sharing.</a:t>
            </a:r>
          </a:p>
          <a:p>
            <a:r>
              <a:rPr lang="en-GB" dirty="0"/>
              <a:t>Enhances care team collaboration and data accessibility.</a:t>
            </a:r>
          </a:p>
        </p:txBody>
      </p:sp>
      <p:sp>
        <p:nvSpPr>
          <p:cNvPr id="27" name="TextBox 26">
            <a:extLst>
              <a:ext uri="{FF2B5EF4-FFF2-40B4-BE49-F238E27FC236}">
                <a16:creationId xmlns:a16="http://schemas.microsoft.com/office/drawing/2014/main" id="{096D04E9-DCAD-89E2-59DA-6C831B800010}"/>
              </a:ext>
            </a:extLst>
          </p:cNvPr>
          <p:cNvSpPr txBox="1"/>
          <p:nvPr/>
        </p:nvSpPr>
        <p:spPr>
          <a:xfrm>
            <a:off x="3286789" y="3372684"/>
            <a:ext cx="2684016" cy="173893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71450" indent="-171450">
              <a:buFont typeface="Arial" panose="020B0604020202020204" pitchFamily="34" charset="0"/>
              <a:buChar char="•"/>
              <a:defRPr sz="1100">
                <a:effectLst/>
                <a:latin typeface="Outfit Light" pitchFamily="2" charset="0"/>
              </a:defRPr>
            </a:lvl1pPr>
          </a:lstStyle>
          <a:p>
            <a:r>
              <a:rPr lang="en-GB" sz="1200" dirty="0">
                <a:latin typeface="Aptos"/>
              </a:rPr>
              <a:t>Automated billing tasks, including claim submission and verification.</a:t>
            </a:r>
          </a:p>
          <a:p>
            <a:r>
              <a:rPr lang="en-GB" sz="1200" dirty="0">
                <a:latin typeface="Aptos"/>
              </a:rPr>
              <a:t>Reduces administrative burdens and increases efficiency.</a:t>
            </a:r>
          </a:p>
          <a:p>
            <a:r>
              <a:rPr lang="en-GB" sz="1200" dirty="0">
                <a:latin typeface="Aptos"/>
              </a:rPr>
              <a:t>Improves cash flow through streamlined processes.</a:t>
            </a:r>
            <a:br>
              <a:rPr lang="en-GB" sz="1200" dirty="0">
                <a:latin typeface="Aptos"/>
              </a:rPr>
            </a:br>
            <a:r>
              <a:rPr lang="en-GB" sz="1200" dirty="0">
                <a:latin typeface="Aptos"/>
              </a:rPr>
              <a:t/>
            </a:r>
            <a:br>
              <a:rPr lang="en-GB" sz="1200" dirty="0">
                <a:latin typeface="Aptos"/>
              </a:rPr>
            </a:br>
            <a:endParaRPr lang="en-GB" sz="1200" dirty="0">
              <a:latin typeface="Aptos"/>
            </a:endParaRPr>
          </a:p>
          <a:p>
            <a:endParaRPr lang="en-US" altLang="en-US" dirty="0"/>
          </a:p>
        </p:txBody>
      </p:sp>
      <p:sp>
        <p:nvSpPr>
          <p:cNvPr id="29" name="Title 2">
            <a:extLst>
              <a:ext uri="{FF2B5EF4-FFF2-40B4-BE49-F238E27FC236}">
                <a16:creationId xmlns:a16="http://schemas.microsoft.com/office/drawing/2014/main" id="{C10448EC-F96B-1669-B9B3-46A435CE827B}"/>
              </a:ext>
            </a:extLst>
          </p:cNvPr>
          <p:cNvSpPr txBox="1">
            <a:spLocks/>
          </p:cNvSpPr>
          <p:nvPr/>
        </p:nvSpPr>
        <p:spPr>
          <a:xfrm>
            <a:off x="649818" y="3172936"/>
            <a:ext cx="2466397" cy="255742"/>
          </a:xfrm>
          <a:prstGeom prst="rect">
            <a:avLst/>
          </a:prstGeom>
          <a:noFill/>
        </p:spPr>
        <p:txBody>
          <a:bodyPr lIns="45720" rIns="45720"/>
          <a:lstStyle>
            <a:lvl1pPr algn="l" defTabSz="685800" rtl="0" eaLnBrk="1" latinLnBrk="0" hangingPunct="1">
              <a:lnSpc>
                <a:spcPct val="90000"/>
              </a:lnSpc>
              <a:spcBef>
                <a:spcPct val="0"/>
              </a:spcBef>
              <a:buNone/>
              <a:defRPr sz="2000" b="1" kern="1200">
                <a:solidFill>
                  <a:srgbClr val="009BDE"/>
                </a:solidFill>
                <a:latin typeface="Proxima Nova" panose="020B0604020202020204" charset="0"/>
                <a:ea typeface="+mj-ea"/>
                <a:cs typeface="Proxima Nova" panose="020B0604020202020204" charset="0"/>
              </a:defRPr>
            </a:lvl1pPr>
          </a:lstStyle>
          <a:p>
            <a:pPr algn="ctr">
              <a:buClrTx/>
              <a:buFontTx/>
            </a:pPr>
            <a:r>
              <a:rPr lang="en-US" sz="1100">
                <a:solidFill>
                  <a:schemeClr val="bg2"/>
                </a:solidFill>
                <a:latin typeface="Outfit Black" pitchFamily="2" charset="0"/>
              </a:rPr>
              <a:t>Healthcare Interoperability</a:t>
            </a:r>
          </a:p>
        </p:txBody>
      </p:sp>
      <p:sp>
        <p:nvSpPr>
          <p:cNvPr id="30" name="Title 2">
            <a:extLst>
              <a:ext uri="{FF2B5EF4-FFF2-40B4-BE49-F238E27FC236}">
                <a16:creationId xmlns:a16="http://schemas.microsoft.com/office/drawing/2014/main" id="{C923AF56-2E27-60BB-DA3D-B7FF26BE53E6}"/>
              </a:ext>
            </a:extLst>
          </p:cNvPr>
          <p:cNvSpPr txBox="1">
            <a:spLocks/>
          </p:cNvSpPr>
          <p:nvPr/>
        </p:nvSpPr>
        <p:spPr>
          <a:xfrm>
            <a:off x="3338798" y="3172936"/>
            <a:ext cx="2466397" cy="255742"/>
          </a:xfrm>
          <a:prstGeom prst="rect">
            <a:avLst/>
          </a:prstGeom>
          <a:noFill/>
        </p:spPr>
        <p:txBody>
          <a:bodyPr lIns="45720" rIns="45720"/>
          <a:lstStyle>
            <a:defPPr marR="0" lvl="0" algn="l" rtl="0">
              <a:lnSpc>
                <a:spcPct val="100000"/>
              </a:lnSpc>
              <a:spcBef>
                <a:spcPts val="0"/>
              </a:spcBef>
              <a:spcAft>
                <a:spcPts val="0"/>
              </a:spcAft>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t>Revenue Cycle Management</a:t>
            </a:r>
          </a:p>
        </p:txBody>
      </p:sp>
      <p:sp>
        <p:nvSpPr>
          <p:cNvPr id="31" name="TextBox 30">
            <a:extLst>
              <a:ext uri="{FF2B5EF4-FFF2-40B4-BE49-F238E27FC236}">
                <a16:creationId xmlns:a16="http://schemas.microsoft.com/office/drawing/2014/main" id="{BD39CCE3-6F6D-0E7D-BBA9-D47057531104}"/>
              </a:ext>
            </a:extLst>
          </p:cNvPr>
          <p:cNvSpPr txBox="1"/>
          <p:nvPr/>
        </p:nvSpPr>
        <p:spPr>
          <a:xfrm>
            <a:off x="5978279" y="3370800"/>
            <a:ext cx="2929034" cy="136960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100">
                <a:effectLst/>
                <a:latin typeface="Outfit Light" pitchFamily="2" charset="0"/>
              </a:defRPr>
            </a:lvl1pPr>
          </a:lstStyle>
          <a:p>
            <a:r>
              <a:rPr lang="en-GB" sz="1200">
                <a:latin typeface="Aptos"/>
              </a:rPr>
              <a:t>Secure messaging and digital tools to keep patients connected.</a:t>
            </a:r>
          </a:p>
          <a:p>
            <a:r>
              <a:rPr lang="en-GB" sz="1200">
                <a:latin typeface="Aptos"/>
              </a:rPr>
              <a:t>Features include digital check-ins, appointment reminders, and outreach.</a:t>
            </a:r>
          </a:p>
          <a:p>
            <a:r>
              <a:rPr lang="en-GB" sz="1200">
                <a:latin typeface="Aptos"/>
              </a:rPr>
              <a:t>Enhances patient satisfaction and health outcomes.</a:t>
            </a:r>
            <a:endParaRPr lang="en-US"/>
          </a:p>
          <a:p>
            <a:endParaRPr lang="en-US"/>
          </a:p>
        </p:txBody>
      </p:sp>
      <p:sp>
        <p:nvSpPr>
          <p:cNvPr id="32" name="Title 2">
            <a:extLst>
              <a:ext uri="{FF2B5EF4-FFF2-40B4-BE49-F238E27FC236}">
                <a16:creationId xmlns:a16="http://schemas.microsoft.com/office/drawing/2014/main" id="{371FD116-3D93-693F-F7F3-B087783BF4BA}"/>
              </a:ext>
            </a:extLst>
          </p:cNvPr>
          <p:cNvSpPr txBox="1">
            <a:spLocks/>
          </p:cNvSpPr>
          <p:nvPr/>
        </p:nvSpPr>
        <p:spPr>
          <a:xfrm>
            <a:off x="6035381" y="3172936"/>
            <a:ext cx="2466397" cy="255742"/>
          </a:xfrm>
          <a:prstGeom prst="rect">
            <a:avLst/>
          </a:prstGeom>
          <a:noFill/>
        </p:spPr>
        <p:txBody>
          <a:bodyPr lIns="45720" rIns="45720"/>
          <a:lstStyle>
            <a:defPPr marR="0" lvl="0" algn="l" rtl="0">
              <a:lnSpc>
                <a:spcPct val="100000"/>
              </a:lnSpc>
              <a:spcBef>
                <a:spcPts val="0"/>
              </a:spcBef>
              <a:spcAft>
                <a:spcPts val="0"/>
              </a:spcAft>
              <a:defRPr/>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t>Patient Engagement &amp; Experience</a:t>
            </a:r>
          </a:p>
        </p:txBody>
      </p:sp>
      <p:pic>
        <p:nvPicPr>
          <p:cNvPr id="2050" name="Picture 2">
            <a:extLst>
              <a:ext uri="{FF2B5EF4-FFF2-40B4-BE49-F238E27FC236}">
                <a16:creationId xmlns:a16="http://schemas.microsoft.com/office/drawing/2014/main" id="{6B133C53-5D34-270A-D897-A3E2EC382E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680608" y="2575496"/>
            <a:ext cx="404815" cy="6564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061889-7DA4-EA0F-463A-C032BE5B81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9977" y="2610543"/>
            <a:ext cx="504035" cy="5232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6A2A1CD-88A6-89A2-2E1C-6932F4FADB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3888" y="2659749"/>
            <a:ext cx="504035" cy="474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C70C97-C22F-BCEF-F819-7B8D6CF6CC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4617" y="835250"/>
            <a:ext cx="594632" cy="643768"/>
          </a:xfrm>
          <a:prstGeom prst="rect">
            <a:avLst/>
          </a:prstGeom>
        </p:spPr>
      </p:pic>
    </p:spTree>
    <p:extLst>
      <p:ext uri="{BB962C8B-B14F-4D97-AF65-F5344CB8AC3E}">
        <p14:creationId xmlns:p14="http://schemas.microsoft.com/office/powerpoint/2010/main" val="172330288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0FFF0-CA0D-CEA9-913A-C459E953F1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D80F12-2814-D18E-60D7-776D640C6276}"/>
              </a:ext>
            </a:extLst>
          </p:cNvPr>
          <p:cNvSpPr>
            <a:spLocks noGrp="1"/>
          </p:cNvSpPr>
          <p:nvPr>
            <p:ph type="title"/>
          </p:nvPr>
        </p:nvSpPr>
        <p:spPr/>
        <p:txBody>
          <a:bodyPr/>
          <a:lstStyle/>
          <a:p>
            <a:r>
              <a:rPr lang="en-US">
                <a:latin typeface="Outfit Black" pitchFamily="2" charset="0"/>
              </a:rPr>
              <a:t>Customer Profiles</a:t>
            </a:r>
          </a:p>
        </p:txBody>
      </p:sp>
      <p:cxnSp>
        <p:nvCxnSpPr>
          <p:cNvPr id="2" name="Straight Connector 1">
            <a:extLst>
              <a:ext uri="{FF2B5EF4-FFF2-40B4-BE49-F238E27FC236}">
                <a16:creationId xmlns:a16="http://schemas.microsoft.com/office/drawing/2014/main" id="{9059C300-437D-391D-6059-6D2142BAF6C2}"/>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61535AC9-3FC7-7138-29AC-AACFE8F88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70359" y="796899"/>
            <a:ext cx="661882" cy="661882"/>
          </a:xfrm>
          <a:prstGeom prst="rect">
            <a:avLst/>
          </a:prstGeom>
        </p:spPr>
      </p:pic>
      <p:pic>
        <p:nvPicPr>
          <p:cNvPr id="5" name="Picture 5">
            <a:extLst>
              <a:ext uri="{FF2B5EF4-FFF2-40B4-BE49-F238E27FC236}">
                <a16:creationId xmlns:a16="http://schemas.microsoft.com/office/drawing/2014/main" id="{9471BBEC-D1E7-DB77-D1B2-A2F9050EF7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56563" y="796899"/>
            <a:ext cx="754843" cy="683476"/>
          </a:xfrm>
          <a:prstGeom prst="rect">
            <a:avLst/>
          </a:prstGeom>
        </p:spPr>
      </p:pic>
      <p:sp>
        <p:nvSpPr>
          <p:cNvPr id="7" name="TextBox 7">
            <a:extLst>
              <a:ext uri="{FF2B5EF4-FFF2-40B4-BE49-F238E27FC236}">
                <a16:creationId xmlns:a16="http://schemas.microsoft.com/office/drawing/2014/main" id="{423FF93C-C1D4-2328-6104-D3F57E4A41D9}"/>
              </a:ext>
            </a:extLst>
          </p:cNvPr>
          <p:cNvSpPr txBox="1"/>
          <p:nvPr/>
        </p:nvSpPr>
        <p:spPr>
          <a:xfrm>
            <a:off x="2693113" y="1530218"/>
            <a:ext cx="1816374" cy="166712"/>
          </a:xfrm>
          <a:prstGeom prst="rect">
            <a:avLst/>
          </a:prstGeom>
        </p:spPr>
        <p:txBody>
          <a:bodyPr lIns="0" tIns="0" rIns="0" bIns="0" rtlCol="0" anchor="t">
            <a:spAutoFit/>
          </a:bodyPr>
          <a:lstStyle/>
          <a:p>
            <a:pPr algn="ctr">
              <a:lnSpc>
                <a:spcPts val="1265"/>
              </a:lnSpc>
              <a:spcBef>
                <a:spcPct val="0"/>
              </a:spcBef>
            </a:pPr>
            <a:r>
              <a:rPr lang="en-US" sz="1150" b="1" dirty="0">
                <a:solidFill>
                  <a:srgbClr val="444445"/>
                </a:solidFill>
                <a:latin typeface="Outfit Light" pitchFamily="2" charset="0"/>
                <a:cs typeface="Proxima Nova" panose="020B0604020202020204" charset="0"/>
              </a:rPr>
              <a:t>Large Physician Groups</a:t>
            </a:r>
          </a:p>
        </p:txBody>
      </p:sp>
      <p:sp>
        <p:nvSpPr>
          <p:cNvPr id="8" name="TextBox 8">
            <a:extLst>
              <a:ext uri="{FF2B5EF4-FFF2-40B4-BE49-F238E27FC236}">
                <a16:creationId xmlns:a16="http://schemas.microsoft.com/office/drawing/2014/main" id="{7265F12C-EFD0-3C63-AFC7-70F8DCB1B772}"/>
              </a:ext>
            </a:extLst>
          </p:cNvPr>
          <p:cNvSpPr txBox="1"/>
          <p:nvPr/>
        </p:nvSpPr>
        <p:spPr>
          <a:xfrm>
            <a:off x="4635558" y="1530218"/>
            <a:ext cx="1796851"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Health Systems</a:t>
            </a:r>
            <a:r>
              <a:rPr lang="en-US" sz="1150">
                <a:solidFill>
                  <a:srgbClr val="444445"/>
                </a:solidFill>
                <a:latin typeface="Outfit Light" pitchFamily="2" charset="0"/>
                <a:cs typeface="Proxima Nova" panose="020B0604020202020204" charset="0"/>
              </a:rPr>
              <a:t>​</a:t>
            </a:r>
          </a:p>
        </p:txBody>
      </p:sp>
      <p:sp>
        <p:nvSpPr>
          <p:cNvPr id="9" name="TextBox 9">
            <a:extLst>
              <a:ext uri="{FF2B5EF4-FFF2-40B4-BE49-F238E27FC236}">
                <a16:creationId xmlns:a16="http://schemas.microsoft.com/office/drawing/2014/main" id="{70628DA1-4D38-D748-80ED-43E0F891EAB5}"/>
              </a:ext>
            </a:extLst>
          </p:cNvPr>
          <p:cNvSpPr txBox="1"/>
          <p:nvPr/>
        </p:nvSpPr>
        <p:spPr>
          <a:xfrm>
            <a:off x="6507713" y="1530218"/>
            <a:ext cx="1868439" cy="166712"/>
          </a:xfrm>
          <a:prstGeom prst="rect">
            <a:avLst/>
          </a:prstGeom>
        </p:spPr>
        <p:txBody>
          <a:bodyPr wrap="square" lIns="0" tIns="0" rIns="0" bIns="0" rtlCol="0" anchor="t">
            <a:spAutoFit/>
          </a:bodyPr>
          <a:lstStyle/>
          <a:p>
            <a:pPr algn="ctr">
              <a:lnSpc>
                <a:spcPts val="1265"/>
              </a:lnSpc>
            </a:pPr>
            <a:r>
              <a:rPr lang="en-US" sz="1150" b="1">
                <a:solidFill>
                  <a:srgbClr val="444445"/>
                </a:solidFill>
                <a:latin typeface="Outfit Light" pitchFamily="2" charset="0"/>
                <a:cs typeface="Proxima Nova" panose="020B0604020202020204" charset="0"/>
              </a:rPr>
              <a:t>Medical Billing Companies</a:t>
            </a:r>
          </a:p>
        </p:txBody>
      </p:sp>
      <p:pic>
        <p:nvPicPr>
          <p:cNvPr id="16" name="Picture 16">
            <a:extLst>
              <a:ext uri="{FF2B5EF4-FFF2-40B4-BE49-F238E27FC236}">
                <a16:creationId xmlns:a16="http://schemas.microsoft.com/office/drawing/2014/main" id="{25CA1C82-9475-E9DB-F7AC-EDCF5D31D9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6095" y="801662"/>
            <a:ext cx="620514" cy="661882"/>
          </a:xfrm>
          <a:prstGeom prst="rect">
            <a:avLst/>
          </a:prstGeom>
        </p:spPr>
      </p:pic>
      <p:sp>
        <p:nvSpPr>
          <p:cNvPr id="17" name="TextBox 17">
            <a:extLst>
              <a:ext uri="{FF2B5EF4-FFF2-40B4-BE49-F238E27FC236}">
                <a16:creationId xmlns:a16="http://schemas.microsoft.com/office/drawing/2014/main" id="{4C465110-9B90-E12B-A0A7-1E16B7379821}"/>
              </a:ext>
            </a:extLst>
          </p:cNvPr>
          <p:cNvSpPr txBox="1"/>
          <p:nvPr/>
        </p:nvSpPr>
        <p:spPr>
          <a:xfrm>
            <a:off x="803962" y="1534981"/>
            <a:ext cx="1836764" cy="166712"/>
          </a:xfrm>
          <a:prstGeom prst="rect">
            <a:avLst/>
          </a:prstGeom>
        </p:spPr>
        <p:txBody>
          <a:bodyPr lIns="0" tIns="0" rIns="0" bIns="0" rtlCol="0" anchor="t">
            <a:spAutoFit/>
          </a:bodyPr>
          <a:lstStyle/>
          <a:p>
            <a:pPr algn="ctr">
              <a:lnSpc>
                <a:spcPts val="1265"/>
              </a:lnSpc>
            </a:pPr>
            <a:r>
              <a:rPr lang="en-US" sz="1150" b="1" dirty="0">
                <a:solidFill>
                  <a:srgbClr val="444445"/>
                </a:solidFill>
                <a:latin typeface="Outfit Light" pitchFamily="2" charset="0"/>
                <a:cs typeface="Proxima Nova" panose="020B0604020202020204" charset="0"/>
              </a:rPr>
              <a:t>Small Medical Practices​</a:t>
            </a:r>
          </a:p>
        </p:txBody>
      </p:sp>
      <p:pic>
        <p:nvPicPr>
          <p:cNvPr id="28" name="Picture 26">
            <a:extLst>
              <a:ext uri="{FF2B5EF4-FFF2-40B4-BE49-F238E27FC236}">
                <a16:creationId xmlns:a16="http://schemas.microsoft.com/office/drawing/2014/main" id="{AA99DE47-B379-1FDF-8DB4-575021052F46}"/>
              </a:ext>
            </a:extLst>
          </p:cNvPr>
          <p:cNvPicPr>
            <a:picLocks noChangeAspect="1"/>
          </p:cNvPicPr>
          <p:nvPr/>
        </p:nvPicPr>
        <p:blipFill>
          <a:blip r:embed="rId9"/>
          <a:srcRect/>
          <a:stretch>
            <a:fillRect/>
          </a:stretch>
        </p:blipFill>
        <p:spPr>
          <a:xfrm>
            <a:off x="253469" y="4494945"/>
            <a:ext cx="1432561" cy="457200"/>
          </a:xfrm>
          <a:prstGeom prst="rect">
            <a:avLst/>
          </a:prstGeom>
        </p:spPr>
      </p:pic>
      <p:sp>
        <p:nvSpPr>
          <p:cNvPr id="10" name="Slide Number Placeholder 1">
            <a:extLst>
              <a:ext uri="{FF2B5EF4-FFF2-40B4-BE49-F238E27FC236}">
                <a16:creationId xmlns:a16="http://schemas.microsoft.com/office/drawing/2014/main" id="{775556B6-E6C3-41F6-A944-522312648AC2}"/>
              </a:ext>
            </a:extLst>
          </p:cNvPr>
          <p:cNvSpPr>
            <a:spLocks noGrp="1"/>
          </p:cNvSpPr>
          <p:nvPr>
            <p:ph type="sldNum" sz="quarter" idx="10"/>
          </p:nvPr>
        </p:nvSpPr>
        <p:spPr>
          <a:xfrm>
            <a:off x="6814304" y="4794159"/>
            <a:ext cx="2057400"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800" b="0" i="0" u="none" strike="noStrike" kern="0" cap="none" spc="0" normalizeH="0" baseline="0" noProof="0" smtClean="0">
                <a:ln>
                  <a:noFill/>
                </a:ln>
                <a:solidFill>
                  <a:srgbClr val="444445">
                    <a:tint val="75000"/>
                  </a:srgbClr>
                </a:solidFill>
                <a:effectLst/>
                <a:uLnTx/>
                <a:uFillTx/>
                <a:latin typeface="Outfit Light"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800" b="0" i="0" u="none" strike="noStrike" kern="0" cap="none" spc="0" normalizeH="0" baseline="0" noProof="0">
              <a:ln>
                <a:noFill/>
              </a:ln>
              <a:solidFill>
                <a:srgbClr val="444445">
                  <a:tint val="75000"/>
                </a:srgbClr>
              </a:solidFill>
              <a:effectLst/>
              <a:uLnTx/>
              <a:uFillTx/>
              <a:latin typeface="Outfit Light" pitchFamily="2" charset="0"/>
              <a:sym typeface="Arial"/>
            </a:endParaRPr>
          </a:p>
        </p:txBody>
      </p:sp>
      <p:cxnSp>
        <p:nvCxnSpPr>
          <p:cNvPr id="21" name="Straight Connector 20">
            <a:extLst>
              <a:ext uri="{FF2B5EF4-FFF2-40B4-BE49-F238E27FC236}">
                <a16:creationId xmlns:a16="http://schemas.microsoft.com/office/drawing/2014/main" id="{B2AB1F2B-70DC-1D51-E6B8-CC261D154313}"/>
              </a:ext>
            </a:extLst>
          </p:cNvPr>
          <p:cNvCxnSpPr/>
          <p:nvPr/>
        </p:nvCxnSpPr>
        <p:spPr>
          <a:xfrm>
            <a:off x="4509487" y="1771166"/>
            <a:ext cx="2026368" cy="0"/>
          </a:xfrm>
          <a:prstGeom prst="line">
            <a:avLst/>
          </a:prstGeom>
          <a:ln w="38100">
            <a:solidFill>
              <a:srgbClr val="001A6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9B275B3-527D-01E7-BD26-369EB89AAAFA}"/>
              </a:ext>
            </a:extLst>
          </p:cNvPr>
          <p:cNvSpPr txBox="1"/>
          <p:nvPr/>
        </p:nvSpPr>
        <p:spPr>
          <a:xfrm>
            <a:off x="532492" y="1939895"/>
            <a:ext cx="7953990" cy="430887"/>
          </a:xfrm>
          <a:prstGeom prst="rect">
            <a:avLst/>
          </a:prstGeom>
          <a:noFill/>
        </p:spPr>
        <p:txBody>
          <a:bodyPr wrap="square" lIns="91440" tIns="45720" rIns="91440" bIns="45720" anchor="t">
            <a:spAutoFit/>
          </a:bodyPr>
          <a:lstStyle/>
          <a:p>
            <a:r>
              <a:rPr lang="en-GB" sz="1100" b="0" i="0">
                <a:effectLst/>
              </a:rPr>
              <a:t>From integrated software platforms to </a:t>
            </a:r>
            <a:r>
              <a:rPr lang="en-GB" sz="1100"/>
              <a:t>strategic </a:t>
            </a:r>
            <a:r>
              <a:rPr lang="en-GB" sz="1100" b="0" i="0">
                <a:effectLst/>
              </a:rPr>
              <a:t>consulting, </a:t>
            </a:r>
            <a:r>
              <a:rPr lang="en-GB" sz="1100" err="1"/>
              <a:t>CareCloud</a:t>
            </a:r>
            <a:r>
              <a:rPr lang="en-GB" sz="1100"/>
              <a:t> empowers health systems to streamline operations</a:t>
            </a:r>
            <a:r>
              <a:rPr lang="en-GB" sz="1100" b="0" i="0">
                <a:effectLst/>
              </a:rPr>
              <a:t>, enhance care coordination, and </a:t>
            </a:r>
            <a:r>
              <a:rPr lang="en-GB" sz="1100"/>
              <a:t>improve</a:t>
            </a:r>
            <a:r>
              <a:rPr lang="en-GB" sz="1100" b="0" i="0">
                <a:effectLst/>
              </a:rPr>
              <a:t> outcomes across the full continuum of care.</a:t>
            </a:r>
          </a:p>
        </p:txBody>
      </p:sp>
      <p:sp>
        <p:nvSpPr>
          <p:cNvPr id="26" name="TextBox 25">
            <a:extLst>
              <a:ext uri="{FF2B5EF4-FFF2-40B4-BE49-F238E27FC236}">
                <a16:creationId xmlns:a16="http://schemas.microsoft.com/office/drawing/2014/main" id="{8C788E3F-F854-A856-8314-AD851B793D88}"/>
              </a:ext>
            </a:extLst>
          </p:cNvPr>
          <p:cNvSpPr txBox="1"/>
          <p:nvPr/>
        </p:nvSpPr>
        <p:spPr>
          <a:xfrm>
            <a:off x="565235" y="3266387"/>
            <a:ext cx="2688730" cy="173893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Expert guidance for EHR implementation and system optimization.</a:t>
            </a:r>
          </a:p>
          <a:p>
            <a:r>
              <a:rPr lang="en-GB" dirty="0"/>
              <a:t>Aligns technology with clinical workflows.</a:t>
            </a:r>
          </a:p>
          <a:p>
            <a:r>
              <a:rPr lang="en-GB" dirty="0"/>
              <a:t>Supports strategic initiatives and boosts operational performance.</a:t>
            </a:r>
            <a:br>
              <a:rPr lang="en-GB" dirty="0"/>
            </a:br>
            <a:endParaRPr lang="en-GB" dirty="0"/>
          </a:p>
          <a:p>
            <a:endParaRPr lang="en-US" dirty="0"/>
          </a:p>
        </p:txBody>
      </p:sp>
      <p:sp>
        <p:nvSpPr>
          <p:cNvPr id="27" name="TextBox 26">
            <a:extLst>
              <a:ext uri="{FF2B5EF4-FFF2-40B4-BE49-F238E27FC236}">
                <a16:creationId xmlns:a16="http://schemas.microsoft.com/office/drawing/2014/main" id="{6DCBF872-78EB-39A7-86AC-7466BD91AAA5}"/>
              </a:ext>
            </a:extLst>
          </p:cNvPr>
          <p:cNvSpPr txBox="1"/>
          <p:nvPr/>
        </p:nvSpPr>
        <p:spPr>
          <a:xfrm>
            <a:off x="3161087" y="3300806"/>
            <a:ext cx="2844272" cy="155427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71450" indent="-171450">
              <a:buFont typeface="Arial" panose="020B0604020202020204" pitchFamily="34" charset="0"/>
              <a:buChar char="•"/>
              <a:defRPr sz="1100">
                <a:latin typeface="Outfit Light" pitchFamily="2" charset="0"/>
              </a:defRPr>
            </a:lvl1pPr>
          </a:lstStyle>
          <a:p>
            <a:r>
              <a:rPr lang="en-GB" sz="1200">
                <a:latin typeface="Aptos"/>
              </a:rPr>
              <a:t>Provides skilled professionals to supplement internal teams.</a:t>
            </a:r>
          </a:p>
          <a:p>
            <a:r>
              <a:rPr lang="en-GB" sz="1200">
                <a:latin typeface="Aptos"/>
              </a:rPr>
              <a:t>Reduces hiring costs and bridges talent gaps.</a:t>
            </a:r>
          </a:p>
          <a:p>
            <a:r>
              <a:rPr lang="en-GB" sz="1200">
                <a:latin typeface="Aptos"/>
              </a:rPr>
              <a:t>Grants access to specialized expertise beyond local limitations.</a:t>
            </a:r>
            <a:br>
              <a:rPr lang="en-GB" sz="1200">
                <a:latin typeface="Aptos"/>
              </a:rPr>
            </a:br>
            <a:endParaRPr lang="en-GB" sz="1200">
              <a:latin typeface="Aptos"/>
            </a:endParaRPr>
          </a:p>
          <a:p>
            <a:endParaRPr lang="en-US"/>
          </a:p>
        </p:txBody>
      </p:sp>
      <p:sp>
        <p:nvSpPr>
          <p:cNvPr id="29" name="Title 2">
            <a:extLst>
              <a:ext uri="{FF2B5EF4-FFF2-40B4-BE49-F238E27FC236}">
                <a16:creationId xmlns:a16="http://schemas.microsoft.com/office/drawing/2014/main" id="{898400A8-3493-790E-60FC-F4A83E2A6E80}"/>
              </a:ext>
            </a:extLst>
          </p:cNvPr>
          <p:cNvSpPr txBox="1">
            <a:spLocks/>
          </p:cNvSpPr>
          <p:nvPr/>
        </p:nvSpPr>
        <p:spPr>
          <a:xfrm>
            <a:off x="639235" y="3130603"/>
            <a:ext cx="2466397" cy="255742"/>
          </a:xfrm>
          <a:prstGeom prst="rect">
            <a:avLst/>
          </a:prstGeom>
          <a:noFill/>
        </p:spPr>
        <p:txBody>
          <a:bodyPr lIns="45720" rIns="45720"/>
          <a:lstStyle>
            <a:lvl1pPr algn="l" defTabSz="685800" rtl="0" eaLnBrk="1" latinLnBrk="0" hangingPunct="1">
              <a:lnSpc>
                <a:spcPct val="90000"/>
              </a:lnSpc>
              <a:spcBef>
                <a:spcPct val="0"/>
              </a:spcBef>
              <a:buNone/>
              <a:defRPr sz="2000" b="1" kern="1200">
                <a:solidFill>
                  <a:srgbClr val="009BDE"/>
                </a:solidFill>
                <a:latin typeface="Proxima Nova" panose="020B0604020202020204" charset="0"/>
                <a:ea typeface="+mj-ea"/>
                <a:cs typeface="Proxima Nova" panose="020B0604020202020204" charset="0"/>
              </a:defRPr>
            </a:lvl1pPr>
          </a:lstStyle>
          <a:p>
            <a:pPr algn="ctr">
              <a:buClrTx/>
              <a:buFontTx/>
            </a:pPr>
            <a:r>
              <a:rPr lang="en-US" sz="1100">
                <a:solidFill>
                  <a:schemeClr val="bg2"/>
                </a:solidFill>
                <a:latin typeface="Outfit Black" pitchFamily="2" charset="0"/>
              </a:rPr>
              <a:t>Healthcare IT Consulting</a:t>
            </a:r>
          </a:p>
        </p:txBody>
      </p:sp>
      <p:sp>
        <p:nvSpPr>
          <p:cNvPr id="30" name="Title 2">
            <a:extLst>
              <a:ext uri="{FF2B5EF4-FFF2-40B4-BE49-F238E27FC236}">
                <a16:creationId xmlns:a16="http://schemas.microsoft.com/office/drawing/2014/main" id="{074C91B4-3B13-9D45-0447-65BFFD9E624F}"/>
              </a:ext>
            </a:extLst>
          </p:cNvPr>
          <p:cNvSpPr txBox="1">
            <a:spLocks/>
          </p:cNvSpPr>
          <p:nvPr/>
        </p:nvSpPr>
        <p:spPr>
          <a:xfrm>
            <a:off x="3402298" y="3131855"/>
            <a:ext cx="2466397" cy="255742"/>
          </a:xfrm>
          <a:prstGeom prst="rect">
            <a:avLst/>
          </a:prstGeom>
          <a:noFill/>
        </p:spPr>
        <p:txBody>
          <a:bodyPr lIns="45720" rIns="45720"/>
          <a:lstStyle>
            <a:defPPr marR="0" lvl="0" algn="l" rtl="0">
              <a:lnSpc>
                <a:spcPct val="100000"/>
              </a:lnSpc>
              <a:spcBef>
                <a:spcPts val="0"/>
              </a:spcBef>
              <a:spcAft>
                <a:spcPts val="0"/>
              </a:spcAft>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t>Workforce Augmentation</a:t>
            </a:r>
          </a:p>
        </p:txBody>
      </p:sp>
      <p:sp>
        <p:nvSpPr>
          <p:cNvPr id="32" name="Title 2">
            <a:extLst>
              <a:ext uri="{FF2B5EF4-FFF2-40B4-BE49-F238E27FC236}">
                <a16:creationId xmlns:a16="http://schemas.microsoft.com/office/drawing/2014/main" id="{E709EE7B-2E4F-27E8-0FF5-8721BD26716F}"/>
              </a:ext>
            </a:extLst>
          </p:cNvPr>
          <p:cNvSpPr txBox="1">
            <a:spLocks/>
          </p:cNvSpPr>
          <p:nvPr/>
        </p:nvSpPr>
        <p:spPr>
          <a:xfrm>
            <a:off x="5988408" y="3118135"/>
            <a:ext cx="2466397" cy="255742"/>
          </a:xfrm>
          <a:prstGeom prst="rect">
            <a:avLst/>
          </a:prstGeom>
          <a:noFill/>
        </p:spPr>
        <p:txBody>
          <a:bodyPr lIns="45720" tIns="45720" rIns="45720" bIns="45720" anchor="t"/>
          <a:lstStyle>
            <a:defPPr marR="0" lvl="0" algn="l" rtl="0">
              <a:lnSpc>
                <a:spcPct val="100000"/>
              </a:lnSpc>
              <a:spcBef>
                <a:spcPts val="0"/>
              </a:spcBef>
              <a:spcAft>
                <a:spcPts val="0"/>
              </a:spcAft>
              <a:defRPr/>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a:latin typeface="Outfit Black"/>
              </a:rPr>
              <a:t>Additional Solutions</a:t>
            </a:r>
            <a:endParaRPr lang="en-US"/>
          </a:p>
        </p:txBody>
      </p:sp>
      <p:pic>
        <p:nvPicPr>
          <p:cNvPr id="3074" name="Picture 2">
            <a:extLst>
              <a:ext uri="{FF2B5EF4-FFF2-40B4-BE49-F238E27FC236}">
                <a16:creationId xmlns:a16="http://schemas.microsoft.com/office/drawing/2014/main" id="{66B6DAB6-88AE-ECAD-842B-9AE37673D8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2798" y="2561004"/>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957A1D8-04B6-FB8F-90AD-B3794E254F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3055" y="2557142"/>
            <a:ext cx="470510" cy="5233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64DC34B-1847-F33C-3EF2-1949DD0C0E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5040" y="2482999"/>
            <a:ext cx="470510" cy="5722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5DABADA-E48F-1A00-4FCD-C84A8489B7CD}"/>
              </a:ext>
            </a:extLst>
          </p:cNvPr>
          <p:cNvSpPr txBox="1"/>
          <p:nvPr/>
        </p:nvSpPr>
        <p:spPr>
          <a:xfrm>
            <a:off x="5986947" y="3355411"/>
            <a:ext cx="2644108" cy="136960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71450" indent="-171450">
              <a:buFont typeface="Arial" panose="020B0604020202020204" pitchFamily="34" charset="0"/>
              <a:buChar char="•"/>
              <a:defRPr sz="1100">
                <a:latin typeface="Outfit Light" pitchFamily="2" charset="0"/>
              </a:defRPr>
            </a:lvl1pPr>
          </a:lstStyle>
          <a:p>
            <a:r>
              <a:rPr lang="en-GB" sz="1200" b="1" err="1">
                <a:latin typeface="Aptos"/>
              </a:rPr>
              <a:t>CareCloud</a:t>
            </a:r>
            <a:r>
              <a:rPr lang="en-GB" sz="1200" b="1">
                <a:latin typeface="Aptos"/>
              </a:rPr>
              <a:t> Integration Hub:</a:t>
            </a:r>
            <a:r>
              <a:rPr lang="en-GB" sz="1200">
                <a:latin typeface="Aptos"/>
              </a:rPr>
              <a:t> Enables real-time system connectivity across departments.</a:t>
            </a:r>
          </a:p>
          <a:p>
            <a:r>
              <a:rPr lang="en-GB" sz="1200" b="1">
                <a:latin typeface="Aptos"/>
              </a:rPr>
              <a:t>Population Health Management: </a:t>
            </a:r>
            <a:r>
              <a:rPr lang="en-GB" sz="1200">
                <a:latin typeface="Aptos"/>
              </a:rPr>
              <a:t>Tracks and manages patient outcomes at scale.</a:t>
            </a:r>
            <a:endParaRPr lang="en-US"/>
          </a:p>
          <a:p>
            <a:endParaRPr lang="en-US"/>
          </a:p>
        </p:txBody>
      </p:sp>
      <p:pic>
        <p:nvPicPr>
          <p:cNvPr id="11" name="Picture 10">
            <a:extLst>
              <a:ext uri="{FF2B5EF4-FFF2-40B4-BE49-F238E27FC236}">
                <a16:creationId xmlns:a16="http://schemas.microsoft.com/office/drawing/2014/main" id="{B6411AB3-FF20-BBFE-3408-AF28939270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4617" y="835250"/>
            <a:ext cx="594632" cy="643768"/>
          </a:xfrm>
          <a:prstGeom prst="rect">
            <a:avLst/>
          </a:prstGeom>
        </p:spPr>
      </p:pic>
    </p:spTree>
    <p:extLst>
      <p:ext uri="{BB962C8B-B14F-4D97-AF65-F5344CB8AC3E}">
        <p14:creationId xmlns:p14="http://schemas.microsoft.com/office/powerpoint/2010/main" val="222775653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B238E5A-0985-67F6-42CA-93BCDEBEB17A}"/>
              </a:ext>
            </a:extLst>
          </p:cNvPr>
          <p:cNvSpPr>
            <a:spLocks noGrp="1"/>
          </p:cNvSpPr>
          <p:nvPr>
            <p:ph type="body" sz="quarter" idx="12"/>
          </p:nvPr>
        </p:nvSpPr>
        <p:spPr>
          <a:xfrm>
            <a:off x="975670" y="3757859"/>
            <a:ext cx="4171950" cy="609600"/>
          </a:xfrm>
        </p:spPr>
        <p:txBody>
          <a:bodyPr/>
          <a:lstStyle/>
          <a:p>
            <a:endParaRPr lang="en-US" dirty="0"/>
          </a:p>
        </p:txBody>
      </p:sp>
      <p:sp>
        <p:nvSpPr>
          <p:cNvPr id="5" name="Title 4">
            <a:extLst>
              <a:ext uri="{FF2B5EF4-FFF2-40B4-BE49-F238E27FC236}">
                <a16:creationId xmlns:a16="http://schemas.microsoft.com/office/drawing/2014/main" id="{8E8EF400-FECB-BF47-84BE-8D13A96E41CE}"/>
              </a:ext>
            </a:extLst>
          </p:cNvPr>
          <p:cNvSpPr>
            <a:spLocks noGrp="1"/>
          </p:cNvSpPr>
          <p:nvPr>
            <p:ph type="title"/>
          </p:nvPr>
        </p:nvSpPr>
        <p:spPr/>
        <p:txBody>
          <a:bodyPr/>
          <a:lstStyle/>
          <a:p>
            <a:r>
              <a:rPr lang="en-US"/>
              <a:t>TITLE 1</a:t>
            </a:r>
          </a:p>
        </p:txBody>
      </p:sp>
      <p:sp>
        <p:nvSpPr>
          <p:cNvPr id="6" name="Text Placeholder 5">
            <a:extLst>
              <a:ext uri="{FF2B5EF4-FFF2-40B4-BE49-F238E27FC236}">
                <a16:creationId xmlns:a16="http://schemas.microsoft.com/office/drawing/2014/main" id="{DDF588B5-7672-A14F-C015-42E36B9BCE14}"/>
              </a:ext>
            </a:extLst>
          </p:cNvPr>
          <p:cNvSpPr>
            <a:spLocks noGrp="1"/>
          </p:cNvSpPr>
          <p:nvPr>
            <p:ph type="body" sz="quarter" idx="10"/>
          </p:nvPr>
        </p:nvSpPr>
        <p:spPr/>
        <p:txBody>
          <a:bodyPr/>
          <a:lstStyle/>
          <a:p>
            <a:endParaRPr lang="en-US"/>
          </a:p>
        </p:txBody>
      </p:sp>
      <p:sp>
        <p:nvSpPr>
          <p:cNvPr id="2" name="Oval 1">
            <a:extLst>
              <a:ext uri="{FF2B5EF4-FFF2-40B4-BE49-F238E27FC236}">
                <a16:creationId xmlns:a16="http://schemas.microsoft.com/office/drawing/2014/main" id="{4A6B58CA-56E0-29F2-44C1-EDFE31C4CE52}"/>
              </a:ext>
            </a:extLst>
          </p:cNvPr>
          <p:cNvSpPr/>
          <p:nvPr/>
        </p:nvSpPr>
        <p:spPr>
          <a:xfrm>
            <a:off x="5494755" y="1451030"/>
            <a:ext cx="4089290" cy="4089290"/>
          </a:xfrm>
          <a:prstGeom prst="ellipse">
            <a:avLst/>
          </a:prstGeom>
          <a:blipFill>
            <a:blip r:embed="rId3"/>
            <a:stretch>
              <a:fillRect/>
            </a:stretch>
          </a:blipFill>
          <a:ln w="146050">
            <a:gradFill>
              <a:gsLst>
                <a:gs pos="0">
                  <a:srgbClr val="03ACEA"/>
                </a:gs>
                <a:gs pos="51000">
                  <a:srgbClr val="3071DF"/>
                </a:gs>
                <a:gs pos="100000">
                  <a:srgbClr val="573FD5"/>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DE2A94B-3CD0-B4A8-CF7B-F26F2BB057F3}"/>
              </a:ext>
            </a:extLst>
          </p:cNvPr>
          <p:cNvGrpSpPr/>
          <p:nvPr/>
        </p:nvGrpSpPr>
        <p:grpSpPr>
          <a:xfrm>
            <a:off x="857066" y="2086646"/>
            <a:ext cx="4481975" cy="1348200"/>
            <a:chOff x="534525" y="2169042"/>
            <a:chExt cx="4755445" cy="1348200"/>
          </a:xfrm>
        </p:grpSpPr>
        <p:grpSp>
          <p:nvGrpSpPr>
            <p:cNvPr id="4" name="Group 3">
              <a:extLst>
                <a:ext uri="{FF2B5EF4-FFF2-40B4-BE49-F238E27FC236}">
                  <a16:creationId xmlns:a16="http://schemas.microsoft.com/office/drawing/2014/main" id="{5FDEA974-B493-3BA5-574E-EE29E06BF55D}"/>
                </a:ext>
              </a:extLst>
            </p:cNvPr>
            <p:cNvGrpSpPr/>
            <p:nvPr/>
          </p:nvGrpSpPr>
          <p:grpSpPr>
            <a:xfrm>
              <a:off x="534525" y="2169042"/>
              <a:ext cx="4755445" cy="1348200"/>
              <a:chOff x="534525" y="2169042"/>
              <a:chExt cx="4755445" cy="1348200"/>
            </a:xfrm>
          </p:grpSpPr>
          <p:sp>
            <p:nvSpPr>
              <p:cNvPr id="11" name="Rectangle: Rounded Corners 10">
                <a:extLst>
                  <a:ext uri="{FF2B5EF4-FFF2-40B4-BE49-F238E27FC236}">
                    <a16:creationId xmlns:a16="http://schemas.microsoft.com/office/drawing/2014/main" id="{CA728624-1FBF-9338-0967-E8528A5B798A}"/>
                  </a:ext>
                </a:extLst>
              </p:cNvPr>
              <p:cNvSpPr/>
              <p:nvPr/>
            </p:nvSpPr>
            <p:spPr>
              <a:xfrm>
                <a:off x="534525" y="2169042"/>
                <a:ext cx="4755445" cy="1348200"/>
              </a:xfrm>
              <a:prstGeom prst="roundRect">
                <a:avLst>
                  <a:gd name="adj" fmla="val 7237"/>
                </a:avLst>
              </a:prstGeom>
              <a:gradFill>
                <a:gsLst>
                  <a:gs pos="50000">
                    <a:srgbClr val="3071DF"/>
                  </a:gs>
                  <a:gs pos="0">
                    <a:srgbClr val="05AEEA"/>
                  </a:gs>
                  <a:gs pos="100000">
                    <a:srgbClr val="573FD5"/>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2000506030000020004" pitchFamily="2" charset="0"/>
                </a:endParaRPr>
              </a:p>
            </p:txBody>
          </p:sp>
          <p:sp>
            <p:nvSpPr>
              <p:cNvPr id="12" name="TextBox 16">
                <a:extLst>
                  <a:ext uri="{FF2B5EF4-FFF2-40B4-BE49-F238E27FC236}">
                    <a16:creationId xmlns:a16="http://schemas.microsoft.com/office/drawing/2014/main" id="{0EB6FE35-672D-CB14-89EA-956C02894058}"/>
                  </a:ext>
                </a:extLst>
              </p:cNvPr>
              <p:cNvSpPr txBox="1"/>
              <p:nvPr/>
            </p:nvSpPr>
            <p:spPr>
              <a:xfrm>
                <a:off x="951138" y="3171668"/>
                <a:ext cx="4338827" cy="184666"/>
              </a:xfrm>
              <a:prstGeom prst="rect">
                <a:avLst/>
              </a:prstGeom>
            </p:spPr>
            <p:txBody>
              <a:bodyPr wrap="square" lIns="0" tIns="0" rIns="0" bIns="0" rtlCol="0" anchor="t">
                <a:spAutoFit/>
              </a:bodyPr>
              <a:lstStyle/>
              <a:p>
                <a:r>
                  <a:rPr lang="en-US" sz="1200" b="1">
                    <a:solidFill>
                      <a:schemeClr val="bg1"/>
                    </a:solidFill>
                    <a:latin typeface="Outfit" pitchFamily="2" charset="0"/>
                    <a:cs typeface="Metropolis" panose="020B0604020202020204" charset="0"/>
                  </a:rPr>
                  <a:t>Name  |  Title  |  Date </a:t>
                </a:r>
              </a:p>
            </p:txBody>
          </p:sp>
        </p:grpSp>
        <p:sp>
          <p:nvSpPr>
            <p:cNvPr id="8" name="Flowchart: Connector 7">
              <a:extLst>
                <a:ext uri="{FF2B5EF4-FFF2-40B4-BE49-F238E27FC236}">
                  <a16:creationId xmlns:a16="http://schemas.microsoft.com/office/drawing/2014/main" id="{BF3BF085-6EEA-EED7-FF29-D6AEFE5FFE9E}"/>
                </a:ext>
              </a:extLst>
            </p:cNvPr>
            <p:cNvSpPr/>
            <p:nvPr/>
          </p:nvSpPr>
          <p:spPr>
            <a:xfrm>
              <a:off x="951138" y="2406349"/>
              <a:ext cx="778038" cy="730850"/>
            </a:xfrm>
            <a:prstGeom prst="flowChartConnector">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CBBFE1-291A-3CEA-E981-F7F00D2B5971}"/>
                </a:ext>
              </a:extLst>
            </p:cNvPr>
            <p:cNvSpPr txBox="1"/>
            <p:nvPr/>
          </p:nvSpPr>
          <p:spPr>
            <a:xfrm>
              <a:off x="3440243" y="2622716"/>
              <a:ext cx="1155771" cy="369332"/>
            </a:xfrm>
            <a:prstGeom prst="rect">
              <a:avLst/>
            </a:prstGeom>
            <a:noFill/>
          </p:spPr>
          <p:txBody>
            <a:bodyPr wrap="square" rtlCol="0">
              <a:spAutoFit/>
            </a:bodyPr>
            <a:lstStyle/>
            <a:p>
              <a:pPr algn="ctr"/>
              <a:r>
                <a:rPr lang="en-US" sz="900">
                  <a:highlight>
                    <a:srgbClr val="FFFF00"/>
                  </a:highlight>
                  <a:latin typeface="Outfit" pitchFamily="2" charset="0"/>
                </a:rPr>
                <a:t>Insert company logo</a:t>
              </a:r>
            </a:p>
          </p:txBody>
        </p:sp>
        <p:sp>
          <p:nvSpPr>
            <p:cNvPr id="10" name="TextBox 9">
              <a:extLst>
                <a:ext uri="{FF2B5EF4-FFF2-40B4-BE49-F238E27FC236}">
                  <a16:creationId xmlns:a16="http://schemas.microsoft.com/office/drawing/2014/main" id="{B3C8A0C6-D8DF-B3D9-4482-CFF6ED90503D}"/>
                </a:ext>
              </a:extLst>
            </p:cNvPr>
            <p:cNvSpPr txBox="1"/>
            <p:nvPr/>
          </p:nvSpPr>
          <p:spPr>
            <a:xfrm>
              <a:off x="951137" y="2638252"/>
              <a:ext cx="736922" cy="230832"/>
            </a:xfrm>
            <a:prstGeom prst="rect">
              <a:avLst/>
            </a:prstGeom>
            <a:noFill/>
          </p:spPr>
          <p:txBody>
            <a:bodyPr wrap="square" rtlCol="0">
              <a:spAutoFit/>
            </a:bodyPr>
            <a:lstStyle/>
            <a:p>
              <a:pPr algn="ctr"/>
              <a:r>
                <a:rPr lang="en-US" sz="900">
                  <a:highlight>
                    <a:srgbClr val="FFFF00"/>
                  </a:highlight>
                  <a:latin typeface="Outfit" pitchFamily="2" charset="0"/>
                </a:rPr>
                <a:t>Insert pic</a:t>
              </a:r>
            </a:p>
          </p:txBody>
        </p:sp>
      </p:grpSp>
    </p:spTree>
    <p:extLst>
      <p:ext uri="{BB962C8B-B14F-4D97-AF65-F5344CB8AC3E}">
        <p14:creationId xmlns:p14="http://schemas.microsoft.com/office/powerpoint/2010/main" val="125469918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351A-910D-FA61-DE9C-2F7413B7E9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D1AF7A-9033-D1E9-4B8B-43E2D4FC37D9}"/>
              </a:ext>
            </a:extLst>
          </p:cNvPr>
          <p:cNvSpPr>
            <a:spLocks noGrp="1"/>
          </p:cNvSpPr>
          <p:nvPr>
            <p:ph type="title"/>
          </p:nvPr>
        </p:nvSpPr>
        <p:spPr/>
        <p:txBody>
          <a:bodyPr/>
          <a:lstStyle/>
          <a:p>
            <a:r>
              <a:rPr lang="en-US" dirty="0">
                <a:latin typeface="Outfit Black" pitchFamily="2" charset="0"/>
              </a:rPr>
              <a:t>Customer Profiles</a:t>
            </a:r>
          </a:p>
        </p:txBody>
      </p:sp>
      <p:cxnSp>
        <p:nvCxnSpPr>
          <p:cNvPr id="2" name="Straight Connector 1">
            <a:extLst>
              <a:ext uri="{FF2B5EF4-FFF2-40B4-BE49-F238E27FC236}">
                <a16:creationId xmlns:a16="http://schemas.microsoft.com/office/drawing/2014/main" id="{A76BDADE-BBC3-CEAC-9FFA-F41247FA4F80}"/>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7FD62F96-F147-4A50-7852-CC9C5EE7BA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70359" y="796899"/>
            <a:ext cx="661882" cy="661882"/>
          </a:xfrm>
          <a:prstGeom prst="rect">
            <a:avLst/>
          </a:prstGeom>
        </p:spPr>
      </p:pic>
      <p:pic>
        <p:nvPicPr>
          <p:cNvPr id="5" name="Picture 5">
            <a:extLst>
              <a:ext uri="{FF2B5EF4-FFF2-40B4-BE49-F238E27FC236}">
                <a16:creationId xmlns:a16="http://schemas.microsoft.com/office/drawing/2014/main" id="{F6A3D1B7-362B-E6E2-91BF-5FF36DCC06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56563" y="796899"/>
            <a:ext cx="754843" cy="683476"/>
          </a:xfrm>
          <a:prstGeom prst="rect">
            <a:avLst/>
          </a:prstGeom>
        </p:spPr>
      </p:pic>
      <p:sp>
        <p:nvSpPr>
          <p:cNvPr id="7" name="TextBox 7">
            <a:extLst>
              <a:ext uri="{FF2B5EF4-FFF2-40B4-BE49-F238E27FC236}">
                <a16:creationId xmlns:a16="http://schemas.microsoft.com/office/drawing/2014/main" id="{8F46F181-B0A9-F058-718B-C9AF97FAB784}"/>
              </a:ext>
            </a:extLst>
          </p:cNvPr>
          <p:cNvSpPr txBox="1"/>
          <p:nvPr/>
        </p:nvSpPr>
        <p:spPr>
          <a:xfrm>
            <a:off x="2693113" y="1530218"/>
            <a:ext cx="1816374" cy="166712"/>
          </a:xfrm>
          <a:prstGeom prst="rect">
            <a:avLst/>
          </a:prstGeom>
        </p:spPr>
        <p:txBody>
          <a:bodyPr lIns="0" tIns="0" rIns="0" bIns="0" rtlCol="0" anchor="t">
            <a:spAutoFit/>
          </a:bodyPr>
          <a:lstStyle/>
          <a:p>
            <a:pPr algn="ctr">
              <a:lnSpc>
                <a:spcPts val="1265"/>
              </a:lnSpc>
              <a:spcBef>
                <a:spcPct val="0"/>
              </a:spcBef>
            </a:pPr>
            <a:r>
              <a:rPr lang="en-US" sz="1150" b="1" dirty="0">
                <a:solidFill>
                  <a:srgbClr val="444445"/>
                </a:solidFill>
                <a:latin typeface="Outfit Light" pitchFamily="2" charset="0"/>
                <a:cs typeface="Proxima Nova" panose="020B0604020202020204" charset="0"/>
              </a:rPr>
              <a:t>Large Physician Groups</a:t>
            </a:r>
          </a:p>
        </p:txBody>
      </p:sp>
      <p:sp>
        <p:nvSpPr>
          <p:cNvPr id="8" name="TextBox 8">
            <a:extLst>
              <a:ext uri="{FF2B5EF4-FFF2-40B4-BE49-F238E27FC236}">
                <a16:creationId xmlns:a16="http://schemas.microsoft.com/office/drawing/2014/main" id="{1A62293F-A9C9-A7F7-2E04-8DDB7BCFCFA5}"/>
              </a:ext>
            </a:extLst>
          </p:cNvPr>
          <p:cNvSpPr txBox="1"/>
          <p:nvPr/>
        </p:nvSpPr>
        <p:spPr>
          <a:xfrm>
            <a:off x="4635558" y="1530218"/>
            <a:ext cx="1796851" cy="166712"/>
          </a:xfrm>
          <a:prstGeom prst="rect">
            <a:avLst/>
          </a:prstGeom>
        </p:spPr>
        <p:txBody>
          <a:bodyPr wrap="square" lIns="0" tIns="0" rIns="0" bIns="0" rtlCol="0" anchor="t">
            <a:spAutoFit/>
          </a:bodyPr>
          <a:lstStyle/>
          <a:p>
            <a:pPr algn="ctr">
              <a:lnSpc>
                <a:spcPts val="1265"/>
              </a:lnSpc>
            </a:pPr>
            <a:r>
              <a:rPr lang="en-US" sz="1150" b="1" dirty="0">
                <a:solidFill>
                  <a:srgbClr val="444445"/>
                </a:solidFill>
                <a:latin typeface="Outfit Light" pitchFamily="2" charset="0"/>
                <a:cs typeface="Proxima Nova" panose="020B0604020202020204" charset="0"/>
              </a:rPr>
              <a:t>Health Systems</a:t>
            </a:r>
            <a:r>
              <a:rPr lang="en-US" sz="1150" dirty="0">
                <a:solidFill>
                  <a:srgbClr val="444445"/>
                </a:solidFill>
                <a:latin typeface="Outfit Light" pitchFamily="2" charset="0"/>
                <a:cs typeface="Proxima Nova" panose="020B0604020202020204" charset="0"/>
              </a:rPr>
              <a:t>​</a:t>
            </a:r>
          </a:p>
        </p:txBody>
      </p:sp>
      <p:sp>
        <p:nvSpPr>
          <p:cNvPr id="9" name="TextBox 9">
            <a:extLst>
              <a:ext uri="{FF2B5EF4-FFF2-40B4-BE49-F238E27FC236}">
                <a16:creationId xmlns:a16="http://schemas.microsoft.com/office/drawing/2014/main" id="{DA77E55E-DE75-DC71-DA7C-1C23B9A8CF8D}"/>
              </a:ext>
            </a:extLst>
          </p:cNvPr>
          <p:cNvSpPr txBox="1"/>
          <p:nvPr/>
        </p:nvSpPr>
        <p:spPr>
          <a:xfrm>
            <a:off x="6507713" y="1530218"/>
            <a:ext cx="1868439" cy="166712"/>
          </a:xfrm>
          <a:prstGeom prst="rect">
            <a:avLst/>
          </a:prstGeom>
        </p:spPr>
        <p:txBody>
          <a:bodyPr wrap="square" lIns="0" tIns="0" rIns="0" bIns="0" rtlCol="0" anchor="t">
            <a:spAutoFit/>
          </a:bodyPr>
          <a:lstStyle/>
          <a:p>
            <a:pPr algn="ctr">
              <a:lnSpc>
                <a:spcPts val="1265"/>
              </a:lnSpc>
            </a:pPr>
            <a:r>
              <a:rPr lang="en-US" sz="1150" b="1" dirty="0">
                <a:solidFill>
                  <a:srgbClr val="444445"/>
                </a:solidFill>
                <a:latin typeface="Outfit Light" pitchFamily="2" charset="0"/>
                <a:cs typeface="Proxima Nova" panose="020B0604020202020204" charset="0"/>
              </a:rPr>
              <a:t>Medical Billing Companies</a:t>
            </a:r>
          </a:p>
        </p:txBody>
      </p:sp>
      <p:pic>
        <p:nvPicPr>
          <p:cNvPr id="16" name="Picture 16">
            <a:extLst>
              <a:ext uri="{FF2B5EF4-FFF2-40B4-BE49-F238E27FC236}">
                <a16:creationId xmlns:a16="http://schemas.microsoft.com/office/drawing/2014/main" id="{2FD2A2F3-E053-E9E4-5402-169856B843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6095" y="801662"/>
            <a:ext cx="620514" cy="661882"/>
          </a:xfrm>
          <a:prstGeom prst="rect">
            <a:avLst/>
          </a:prstGeom>
        </p:spPr>
      </p:pic>
      <p:sp>
        <p:nvSpPr>
          <p:cNvPr id="17" name="TextBox 17">
            <a:extLst>
              <a:ext uri="{FF2B5EF4-FFF2-40B4-BE49-F238E27FC236}">
                <a16:creationId xmlns:a16="http://schemas.microsoft.com/office/drawing/2014/main" id="{34373FF1-5420-A72B-C13C-675A93A2AD1C}"/>
              </a:ext>
            </a:extLst>
          </p:cNvPr>
          <p:cNvSpPr txBox="1"/>
          <p:nvPr/>
        </p:nvSpPr>
        <p:spPr>
          <a:xfrm>
            <a:off x="803962" y="1534981"/>
            <a:ext cx="1836764" cy="166712"/>
          </a:xfrm>
          <a:prstGeom prst="rect">
            <a:avLst/>
          </a:prstGeom>
        </p:spPr>
        <p:txBody>
          <a:bodyPr lIns="0" tIns="0" rIns="0" bIns="0" rtlCol="0" anchor="t">
            <a:spAutoFit/>
          </a:bodyPr>
          <a:lstStyle/>
          <a:p>
            <a:pPr algn="ctr">
              <a:lnSpc>
                <a:spcPts val="1265"/>
              </a:lnSpc>
            </a:pPr>
            <a:r>
              <a:rPr lang="en-US" sz="1150" b="1" dirty="0">
                <a:solidFill>
                  <a:srgbClr val="444445"/>
                </a:solidFill>
                <a:latin typeface="Outfit Light" pitchFamily="2" charset="0"/>
                <a:cs typeface="Proxima Nova" panose="020B0604020202020204" charset="0"/>
              </a:rPr>
              <a:t>Small Medical Practices​</a:t>
            </a:r>
          </a:p>
        </p:txBody>
      </p:sp>
      <p:pic>
        <p:nvPicPr>
          <p:cNvPr id="28" name="Picture 26">
            <a:extLst>
              <a:ext uri="{FF2B5EF4-FFF2-40B4-BE49-F238E27FC236}">
                <a16:creationId xmlns:a16="http://schemas.microsoft.com/office/drawing/2014/main" id="{476EF837-8C0A-D1EA-F118-7F23DBCDEF0B}"/>
              </a:ext>
            </a:extLst>
          </p:cNvPr>
          <p:cNvPicPr>
            <a:picLocks noChangeAspect="1"/>
          </p:cNvPicPr>
          <p:nvPr/>
        </p:nvPicPr>
        <p:blipFill>
          <a:blip r:embed="rId9"/>
          <a:srcRect/>
          <a:stretch>
            <a:fillRect/>
          </a:stretch>
        </p:blipFill>
        <p:spPr>
          <a:xfrm>
            <a:off x="253469" y="4494945"/>
            <a:ext cx="1432561" cy="457200"/>
          </a:xfrm>
          <a:prstGeom prst="rect">
            <a:avLst/>
          </a:prstGeom>
        </p:spPr>
      </p:pic>
      <p:sp>
        <p:nvSpPr>
          <p:cNvPr id="10" name="Slide Number Placeholder 1">
            <a:extLst>
              <a:ext uri="{FF2B5EF4-FFF2-40B4-BE49-F238E27FC236}">
                <a16:creationId xmlns:a16="http://schemas.microsoft.com/office/drawing/2014/main" id="{3F2BB297-23B2-058C-3E1C-A0D6472422AB}"/>
              </a:ext>
            </a:extLst>
          </p:cNvPr>
          <p:cNvSpPr>
            <a:spLocks noGrp="1"/>
          </p:cNvSpPr>
          <p:nvPr>
            <p:ph type="sldNum" sz="quarter" idx="10"/>
          </p:nvPr>
        </p:nvSpPr>
        <p:spPr>
          <a:xfrm>
            <a:off x="6814304" y="4794159"/>
            <a:ext cx="2057400"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800" b="0" i="0" u="none" strike="noStrike" kern="0" cap="none" spc="0" normalizeH="0" baseline="0" noProof="0" smtClean="0">
                <a:ln>
                  <a:noFill/>
                </a:ln>
                <a:solidFill>
                  <a:srgbClr val="444445">
                    <a:tint val="75000"/>
                  </a:srgbClr>
                </a:solidFill>
                <a:effectLst/>
                <a:uLnTx/>
                <a:uFillTx/>
                <a:latin typeface="Outfit Light"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800" b="0" i="0" u="none" strike="noStrike" kern="0" cap="none" spc="0" normalizeH="0" baseline="0" noProof="0">
              <a:ln>
                <a:noFill/>
              </a:ln>
              <a:solidFill>
                <a:srgbClr val="444445">
                  <a:tint val="75000"/>
                </a:srgbClr>
              </a:solidFill>
              <a:effectLst/>
              <a:uLnTx/>
              <a:uFillTx/>
              <a:latin typeface="Outfit Light" pitchFamily="2" charset="0"/>
              <a:sym typeface="Arial"/>
            </a:endParaRPr>
          </a:p>
        </p:txBody>
      </p:sp>
      <p:cxnSp>
        <p:nvCxnSpPr>
          <p:cNvPr id="21" name="Straight Connector 20">
            <a:extLst>
              <a:ext uri="{FF2B5EF4-FFF2-40B4-BE49-F238E27FC236}">
                <a16:creationId xmlns:a16="http://schemas.microsoft.com/office/drawing/2014/main" id="{62F9C2A4-7427-291B-DA8D-C5799059C593}"/>
              </a:ext>
            </a:extLst>
          </p:cNvPr>
          <p:cNvCxnSpPr/>
          <p:nvPr/>
        </p:nvCxnSpPr>
        <p:spPr>
          <a:xfrm>
            <a:off x="6432409" y="1780691"/>
            <a:ext cx="2026368" cy="0"/>
          </a:xfrm>
          <a:prstGeom prst="line">
            <a:avLst/>
          </a:prstGeom>
          <a:ln w="38100">
            <a:solidFill>
              <a:srgbClr val="001A6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A015F99-6346-54C3-1B8C-121E1CA11194}"/>
              </a:ext>
            </a:extLst>
          </p:cNvPr>
          <p:cNvSpPr txBox="1"/>
          <p:nvPr/>
        </p:nvSpPr>
        <p:spPr>
          <a:xfrm>
            <a:off x="532492" y="1939895"/>
            <a:ext cx="7953990" cy="430887"/>
          </a:xfrm>
          <a:prstGeom prst="rect">
            <a:avLst/>
          </a:prstGeom>
          <a:noFill/>
        </p:spPr>
        <p:txBody>
          <a:bodyPr wrap="square" lIns="91440" tIns="45720" rIns="91440" bIns="45720" anchor="t">
            <a:spAutoFit/>
          </a:bodyPr>
          <a:lstStyle/>
          <a:p>
            <a:r>
              <a:rPr lang="en-GB" sz="1100" dirty="0" err="1"/>
              <a:t>CareCloud</a:t>
            </a:r>
            <a:r>
              <a:rPr lang="en-GB" sz="1100" dirty="0"/>
              <a:t> offers </a:t>
            </a:r>
            <a:r>
              <a:rPr lang="en-GB" sz="1100" b="0" i="0" dirty="0">
                <a:effectLst/>
              </a:rPr>
              <a:t>flexible RCM software and services </a:t>
            </a:r>
            <a:r>
              <a:rPr lang="en-GB" sz="1100" dirty="0"/>
              <a:t>designed to empower </a:t>
            </a:r>
            <a:r>
              <a:rPr lang="en-GB" sz="1100" b="0" i="0" dirty="0">
                <a:effectLst/>
              </a:rPr>
              <a:t>medical billing companies</a:t>
            </a:r>
            <a:r>
              <a:rPr lang="en-GB" sz="1100" dirty="0"/>
              <a:t>, enabling better</a:t>
            </a:r>
            <a:r>
              <a:rPr lang="en-GB" sz="1100" b="0" i="0" dirty="0">
                <a:effectLst/>
              </a:rPr>
              <a:t> control </a:t>
            </a:r>
            <a:r>
              <a:rPr lang="en-GB" sz="1100" dirty="0"/>
              <a:t>over </a:t>
            </a:r>
            <a:r>
              <a:rPr lang="en-GB" sz="1100" b="0" i="0" dirty="0">
                <a:effectLst/>
              </a:rPr>
              <a:t>business </a:t>
            </a:r>
            <a:r>
              <a:rPr lang="en-GB" sz="1100" dirty="0"/>
              <a:t>operations </a:t>
            </a:r>
            <a:r>
              <a:rPr lang="en-GB" sz="1100" b="0" i="0" dirty="0">
                <a:effectLst/>
              </a:rPr>
              <a:t>and </a:t>
            </a:r>
            <a:r>
              <a:rPr lang="en-GB" sz="1100" dirty="0"/>
              <a:t>client satisfaction</a:t>
            </a:r>
            <a:r>
              <a:rPr lang="en-GB" sz="1100" b="0" i="0" dirty="0">
                <a:effectLst/>
              </a:rPr>
              <a:t>.</a:t>
            </a:r>
          </a:p>
        </p:txBody>
      </p:sp>
      <p:sp>
        <p:nvSpPr>
          <p:cNvPr id="26" name="TextBox 25">
            <a:extLst>
              <a:ext uri="{FF2B5EF4-FFF2-40B4-BE49-F238E27FC236}">
                <a16:creationId xmlns:a16="http://schemas.microsoft.com/office/drawing/2014/main" id="{86C8CE6F-570D-BE98-1B92-DEDA2CBAA90E}"/>
              </a:ext>
            </a:extLst>
          </p:cNvPr>
          <p:cNvSpPr txBox="1"/>
          <p:nvPr/>
        </p:nvSpPr>
        <p:spPr>
          <a:xfrm>
            <a:off x="532492" y="3332557"/>
            <a:ext cx="2806344" cy="192360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Optimized AI-Integrated billing workflows to enhance efficiency.</a:t>
            </a:r>
          </a:p>
          <a:p>
            <a:r>
              <a:rPr lang="en-GB" dirty="0"/>
              <a:t>Reduced claim denials through accurate coding and submission.</a:t>
            </a:r>
          </a:p>
          <a:p>
            <a:r>
              <a:rPr lang="en-GB" dirty="0"/>
              <a:t>Enhanced financial health for clients with streamlined processes.</a:t>
            </a:r>
            <a:br>
              <a:rPr lang="en-GB" dirty="0"/>
            </a:br>
            <a:r>
              <a:rPr lang="en-GB" dirty="0"/>
              <a:t/>
            </a:r>
            <a:br>
              <a:rPr lang="en-GB" dirty="0"/>
            </a:br>
            <a:endParaRPr lang="en-GB" dirty="0"/>
          </a:p>
          <a:p>
            <a:endParaRPr lang="en-US" dirty="0"/>
          </a:p>
        </p:txBody>
      </p:sp>
      <p:sp>
        <p:nvSpPr>
          <p:cNvPr id="27" name="TextBox 26">
            <a:extLst>
              <a:ext uri="{FF2B5EF4-FFF2-40B4-BE49-F238E27FC236}">
                <a16:creationId xmlns:a16="http://schemas.microsoft.com/office/drawing/2014/main" id="{C69F14BD-62FE-5B4D-5071-75773BDA0F5D}"/>
              </a:ext>
            </a:extLst>
          </p:cNvPr>
          <p:cNvSpPr txBox="1"/>
          <p:nvPr/>
        </p:nvSpPr>
        <p:spPr>
          <a:xfrm>
            <a:off x="3347680" y="3337773"/>
            <a:ext cx="2457515" cy="136960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CareCloud handles billing, allowing practices to focus on patient care.</a:t>
            </a:r>
          </a:p>
          <a:p>
            <a:r>
              <a:rPr lang="en-GB" dirty="0"/>
              <a:t>Free up resources to prioritize exceptional patient experiences.</a:t>
            </a:r>
            <a:endParaRPr lang="en-US" dirty="0"/>
          </a:p>
          <a:p>
            <a:endParaRPr lang="en-US" dirty="0"/>
          </a:p>
        </p:txBody>
      </p:sp>
      <p:sp>
        <p:nvSpPr>
          <p:cNvPr id="29" name="Title 2">
            <a:extLst>
              <a:ext uri="{FF2B5EF4-FFF2-40B4-BE49-F238E27FC236}">
                <a16:creationId xmlns:a16="http://schemas.microsoft.com/office/drawing/2014/main" id="{F548F938-1E49-D970-76F7-3A0C0348E9B3}"/>
              </a:ext>
            </a:extLst>
          </p:cNvPr>
          <p:cNvSpPr txBox="1">
            <a:spLocks/>
          </p:cNvSpPr>
          <p:nvPr/>
        </p:nvSpPr>
        <p:spPr>
          <a:xfrm>
            <a:off x="649818" y="3172936"/>
            <a:ext cx="2466397" cy="255742"/>
          </a:xfrm>
          <a:prstGeom prst="rect">
            <a:avLst/>
          </a:prstGeom>
          <a:noFill/>
        </p:spPr>
        <p:txBody>
          <a:bodyPr lIns="45720" rIns="45720"/>
          <a:lstStyle>
            <a:lvl1pPr algn="l" defTabSz="685800" rtl="0" eaLnBrk="1" latinLnBrk="0" hangingPunct="1">
              <a:lnSpc>
                <a:spcPct val="90000"/>
              </a:lnSpc>
              <a:spcBef>
                <a:spcPct val="0"/>
              </a:spcBef>
              <a:buNone/>
              <a:defRPr sz="2000" b="1" kern="1200">
                <a:solidFill>
                  <a:srgbClr val="009BDE"/>
                </a:solidFill>
                <a:latin typeface="Proxima Nova" panose="020B0604020202020204" charset="0"/>
                <a:ea typeface="+mj-ea"/>
                <a:cs typeface="Proxima Nova" panose="020B0604020202020204" charset="0"/>
              </a:defRPr>
            </a:lvl1pPr>
          </a:lstStyle>
          <a:p>
            <a:pPr algn="ctr">
              <a:buClrTx/>
              <a:buFontTx/>
            </a:pPr>
            <a:r>
              <a:rPr lang="en-US" sz="1100" dirty="0">
                <a:solidFill>
                  <a:schemeClr val="bg2"/>
                </a:solidFill>
                <a:latin typeface="Outfit Black" pitchFamily="2" charset="0"/>
              </a:rPr>
              <a:t>Increased Revenue</a:t>
            </a:r>
          </a:p>
        </p:txBody>
      </p:sp>
      <p:sp>
        <p:nvSpPr>
          <p:cNvPr id="30" name="Title 2">
            <a:extLst>
              <a:ext uri="{FF2B5EF4-FFF2-40B4-BE49-F238E27FC236}">
                <a16:creationId xmlns:a16="http://schemas.microsoft.com/office/drawing/2014/main" id="{1D39A2F2-2B73-CD2C-4C13-5811569D918C}"/>
              </a:ext>
            </a:extLst>
          </p:cNvPr>
          <p:cNvSpPr txBox="1">
            <a:spLocks/>
          </p:cNvSpPr>
          <p:nvPr/>
        </p:nvSpPr>
        <p:spPr>
          <a:xfrm>
            <a:off x="3338798" y="3172936"/>
            <a:ext cx="2466397" cy="255742"/>
          </a:xfrm>
          <a:prstGeom prst="rect">
            <a:avLst/>
          </a:prstGeom>
          <a:noFill/>
        </p:spPr>
        <p:txBody>
          <a:bodyPr lIns="45720" rIns="45720"/>
          <a:lstStyle>
            <a:defPPr marR="0" lvl="0" algn="l" rtl="0">
              <a:lnSpc>
                <a:spcPct val="100000"/>
              </a:lnSpc>
              <a:spcBef>
                <a:spcPts val="0"/>
              </a:spcBef>
              <a:spcAft>
                <a:spcPts val="0"/>
              </a:spcAft>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dirty="0"/>
              <a:t>Patient Care</a:t>
            </a:r>
          </a:p>
        </p:txBody>
      </p:sp>
      <p:sp>
        <p:nvSpPr>
          <p:cNvPr id="31" name="TextBox 30">
            <a:extLst>
              <a:ext uri="{FF2B5EF4-FFF2-40B4-BE49-F238E27FC236}">
                <a16:creationId xmlns:a16="http://schemas.microsoft.com/office/drawing/2014/main" id="{CC9A98D1-538B-E709-4AEE-CE75E58B94CA}"/>
              </a:ext>
            </a:extLst>
          </p:cNvPr>
          <p:cNvSpPr txBox="1"/>
          <p:nvPr/>
        </p:nvSpPr>
        <p:spPr>
          <a:xfrm>
            <a:off x="6080253" y="3337773"/>
            <a:ext cx="2351304" cy="120032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L="171450" indent="-171450">
              <a:buFont typeface="Arial" panose="020B0604020202020204" pitchFamily="34" charset="0"/>
              <a:buChar char="•"/>
              <a:defRPr sz="1200">
                <a:effectLst/>
                <a:latin typeface="Aptos"/>
              </a:defRPr>
            </a:lvl1pPr>
          </a:lstStyle>
          <a:p>
            <a:r>
              <a:rPr lang="en-GB" dirty="0"/>
              <a:t>Transparent, detailed reporting for financial performance insights.</a:t>
            </a:r>
          </a:p>
          <a:p>
            <a:r>
              <a:rPr lang="en-GB" dirty="0"/>
              <a:t>Gain insights into financial performance and trends.</a:t>
            </a:r>
            <a:br>
              <a:rPr lang="en-GB" dirty="0"/>
            </a:br>
            <a:endParaRPr lang="en-GB" dirty="0"/>
          </a:p>
        </p:txBody>
      </p:sp>
      <p:sp>
        <p:nvSpPr>
          <p:cNvPr id="32" name="Title 2">
            <a:extLst>
              <a:ext uri="{FF2B5EF4-FFF2-40B4-BE49-F238E27FC236}">
                <a16:creationId xmlns:a16="http://schemas.microsoft.com/office/drawing/2014/main" id="{9AE0ABDD-9E1E-2F24-C872-4A14BAE2E2D7}"/>
              </a:ext>
            </a:extLst>
          </p:cNvPr>
          <p:cNvSpPr txBox="1">
            <a:spLocks/>
          </p:cNvSpPr>
          <p:nvPr/>
        </p:nvSpPr>
        <p:spPr>
          <a:xfrm>
            <a:off x="6035381" y="3172936"/>
            <a:ext cx="2466397" cy="255742"/>
          </a:xfrm>
          <a:prstGeom prst="rect">
            <a:avLst/>
          </a:prstGeom>
          <a:noFill/>
        </p:spPr>
        <p:txBody>
          <a:bodyPr lIns="45720" rIns="45720"/>
          <a:lstStyle>
            <a:defPPr marR="0" lvl="0" algn="l" rtl="0">
              <a:lnSpc>
                <a:spcPct val="100000"/>
              </a:lnSpc>
              <a:spcBef>
                <a:spcPts val="0"/>
              </a:spcBef>
              <a:spcAft>
                <a:spcPts val="0"/>
              </a:spcAft>
              <a:defRPr/>
            </a:defPPr>
            <a:lvl1pPr algn="ctr" defTabSz="685800" eaLnBrk="1" latinLnBrk="0" hangingPunct="1">
              <a:lnSpc>
                <a:spcPct val="90000"/>
              </a:lnSpc>
              <a:spcBef>
                <a:spcPct val="0"/>
              </a:spcBef>
              <a:buClrTx/>
              <a:buFontTx/>
              <a:buNone/>
              <a:defRPr sz="1100" b="1" kern="1200">
                <a:solidFill>
                  <a:schemeClr val="bg2"/>
                </a:solidFill>
                <a:latin typeface="Outfit Black" pitchFamily="2" charset="0"/>
                <a:ea typeface="+mj-ea"/>
                <a:cs typeface="Proxima Nova" panose="020B0604020202020204" charset="0"/>
              </a:defRPr>
            </a:lvl1pPr>
          </a:lstStyle>
          <a:p>
            <a:r>
              <a:rPr lang="en-US" dirty="0"/>
              <a:t>Reporting and Analytics</a:t>
            </a:r>
          </a:p>
        </p:txBody>
      </p:sp>
      <p:pic>
        <p:nvPicPr>
          <p:cNvPr id="3074" name="Picture 2">
            <a:extLst>
              <a:ext uri="{FF2B5EF4-FFF2-40B4-BE49-F238E27FC236}">
                <a16:creationId xmlns:a16="http://schemas.microsoft.com/office/drawing/2014/main" id="{262682CD-9EE8-4823-FFC4-54CA00D177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6881" y="2666837"/>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0893DE7-C6B6-0BA9-DFEB-C8968261E4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3055" y="2610059"/>
            <a:ext cx="470510" cy="5233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E4F08E3-6DE1-B5AF-75E4-08A896050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2013" y="2537800"/>
            <a:ext cx="470510" cy="5722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747958E-6155-EBF8-EA36-95CC989C09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4617" y="835250"/>
            <a:ext cx="594632" cy="643768"/>
          </a:xfrm>
          <a:prstGeom prst="rect">
            <a:avLst/>
          </a:prstGeom>
        </p:spPr>
      </p:pic>
    </p:spTree>
    <p:extLst>
      <p:ext uri="{BB962C8B-B14F-4D97-AF65-F5344CB8AC3E}">
        <p14:creationId xmlns:p14="http://schemas.microsoft.com/office/powerpoint/2010/main" val="237268898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0000">
              <a:srgbClr val="3071DF"/>
            </a:gs>
            <a:gs pos="0">
              <a:srgbClr val="03ACEA"/>
            </a:gs>
            <a:gs pos="100000">
              <a:srgbClr val="573FD5"/>
            </a:gs>
          </a:gsLst>
          <a:lin ang="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b="1">
                <a:latin typeface="Outfit" pitchFamily="2" charset="0"/>
              </a:rPr>
              <a:t>SOLUTION PORTFOLIO</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20</a:t>
            </a:fld>
            <a:endParaRPr lang="en-US">
              <a:solidFill>
                <a:schemeClr val="bg1"/>
              </a:solidFill>
            </a:endParaRPr>
          </a:p>
        </p:txBody>
      </p:sp>
    </p:spTree>
    <p:extLst>
      <p:ext uri="{BB962C8B-B14F-4D97-AF65-F5344CB8AC3E}">
        <p14:creationId xmlns:p14="http://schemas.microsoft.com/office/powerpoint/2010/main" val="24227161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6077D-1588-345B-DBB1-A7C6C19238B6}"/>
              </a:ext>
            </a:extLst>
          </p:cNvPr>
          <p:cNvSpPr>
            <a:spLocks noGrp="1"/>
          </p:cNvSpPr>
          <p:nvPr>
            <p:ph type="sldNum" sz="quarter" idx="10"/>
          </p:nvPr>
        </p:nvSpPr>
        <p:spPr/>
        <p:txBody>
          <a:bodyPr/>
          <a:lstStyle/>
          <a:p>
            <a:fld id="{7AD7BA39-CD1C-4FBC-AA7C-BA7CC4082953}" type="slidenum">
              <a:rPr lang="en-US" smtClean="0"/>
              <a:pPr/>
              <a:t>21</a:t>
            </a:fld>
            <a:endParaRPr lang="en-US"/>
          </a:p>
        </p:txBody>
      </p:sp>
      <p:sp>
        <p:nvSpPr>
          <p:cNvPr id="4" name="Title 3">
            <a:extLst>
              <a:ext uri="{FF2B5EF4-FFF2-40B4-BE49-F238E27FC236}">
                <a16:creationId xmlns:a16="http://schemas.microsoft.com/office/drawing/2014/main" id="{FAC84773-5ECC-B92F-2E20-60CC2322DF2E}"/>
              </a:ext>
            </a:extLst>
          </p:cNvPr>
          <p:cNvSpPr>
            <a:spLocks noGrp="1"/>
          </p:cNvSpPr>
          <p:nvPr>
            <p:ph type="title"/>
          </p:nvPr>
        </p:nvSpPr>
        <p:spPr/>
        <p:txBody>
          <a:bodyPr/>
          <a:lstStyle/>
          <a:p>
            <a:r>
              <a:rPr lang="en-US"/>
              <a:t>End-to-End Revenue Cycle Management</a:t>
            </a:r>
          </a:p>
        </p:txBody>
      </p:sp>
      <p:graphicFrame>
        <p:nvGraphicFramePr>
          <p:cNvPr id="6" name="Diagram 5">
            <a:extLst>
              <a:ext uri="{FF2B5EF4-FFF2-40B4-BE49-F238E27FC236}">
                <a16:creationId xmlns:a16="http://schemas.microsoft.com/office/drawing/2014/main" id="{E851022F-F301-2377-2FB5-43D2745EE764}"/>
              </a:ext>
            </a:extLst>
          </p:cNvPr>
          <p:cNvGraphicFramePr/>
          <p:nvPr>
            <p:extLst>
              <p:ext uri="{D42A27DB-BD31-4B8C-83A1-F6EECF244321}">
                <p14:modId xmlns:p14="http://schemas.microsoft.com/office/powerpoint/2010/main" val="3362834358"/>
              </p:ext>
            </p:extLst>
          </p:nvPr>
        </p:nvGraphicFramePr>
        <p:xfrm>
          <a:off x="1114931" y="759663"/>
          <a:ext cx="6483892" cy="3820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6">
            <a:extLst>
              <a:ext uri="{FF2B5EF4-FFF2-40B4-BE49-F238E27FC236}">
                <a16:creationId xmlns:a16="http://schemas.microsoft.com/office/drawing/2014/main" id="{F5C6DF31-A54C-CDF3-E987-3EC809266BD3}"/>
              </a:ext>
            </a:extLst>
          </p:cNvPr>
          <p:cNvPicPr>
            <a:picLocks noChangeAspect="1"/>
          </p:cNvPicPr>
          <p:nvPr/>
        </p:nvPicPr>
        <p:blipFill>
          <a:blip r:embed="rId8"/>
          <a:srcRect/>
          <a:stretch>
            <a:fillRect/>
          </a:stretch>
        </p:blipFill>
        <p:spPr>
          <a:xfrm>
            <a:off x="3527150" y="2289979"/>
            <a:ext cx="1752550" cy="559324"/>
          </a:xfrm>
          <a:prstGeom prst="rect">
            <a:avLst/>
          </a:prstGeom>
        </p:spPr>
      </p:pic>
      <p:sp>
        <p:nvSpPr>
          <p:cNvPr id="8" name="TextBox 7">
            <a:extLst>
              <a:ext uri="{FF2B5EF4-FFF2-40B4-BE49-F238E27FC236}">
                <a16:creationId xmlns:a16="http://schemas.microsoft.com/office/drawing/2014/main" id="{63AF7764-277F-72C3-6E81-E8729E37EAAC}"/>
              </a:ext>
            </a:extLst>
          </p:cNvPr>
          <p:cNvSpPr txBox="1"/>
          <p:nvPr/>
        </p:nvSpPr>
        <p:spPr>
          <a:xfrm>
            <a:off x="574513" y="1225130"/>
            <a:ext cx="2059172" cy="823302"/>
          </a:xfrm>
          <a:prstGeom prst="rect">
            <a:avLst/>
          </a:prstGeom>
          <a:noFill/>
        </p:spPr>
        <p:txBody>
          <a:bodyPr wrap="square" lIns="91440" tIns="45720" rIns="91440" bIns="45720" anchor="t">
            <a:spAutoFit/>
          </a:bodyPr>
          <a:lstStyle/>
          <a:p>
            <a:r>
              <a:rPr lang="en-US" sz="850" b="1">
                <a:solidFill>
                  <a:srgbClr val="001A61"/>
                </a:solidFill>
                <a:latin typeface="Outfit"/>
              </a:rPr>
              <a:t>Initial Patient Encounter</a:t>
            </a:r>
          </a:p>
          <a:p>
            <a:pPr marL="112395" indent="-112395">
              <a:buClr>
                <a:schemeClr val="tx2"/>
              </a:buClr>
              <a:buFont typeface="Arial" panose="020B0604020202020204" pitchFamily="34" charset="0"/>
              <a:buChar char="•"/>
            </a:pPr>
            <a:r>
              <a:rPr lang="en-US" sz="650">
                <a:solidFill>
                  <a:srgbClr val="0B1828"/>
                </a:solidFill>
                <a:latin typeface="Outfit"/>
              </a:rPr>
              <a:t>Performed by Practice </a:t>
            </a:r>
          </a:p>
          <a:p>
            <a:pPr marL="112395" indent="-112395">
              <a:buClr>
                <a:schemeClr val="tx2"/>
              </a:buClr>
              <a:buFont typeface="Arial" panose="020B0604020202020204" pitchFamily="34" charset="0"/>
              <a:buChar char="•"/>
            </a:pPr>
            <a:r>
              <a:rPr lang="en-US" sz="650">
                <a:solidFill>
                  <a:srgbClr val="0B1828"/>
                </a:solidFill>
                <a:latin typeface="Outfit"/>
              </a:rPr>
              <a:t>Registration and scheduling</a:t>
            </a:r>
          </a:p>
          <a:p>
            <a:pPr marL="112395" indent="-112395">
              <a:buClr>
                <a:schemeClr val="tx2"/>
              </a:buClr>
              <a:buFont typeface="Arial" panose="020B0604020202020204" pitchFamily="34" charset="0"/>
              <a:buChar char="•"/>
            </a:pPr>
            <a:r>
              <a:rPr lang="en-US" sz="650">
                <a:solidFill>
                  <a:srgbClr val="0B1828"/>
                </a:solidFill>
                <a:latin typeface="Outfit"/>
              </a:rPr>
              <a:t>Eligibility and pre-certification</a:t>
            </a:r>
          </a:p>
          <a:p>
            <a:pPr marL="112395" indent="-112395">
              <a:buClr>
                <a:schemeClr val="tx2"/>
              </a:buClr>
              <a:buFont typeface="Arial" panose="020B0604020202020204" pitchFamily="34" charset="0"/>
              <a:buChar char="•"/>
            </a:pPr>
            <a:r>
              <a:rPr lang="en-US" sz="650">
                <a:solidFill>
                  <a:srgbClr val="0B1828"/>
                </a:solidFill>
                <a:latin typeface="Outfit"/>
              </a:rPr>
              <a:t>Prior authorizations &amp; verifications of benefits</a:t>
            </a:r>
          </a:p>
          <a:p>
            <a:pPr marL="112395" indent="-112395">
              <a:buClr>
                <a:schemeClr val="tx2"/>
              </a:buClr>
              <a:buFont typeface="Arial" panose="020B0604020202020204" pitchFamily="34" charset="0"/>
              <a:buChar char="•"/>
            </a:pPr>
            <a:r>
              <a:rPr lang="en-US" sz="650">
                <a:solidFill>
                  <a:srgbClr val="0B1828"/>
                </a:solidFill>
                <a:latin typeface="Outfit"/>
              </a:rPr>
              <a:t>Coding</a:t>
            </a:r>
          </a:p>
          <a:p>
            <a:pPr marL="112395" indent="-112395">
              <a:buClr>
                <a:schemeClr val="tx2"/>
              </a:buClr>
              <a:buFont typeface="Arial" panose="020B0604020202020204" pitchFamily="34" charset="0"/>
              <a:buChar char="•"/>
            </a:pPr>
            <a:r>
              <a:rPr lang="en-US" sz="650">
                <a:solidFill>
                  <a:srgbClr val="0B1828"/>
                </a:solidFill>
                <a:latin typeface="Outfit"/>
              </a:rPr>
              <a:t>Credentialing</a:t>
            </a:r>
          </a:p>
        </p:txBody>
      </p:sp>
      <p:sp>
        <p:nvSpPr>
          <p:cNvPr id="9" name="TextBox 8">
            <a:extLst>
              <a:ext uri="{FF2B5EF4-FFF2-40B4-BE49-F238E27FC236}">
                <a16:creationId xmlns:a16="http://schemas.microsoft.com/office/drawing/2014/main" id="{3C1DA34D-E715-826B-8E9B-008013095681}"/>
              </a:ext>
            </a:extLst>
          </p:cNvPr>
          <p:cNvSpPr txBox="1"/>
          <p:nvPr/>
        </p:nvSpPr>
        <p:spPr>
          <a:xfrm>
            <a:off x="365051" y="2530423"/>
            <a:ext cx="2059172" cy="623248"/>
          </a:xfrm>
          <a:prstGeom prst="rect">
            <a:avLst/>
          </a:prstGeom>
          <a:noFill/>
        </p:spPr>
        <p:txBody>
          <a:bodyPr wrap="square">
            <a:spAutoFit/>
          </a:bodyPr>
          <a:lstStyle/>
          <a:p>
            <a:r>
              <a:rPr lang="en-US" sz="850" b="1">
                <a:solidFill>
                  <a:srgbClr val="001A61"/>
                </a:solidFill>
                <a:latin typeface="Outfit" pitchFamily="2" charset="0"/>
              </a:rPr>
              <a:t>Analytics and Consulting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A/R and management reporting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Collections turn-over and coordination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Develop efficient workflow</a:t>
            </a:r>
          </a:p>
          <a:p>
            <a:pPr marL="112710" indent="-112710">
              <a:buClr>
                <a:schemeClr val="tx2"/>
              </a:buClr>
              <a:buFont typeface="Arial" panose="020B0604020202020204" pitchFamily="34" charset="0"/>
              <a:buChar char="•"/>
            </a:pPr>
            <a:r>
              <a:rPr lang="en-US" sz="650">
                <a:solidFill>
                  <a:srgbClr val="0B1828"/>
                </a:solidFill>
                <a:latin typeface="Outfit" pitchFamily="2" charset="0"/>
              </a:rPr>
              <a:t>Advise on Best Practices</a:t>
            </a:r>
          </a:p>
        </p:txBody>
      </p:sp>
      <p:sp>
        <p:nvSpPr>
          <p:cNvPr id="10" name="TextBox 9">
            <a:extLst>
              <a:ext uri="{FF2B5EF4-FFF2-40B4-BE49-F238E27FC236}">
                <a16:creationId xmlns:a16="http://schemas.microsoft.com/office/drawing/2014/main" id="{DB12FCDA-C2BD-294C-6E28-FFB5DD462C03}"/>
              </a:ext>
            </a:extLst>
          </p:cNvPr>
          <p:cNvSpPr txBox="1"/>
          <p:nvPr/>
        </p:nvSpPr>
        <p:spPr>
          <a:xfrm>
            <a:off x="574513" y="3657122"/>
            <a:ext cx="2059172" cy="923330"/>
          </a:xfrm>
          <a:prstGeom prst="rect">
            <a:avLst/>
          </a:prstGeom>
          <a:noFill/>
        </p:spPr>
        <p:txBody>
          <a:bodyPr wrap="square">
            <a:spAutoFit/>
          </a:bodyPr>
          <a:lstStyle/>
          <a:p>
            <a:r>
              <a:rPr lang="en-US" sz="850" b="1">
                <a:solidFill>
                  <a:srgbClr val="001A61"/>
                </a:solidFill>
                <a:latin typeface="Outfit" pitchFamily="2" charset="0"/>
              </a:rPr>
              <a:t>A/R Management</a:t>
            </a:r>
          </a:p>
          <a:p>
            <a:pPr marL="112710" indent="-112710">
              <a:buClr>
                <a:schemeClr val="tx2"/>
              </a:buClr>
              <a:buFont typeface="Arial" panose="020B0604020202020204" pitchFamily="34" charset="0"/>
              <a:buChar char="•"/>
            </a:pPr>
            <a:r>
              <a:rPr lang="en-US" sz="650">
                <a:solidFill>
                  <a:srgbClr val="0B1828"/>
                </a:solidFill>
                <a:latin typeface="Outfit" pitchFamily="2" charset="0"/>
              </a:rPr>
              <a:t>Denial management and tracking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Appeals and follow-up</a:t>
            </a:r>
          </a:p>
          <a:p>
            <a:pPr marL="112710" indent="-112710">
              <a:buClr>
                <a:schemeClr val="tx2"/>
              </a:buClr>
              <a:buFont typeface="Arial" panose="020B0604020202020204" pitchFamily="34" charset="0"/>
              <a:buChar char="•"/>
            </a:pPr>
            <a:r>
              <a:rPr lang="en-US" sz="650">
                <a:solidFill>
                  <a:srgbClr val="0B1828"/>
                </a:solidFill>
                <a:latin typeface="Outfit" pitchFamily="2" charset="0"/>
              </a:rPr>
              <a:t>Appeal escalation - Attorney lead team</a:t>
            </a:r>
          </a:p>
          <a:p>
            <a:pPr marL="112710" indent="-112710">
              <a:buClr>
                <a:schemeClr val="tx2"/>
              </a:buClr>
              <a:buFont typeface="Arial" panose="020B0604020202020204" pitchFamily="34" charset="0"/>
              <a:buChar char="•"/>
            </a:pPr>
            <a:r>
              <a:rPr lang="en-US" sz="650">
                <a:solidFill>
                  <a:srgbClr val="0B1828"/>
                </a:solidFill>
                <a:latin typeface="Outfit" pitchFamily="2" charset="0"/>
              </a:rPr>
              <a:t>Patient Statements - additional fees apply to paper only</a:t>
            </a:r>
          </a:p>
          <a:p>
            <a:pPr marL="112710" indent="-112710">
              <a:buClr>
                <a:schemeClr val="tx2"/>
              </a:buClr>
              <a:buFont typeface="Arial" panose="020B0604020202020204" pitchFamily="34" charset="0"/>
              <a:buChar char="•"/>
            </a:pPr>
            <a:r>
              <a:rPr lang="en-US" sz="650">
                <a:solidFill>
                  <a:srgbClr val="0B1828"/>
                </a:solidFill>
                <a:latin typeface="Outfit" pitchFamily="2" charset="0"/>
              </a:rPr>
              <a:t>Patient inquiry calls (toll free number)</a:t>
            </a:r>
          </a:p>
          <a:p>
            <a:pPr marL="112710" indent="-112710">
              <a:buClr>
                <a:schemeClr val="tx2"/>
              </a:buClr>
              <a:buFont typeface="Arial" panose="020B0604020202020204" pitchFamily="34" charset="0"/>
              <a:buChar char="•"/>
            </a:pPr>
            <a:r>
              <a:rPr lang="en-US" sz="650">
                <a:solidFill>
                  <a:srgbClr val="0B1828"/>
                </a:solidFill>
                <a:latin typeface="Outfit" pitchFamily="2" charset="0"/>
              </a:rPr>
              <a:t>Implement an aged balance workflow</a:t>
            </a:r>
          </a:p>
        </p:txBody>
      </p:sp>
      <p:sp>
        <p:nvSpPr>
          <p:cNvPr id="11" name="TextBox 10">
            <a:extLst>
              <a:ext uri="{FF2B5EF4-FFF2-40B4-BE49-F238E27FC236}">
                <a16:creationId xmlns:a16="http://schemas.microsoft.com/office/drawing/2014/main" id="{989A87E8-F84B-0458-B80A-EBE1F999942B}"/>
              </a:ext>
            </a:extLst>
          </p:cNvPr>
          <p:cNvSpPr txBox="1"/>
          <p:nvPr/>
        </p:nvSpPr>
        <p:spPr>
          <a:xfrm>
            <a:off x="6656947" y="1225131"/>
            <a:ext cx="2059172" cy="723275"/>
          </a:xfrm>
          <a:prstGeom prst="rect">
            <a:avLst/>
          </a:prstGeom>
          <a:noFill/>
        </p:spPr>
        <p:txBody>
          <a:bodyPr wrap="square">
            <a:spAutoFit/>
          </a:bodyPr>
          <a:lstStyle/>
          <a:p>
            <a:r>
              <a:rPr lang="en-US" sz="850" b="1">
                <a:solidFill>
                  <a:srgbClr val="001A61"/>
                </a:solidFill>
                <a:latin typeface="Outfit" pitchFamily="2" charset="0"/>
              </a:rPr>
              <a:t>Clean Claims Submission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Review charge entry </a:t>
            </a:r>
          </a:p>
          <a:p>
            <a:pPr marL="112710" indent="-112710">
              <a:buClr>
                <a:schemeClr val="tx2"/>
              </a:buClr>
              <a:buFont typeface="Arial" panose="020B0604020202020204" pitchFamily="34" charset="0"/>
              <a:buChar char="•"/>
            </a:pPr>
            <a:r>
              <a:rPr lang="en-US" sz="650">
                <a:solidFill>
                  <a:srgbClr val="0B1828"/>
                </a:solidFill>
                <a:latin typeface="Outfit" pitchFamily="2" charset="0"/>
              </a:rPr>
              <a:t>Integrity check</a:t>
            </a:r>
          </a:p>
          <a:p>
            <a:pPr marL="112710" indent="-112710">
              <a:buClr>
                <a:schemeClr val="tx2"/>
              </a:buClr>
              <a:buFont typeface="Arial" panose="020B0604020202020204" pitchFamily="34" charset="0"/>
              <a:buChar char="•"/>
            </a:pPr>
            <a:r>
              <a:rPr lang="en-US" sz="650">
                <a:solidFill>
                  <a:srgbClr val="0B1828"/>
                </a:solidFill>
                <a:latin typeface="Outfit" pitchFamily="2" charset="0"/>
              </a:rPr>
              <a:t>Claim scrubbing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Proactive corrections</a:t>
            </a:r>
          </a:p>
          <a:p>
            <a:pPr marL="112710" indent="-112710">
              <a:buClr>
                <a:schemeClr val="tx2"/>
              </a:buClr>
              <a:buFont typeface="Arial" panose="020B0604020202020204" pitchFamily="34" charset="0"/>
              <a:buChar char="•"/>
            </a:pPr>
            <a:r>
              <a:rPr lang="en-US" sz="650">
                <a:solidFill>
                  <a:srgbClr val="0B1828"/>
                </a:solidFill>
                <a:latin typeface="Outfit" pitchFamily="2" charset="0"/>
              </a:rPr>
              <a:t>Claim submission</a:t>
            </a:r>
          </a:p>
        </p:txBody>
      </p:sp>
      <p:sp>
        <p:nvSpPr>
          <p:cNvPr id="12" name="TextBox 11">
            <a:extLst>
              <a:ext uri="{FF2B5EF4-FFF2-40B4-BE49-F238E27FC236}">
                <a16:creationId xmlns:a16="http://schemas.microsoft.com/office/drawing/2014/main" id="{26C3DEF4-E2B0-B30A-46AC-5DA38E307980}"/>
              </a:ext>
            </a:extLst>
          </p:cNvPr>
          <p:cNvSpPr txBox="1"/>
          <p:nvPr/>
        </p:nvSpPr>
        <p:spPr>
          <a:xfrm>
            <a:off x="6931267" y="2530423"/>
            <a:ext cx="2059172" cy="723275"/>
          </a:xfrm>
          <a:prstGeom prst="rect">
            <a:avLst/>
          </a:prstGeom>
          <a:noFill/>
        </p:spPr>
        <p:txBody>
          <a:bodyPr wrap="square">
            <a:spAutoFit/>
          </a:bodyPr>
          <a:lstStyle/>
          <a:p>
            <a:r>
              <a:rPr lang="en-US" sz="850" b="1">
                <a:solidFill>
                  <a:srgbClr val="001A61"/>
                </a:solidFill>
                <a:latin typeface="Outfit" pitchFamily="2" charset="0"/>
              </a:rPr>
              <a:t>Claims Management</a:t>
            </a:r>
          </a:p>
          <a:p>
            <a:pPr marL="112710" indent="-112710">
              <a:buClr>
                <a:schemeClr val="tx2"/>
              </a:buClr>
              <a:buFont typeface="Arial" panose="020B0604020202020204" pitchFamily="34" charset="0"/>
              <a:buChar char="•"/>
            </a:pPr>
            <a:r>
              <a:rPr lang="en-US" sz="650">
                <a:solidFill>
                  <a:srgbClr val="0B1828"/>
                </a:solidFill>
                <a:latin typeface="Outfit" pitchFamily="2" charset="0"/>
              </a:rPr>
              <a:t>Rejection correction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Claim correction and resubmitting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Payment posting</a:t>
            </a:r>
          </a:p>
          <a:p>
            <a:pPr marL="112710" indent="-112710">
              <a:buClr>
                <a:schemeClr val="tx2"/>
              </a:buClr>
              <a:buFont typeface="Arial" panose="020B0604020202020204" pitchFamily="34" charset="0"/>
              <a:buChar char="•"/>
            </a:pPr>
            <a:r>
              <a:rPr lang="en-US" sz="650">
                <a:solidFill>
                  <a:srgbClr val="0B1828"/>
                </a:solidFill>
                <a:latin typeface="Outfit" pitchFamily="2" charset="0"/>
              </a:rPr>
              <a:t>EOB Reconciliation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Verification of Deposits</a:t>
            </a:r>
          </a:p>
        </p:txBody>
      </p:sp>
      <p:sp>
        <p:nvSpPr>
          <p:cNvPr id="13" name="TextBox 12">
            <a:extLst>
              <a:ext uri="{FF2B5EF4-FFF2-40B4-BE49-F238E27FC236}">
                <a16:creationId xmlns:a16="http://schemas.microsoft.com/office/drawing/2014/main" id="{D7B068C8-FFAB-6B38-1EC0-E4EF48FAA087}"/>
              </a:ext>
            </a:extLst>
          </p:cNvPr>
          <p:cNvSpPr txBox="1"/>
          <p:nvPr/>
        </p:nvSpPr>
        <p:spPr>
          <a:xfrm>
            <a:off x="6656947" y="3657123"/>
            <a:ext cx="2059172" cy="723275"/>
          </a:xfrm>
          <a:prstGeom prst="rect">
            <a:avLst/>
          </a:prstGeom>
          <a:noFill/>
        </p:spPr>
        <p:txBody>
          <a:bodyPr wrap="square">
            <a:spAutoFit/>
          </a:bodyPr>
          <a:lstStyle/>
          <a:p>
            <a:r>
              <a:rPr lang="en-US" sz="850" b="1">
                <a:solidFill>
                  <a:srgbClr val="001A61"/>
                </a:solidFill>
                <a:latin typeface="Outfit" pitchFamily="2" charset="0"/>
              </a:rPr>
              <a:t>Compliance Services</a:t>
            </a:r>
          </a:p>
          <a:p>
            <a:pPr marL="112710" indent="-112710">
              <a:buClr>
                <a:schemeClr val="tx2"/>
              </a:buClr>
              <a:buFont typeface="Arial" panose="020B0604020202020204" pitchFamily="34" charset="0"/>
              <a:buChar char="•"/>
            </a:pPr>
            <a:r>
              <a:rPr lang="en-US" sz="650">
                <a:solidFill>
                  <a:srgbClr val="0B1828"/>
                </a:solidFill>
                <a:latin typeface="Outfit" pitchFamily="2" charset="0"/>
              </a:rPr>
              <a:t>Credentialing audits</a:t>
            </a:r>
          </a:p>
          <a:p>
            <a:pPr marL="112710" indent="-112710">
              <a:buClr>
                <a:schemeClr val="tx2"/>
              </a:buClr>
              <a:buFont typeface="Arial" panose="020B0604020202020204" pitchFamily="34" charset="0"/>
              <a:buChar char="•"/>
            </a:pPr>
            <a:r>
              <a:rPr lang="en-US" sz="650">
                <a:solidFill>
                  <a:srgbClr val="0B1828"/>
                </a:solidFill>
                <a:latin typeface="Outfit" pitchFamily="2" charset="0"/>
              </a:rPr>
              <a:t>Fraud and abuse claim prevention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Monitoring for patient privacy </a:t>
            </a:r>
          </a:p>
          <a:p>
            <a:pPr marL="112710" indent="-112710">
              <a:buClr>
                <a:schemeClr val="tx2"/>
              </a:buClr>
              <a:buFont typeface="Arial" panose="020B0604020202020204" pitchFamily="34" charset="0"/>
              <a:buChar char="•"/>
            </a:pPr>
            <a:r>
              <a:rPr lang="en-US" sz="650">
                <a:solidFill>
                  <a:srgbClr val="0B1828"/>
                </a:solidFill>
                <a:latin typeface="Outfit" pitchFamily="2" charset="0"/>
              </a:rPr>
              <a:t>Value Based Care review and audit prevention</a:t>
            </a:r>
          </a:p>
          <a:p>
            <a:pPr marL="112710" indent="-112710">
              <a:buClr>
                <a:schemeClr val="tx2"/>
              </a:buClr>
              <a:buFont typeface="Arial" panose="020B0604020202020204" pitchFamily="34" charset="0"/>
              <a:buChar char="•"/>
            </a:pPr>
            <a:r>
              <a:rPr lang="en-US" sz="650">
                <a:solidFill>
                  <a:srgbClr val="0B1828"/>
                </a:solidFill>
                <a:latin typeface="Outfit" pitchFamily="2" charset="0"/>
              </a:rPr>
              <a:t>Government and commercial rules monitoring</a:t>
            </a:r>
          </a:p>
        </p:txBody>
      </p:sp>
      <p:pic>
        <p:nvPicPr>
          <p:cNvPr id="14" name="Picture 13" descr="Icon&#10;&#10;Description automatically generated">
            <a:extLst>
              <a:ext uri="{FF2B5EF4-FFF2-40B4-BE49-F238E27FC236}">
                <a16:creationId xmlns:a16="http://schemas.microsoft.com/office/drawing/2014/main" id="{7DC59407-A697-BB18-EB2C-C377412A96BF}"/>
              </a:ext>
            </a:extLst>
          </p:cNvPr>
          <p:cNvPicPr>
            <a:picLocks noChangeAspect="1"/>
          </p:cNvPicPr>
          <p:nvPr/>
        </p:nvPicPr>
        <p:blipFill>
          <a:blip r:embed="rId9">
            <a:alphaModFix amt="85000"/>
            <a:extLst>
              <a:ext uri="{28A0092B-C50C-407E-A947-70E740481C1C}">
                <a14:useLocalDpi xmlns:a14="http://schemas.microsoft.com/office/drawing/2010/main" val="0"/>
              </a:ext>
            </a:extLst>
          </a:blip>
          <a:stretch>
            <a:fillRect/>
          </a:stretch>
        </p:blipFill>
        <p:spPr>
          <a:xfrm>
            <a:off x="452611" y="2270396"/>
            <a:ext cx="241547" cy="274320"/>
          </a:xfrm>
          <a:prstGeom prst="rect">
            <a:avLst/>
          </a:prstGeom>
        </p:spPr>
      </p:pic>
      <p:pic>
        <p:nvPicPr>
          <p:cNvPr id="15" name="Graphic 25" descr="Philanthropy outline">
            <a:extLst>
              <a:ext uri="{FF2B5EF4-FFF2-40B4-BE49-F238E27FC236}">
                <a16:creationId xmlns:a16="http://schemas.microsoft.com/office/drawing/2014/main" id="{1E767642-B06F-C857-F988-5D930AB0F1F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62072" y="3413698"/>
            <a:ext cx="274320" cy="288969"/>
          </a:xfrm>
          <a:prstGeom prst="rect">
            <a:avLst/>
          </a:prstGeom>
        </p:spPr>
      </p:pic>
      <p:pic>
        <p:nvPicPr>
          <p:cNvPr id="16" name="Graphic 26" descr="Clipboard Partially Crossed outline">
            <a:extLst>
              <a:ext uri="{FF2B5EF4-FFF2-40B4-BE49-F238E27FC236}">
                <a16:creationId xmlns:a16="http://schemas.microsoft.com/office/drawing/2014/main" id="{D805865C-4FC0-4B21-FAB7-079299585BD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677144" y="989874"/>
            <a:ext cx="274320" cy="274320"/>
          </a:xfrm>
          <a:prstGeom prst="rect">
            <a:avLst/>
          </a:prstGeom>
        </p:spPr>
      </p:pic>
      <p:pic>
        <p:nvPicPr>
          <p:cNvPr id="17" name="Graphic 28" descr="Court outline">
            <a:extLst>
              <a:ext uri="{FF2B5EF4-FFF2-40B4-BE49-F238E27FC236}">
                <a16:creationId xmlns:a16="http://schemas.microsoft.com/office/drawing/2014/main" id="{A8A2EC40-DFA3-6FED-6005-152CD98A4FDB}"/>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719779" y="3409067"/>
            <a:ext cx="274320" cy="288969"/>
          </a:xfrm>
          <a:prstGeom prst="rect">
            <a:avLst/>
          </a:prstGeom>
        </p:spPr>
      </p:pic>
      <p:grpSp>
        <p:nvGrpSpPr>
          <p:cNvPr id="18" name="Group 17">
            <a:extLst>
              <a:ext uri="{FF2B5EF4-FFF2-40B4-BE49-F238E27FC236}">
                <a16:creationId xmlns:a16="http://schemas.microsoft.com/office/drawing/2014/main" id="{FF75C4ED-A623-6743-1852-772D0751C9CD}"/>
              </a:ext>
            </a:extLst>
          </p:cNvPr>
          <p:cNvGrpSpPr>
            <a:grpSpLocks noChangeAspect="1"/>
          </p:cNvGrpSpPr>
          <p:nvPr/>
        </p:nvGrpSpPr>
        <p:grpSpPr>
          <a:xfrm>
            <a:off x="6994099" y="2270396"/>
            <a:ext cx="274320" cy="274320"/>
            <a:chOff x="5527866" y="358742"/>
            <a:chExt cx="654256" cy="640080"/>
          </a:xfrm>
        </p:grpSpPr>
        <p:pic>
          <p:nvPicPr>
            <p:cNvPr id="19" name="Graphic 30" descr="Professor female outline">
              <a:extLst>
                <a:ext uri="{FF2B5EF4-FFF2-40B4-BE49-F238E27FC236}">
                  <a16:creationId xmlns:a16="http://schemas.microsoft.com/office/drawing/2014/main" id="{BFCDE020-9363-0093-6EBE-709A44D7BCE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542042" y="358742"/>
              <a:ext cx="640080" cy="640080"/>
            </a:xfrm>
            <a:prstGeom prst="rect">
              <a:avLst/>
            </a:prstGeom>
          </p:spPr>
        </p:pic>
        <p:cxnSp>
          <p:nvCxnSpPr>
            <p:cNvPr id="20" name="Straight Connector 19">
              <a:extLst>
                <a:ext uri="{FF2B5EF4-FFF2-40B4-BE49-F238E27FC236}">
                  <a16:creationId xmlns:a16="http://schemas.microsoft.com/office/drawing/2014/main" id="{9F296E3B-EB3F-1A6D-D3AE-956E318F4365}"/>
                </a:ext>
              </a:extLst>
            </p:cNvPr>
            <p:cNvCxnSpPr>
              <a:cxnSpLocks/>
            </p:cNvCxnSpPr>
            <p:nvPr/>
          </p:nvCxnSpPr>
          <p:spPr>
            <a:xfrm>
              <a:off x="5527866" y="480503"/>
              <a:ext cx="102637" cy="352498"/>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21" name="Picture 20" descr="Icon&#10;&#10;Description automatically generated">
            <a:extLst>
              <a:ext uri="{FF2B5EF4-FFF2-40B4-BE49-F238E27FC236}">
                <a16:creationId xmlns:a16="http://schemas.microsoft.com/office/drawing/2014/main" id="{15033A6F-9F16-95F2-120C-C9E45E437A5F}"/>
              </a:ext>
            </a:extLst>
          </p:cNvPr>
          <p:cNvPicPr>
            <a:picLocks noChangeAspect="1"/>
          </p:cNvPicPr>
          <p:nvPr/>
        </p:nvPicPr>
        <p:blipFill>
          <a:blip r:embed="rId18"/>
          <a:stretch>
            <a:fillRect/>
          </a:stretch>
        </p:blipFill>
        <p:spPr>
          <a:xfrm>
            <a:off x="662072" y="973583"/>
            <a:ext cx="274320" cy="274320"/>
          </a:xfrm>
          <a:prstGeom prst="rect">
            <a:avLst/>
          </a:prstGeom>
        </p:spPr>
      </p:pic>
    </p:spTree>
    <p:extLst>
      <p:ext uri="{BB962C8B-B14F-4D97-AF65-F5344CB8AC3E}">
        <p14:creationId xmlns:p14="http://schemas.microsoft.com/office/powerpoint/2010/main" val="344371167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6077D-1588-345B-DBB1-A7C6C19238B6}"/>
              </a:ext>
            </a:extLst>
          </p:cNvPr>
          <p:cNvSpPr>
            <a:spLocks noGrp="1"/>
          </p:cNvSpPr>
          <p:nvPr>
            <p:ph type="sldNum" sz="quarter" idx="10"/>
          </p:nvPr>
        </p:nvSpPr>
        <p:spPr/>
        <p:txBody>
          <a:bodyPr/>
          <a:lstStyle/>
          <a:p>
            <a:fld id="{7AD7BA39-CD1C-4FBC-AA7C-BA7CC4082953}" type="slidenum">
              <a:rPr lang="en-US" smtClean="0"/>
              <a:pPr/>
              <a:t>22</a:t>
            </a:fld>
            <a:endParaRPr lang="en-US"/>
          </a:p>
        </p:txBody>
      </p:sp>
      <p:sp>
        <p:nvSpPr>
          <p:cNvPr id="4" name="Title 3">
            <a:extLst>
              <a:ext uri="{FF2B5EF4-FFF2-40B4-BE49-F238E27FC236}">
                <a16:creationId xmlns:a16="http://schemas.microsoft.com/office/drawing/2014/main" id="{FAC84773-5ECC-B92F-2E20-60CC2322DF2E}"/>
              </a:ext>
            </a:extLst>
          </p:cNvPr>
          <p:cNvSpPr>
            <a:spLocks noGrp="1"/>
          </p:cNvSpPr>
          <p:nvPr>
            <p:ph type="title"/>
          </p:nvPr>
        </p:nvSpPr>
        <p:spPr/>
        <p:txBody>
          <a:bodyPr/>
          <a:lstStyle/>
          <a:p>
            <a:r>
              <a:rPr lang="en-US"/>
              <a:t>EHRs, PMs, and Patient Engagement Platforms</a:t>
            </a:r>
          </a:p>
        </p:txBody>
      </p:sp>
      <p:pic>
        <p:nvPicPr>
          <p:cNvPr id="6" name="Picture 95" descr="White Label Web Design Services | Shine Internet Web Design">
            <a:extLst>
              <a:ext uri="{FF2B5EF4-FFF2-40B4-BE49-F238E27FC236}">
                <a16:creationId xmlns:a16="http://schemas.microsoft.com/office/drawing/2014/main" id="{68E703F9-4D34-4739-4E67-E0BA0099C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059" y="3952028"/>
            <a:ext cx="838342" cy="58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868DF51-466F-D14A-E15B-FD722462B55C}"/>
              </a:ext>
            </a:extLst>
          </p:cNvPr>
          <p:cNvSpPr txBox="1"/>
          <p:nvPr/>
        </p:nvSpPr>
        <p:spPr>
          <a:xfrm>
            <a:off x="5630721" y="3412643"/>
            <a:ext cx="2179475" cy="246221"/>
          </a:xfrm>
          <a:prstGeom prst="rect">
            <a:avLst/>
          </a:prstGeom>
          <a:noFill/>
        </p:spPr>
        <p:txBody>
          <a:bodyPr wrap="square" rtlCol="0">
            <a:spAutoFit/>
          </a:bodyPr>
          <a:lstStyle/>
          <a:p>
            <a:r>
              <a:rPr lang="en-US" sz="1000">
                <a:latin typeface="Outfit" pitchFamily="2" charset="0"/>
              </a:rPr>
              <a:t>Available as a White Label Solution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250" y="3714302"/>
            <a:ext cx="1406418" cy="2553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584" y="1365676"/>
            <a:ext cx="1406418" cy="2553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994" y="1864116"/>
            <a:ext cx="2999596" cy="154852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004" y="1223091"/>
            <a:ext cx="1509180" cy="397928"/>
          </a:xfrm>
          <a:prstGeom prst="rect">
            <a:avLst/>
          </a:prstGeom>
        </p:spPr>
      </p:pic>
      <p:pic>
        <p:nvPicPr>
          <p:cNvPr id="13" name="Picture 12" descr="A computer and a computer&#10;&#10;AI-generated content may be incorrect.">
            <a:extLst>
              <a:ext uri="{FF2B5EF4-FFF2-40B4-BE49-F238E27FC236}">
                <a16:creationId xmlns:a16="http://schemas.microsoft.com/office/drawing/2014/main" id="{48B66E2B-AF33-0495-345B-1DD693BDE585}"/>
              </a:ext>
            </a:extLst>
          </p:cNvPr>
          <p:cNvPicPr>
            <a:picLocks noChangeAspect="1"/>
          </p:cNvPicPr>
          <p:nvPr/>
        </p:nvPicPr>
        <p:blipFill>
          <a:blip r:embed="rId7"/>
          <a:stretch>
            <a:fillRect/>
          </a:stretch>
        </p:blipFill>
        <p:spPr>
          <a:xfrm>
            <a:off x="1023939" y="1890140"/>
            <a:ext cx="3006112" cy="1507818"/>
          </a:xfrm>
          <a:prstGeom prst="rect">
            <a:avLst/>
          </a:prstGeom>
        </p:spPr>
      </p:pic>
    </p:spTree>
    <p:extLst>
      <p:ext uri="{BB962C8B-B14F-4D97-AF65-F5344CB8AC3E}">
        <p14:creationId xmlns:p14="http://schemas.microsoft.com/office/powerpoint/2010/main" val="1236488160"/>
      </p:ext>
    </p:extLst>
  </p:cSld>
  <p:clrMapOvr>
    <a:masterClrMapping/>
  </p:clrMapOvr>
  <p:transition spd="med">
    <p:pull/>
  </p:transition>
  <p:extLst>
    <p:ext uri="{6950BFC3-D8DA-4A85-94F7-54DA5524770B}">
      <p188:commentRel xmlns:p188="http://schemas.microsoft.com/office/powerpoint/2018/8/main" xmlns="" r:id="rId8"/>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787120" y="2061372"/>
            <a:ext cx="1473817" cy="1177534"/>
            <a:chOff x="3868495" y="2085064"/>
            <a:chExt cx="1473817" cy="1177534"/>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495" y="2085064"/>
              <a:ext cx="1473817" cy="1177534"/>
            </a:xfrm>
            <a:prstGeom prst="rect">
              <a:avLst/>
            </a:prstGeom>
          </p:spPr>
        </p:pic>
        <p:sp>
          <p:nvSpPr>
            <p:cNvPr id="30" name="Text Placeholder 3">
              <a:extLst>
                <a:ext uri="{FF2B5EF4-FFF2-40B4-BE49-F238E27FC236}">
                  <a16:creationId xmlns:a16="http://schemas.microsoft.com/office/drawing/2014/main" id="{488109EC-9050-F8E6-AB89-A6BC01E58295}"/>
                </a:ext>
              </a:extLst>
            </p:cNvPr>
            <p:cNvSpPr txBox="1">
              <a:spLocks/>
            </p:cNvSpPr>
            <p:nvPr/>
          </p:nvSpPr>
          <p:spPr>
            <a:xfrm>
              <a:off x="4381900" y="2499420"/>
              <a:ext cx="603986"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a:solidFill>
                    <a:schemeClr val="bg1"/>
                  </a:solidFill>
                  <a:latin typeface="Outfit" pitchFamily="2" charset="0"/>
                </a:rPr>
                <a:t>Release </a:t>
              </a:r>
            </a:p>
            <a:p>
              <a:pPr marL="0" indent="0">
                <a:lnSpc>
                  <a:spcPct val="100000"/>
                </a:lnSpc>
                <a:spcBef>
                  <a:spcPts val="0"/>
                </a:spcBef>
                <a:buClr>
                  <a:srgbClr val="009BDE"/>
                </a:buClr>
                <a:buSzPct val="120000"/>
                <a:buNone/>
                <a:defRPr/>
              </a:pPr>
              <a:r>
                <a:rPr lang="en-US" sz="800">
                  <a:solidFill>
                    <a:schemeClr val="bg1"/>
                  </a:solidFill>
                  <a:latin typeface="Outfit" pitchFamily="2" charset="0"/>
                </a:rPr>
                <a:t>To Client</a:t>
              </a:r>
            </a:p>
          </p:txBody>
        </p:sp>
      </p:grpSp>
      <p:sp>
        <p:nvSpPr>
          <p:cNvPr id="2" name="Slide Number Placeholder 1">
            <a:extLst>
              <a:ext uri="{FF2B5EF4-FFF2-40B4-BE49-F238E27FC236}">
                <a16:creationId xmlns:a16="http://schemas.microsoft.com/office/drawing/2014/main" id="{AB76077D-1588-345B-DBB1-A7C6C19238B6}"/>
              </a:ext>
            </a:extLst>
          </p:cNvPr>
          <p:cNvSpPr>
            <a:spLocks noGrp="1"/>
          </p:cNvSpPr>
          <p:nvPr>
            <p:ph type="sldNum" sz="quarter" idx="10"/>
          </p:nvPr>
        </p:nvSpPr>
        <p:spPr/>
        <p:txBody>
          <a:bodyPr/>
          <a:lstStyle/>
          <a:p>
            <a:fld id="{7AD7BA39-CD1C-4FBC-AA7C-BA7CC4082953}" type="slidenum">
              <a:rPr lang="en-US" smtClean="0"/>
              <a:pPr/>
              <a:t>23</a:t>
            </a:fld>
            <a:endParaRPr lang="en-US"/>
          </a:p>
        </p:txBody>
      </p:sp>
      <p:sp>
        <p:nvSpPr>
          <p:cNvPr id="4" name="Title 3">
            <a:extLst>
              <a:ext uri="{FF2B5EF4-FFF2-40B4-BE49-F238E27FC236}">
                <a16:creationId xmlns:a16="http://schemas.microsoft.com/office/drawing/2014/main" id="{FAC84773-5ECC-B92F-2E20-60CC2322DF2E}"/>
              </a:ext>
            </a:extLst>
          </p:cNvPr>
          <p:cNvSpPr>
            <a:spLocks noGrp="1"/>
          </p:cNvSpPr>
          <p:nvPr>
            <p:ph type="title"/>
          </p:nvPr>
        </p:nvSpPr>
        <p:spPr/>
        <p:txBody>
          <a:bodyPr lIns="45720" tIns="45720" rIns="45720" bIns="45720" anchor="t"/>
          <a:lstStyle/>
          <a:p>
            <a:r>
              <a:rPr lang="en-US">
                <a:latin typeface="Outfit"/>
              </a:rPr>
              <a:t>Credentialing</a:t>
            </a:r>
          </a:p>
        </p:txBody>
      </p:sp>
      <p:sp>
        <p:nvSpPr>
          <p:cNvPr id="8" name="Rectangle: Rounded Corners 8">
            <a:extLst>
              <a:ext uri="{FF2B5EF4-FFF2-40B4-BE49-F238E27FC236}">
                <a16:creationId xmlns:a16="http://schemas.microsoft.com/office/drawing/2014/main" id="{4C70D571-1AEC-9BF2-CC86-EA2080F8C930}"/>
              </a:ext>
            </a:extLst>
          </p:cNvPr>
          <p:cNvSpPr/>
          <p:nvPr/>
        </p:nvSpPr>
        <p:spPr>
          <a:xfrm>
            <a:off x="4337070" y="1251604"/>
            <a:ext cx="5528931" cy="3876613"/>
          </a:xfrm>
          <a:prstGeom prst="roundRect">
            <a:avLst/>
          </a:prstGeom>
          <a:no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utfit" pitchFamily="2" charset="0"/>
            </a:endParaRPr>
          </a:p>
        </p:txBody>
      </p:sp>
      <p:sp>
        <p:nvSpPr>
          <p:cNvPr id="9" name="Text Placeholder 3">
            <a:extLst>
              <a:ext uri="{FF2B5EF4-FFF2-40B4-BE49-F238E27FC236}">
                <a16:creationId xmlns:a16="http://schemas.microsoft.com/office/drawing/2014/main" id="{488109EC-9050-F8E6-AB89-A6BC01E58295}"/>
              </a:ext>
            </a:extLst>
          </p:cNvPr>
          <p:cNvSpPr txBox="1">
            <a:spLocks/>
          </p:cNvSpPr>
          <p:nvPr/>
        </p:nvSpPr>
        <p:spPr>
          <a:xfrm>
            <a:off x="3624021" y="959956"/>
            <a:ext cx="823956" cy="4056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Clr>
                <a:srgbClr val="009BDE"/>
              </a:buClr>
              <a:buSzPct val="120000"/>
              <a:defRPr/>
            </a:pPr>
            <a:r>
              <a:rPr lang="en-US" sz="800" b="1">
                <a:solidFill>
                  <a:srgbClr val="444445"/>
                </a:solidFill>
                <a:latin typeface="Outfit" pitchFamily="2" charset="0"/>
              </a:rPr>
              <a:t>Multiple       Outreach      Attempts</a:t>
            </a:r>
          </a:p>
        </p:txBody>
      </p:sp>
      <p:grpSp>
        <p:nvGrpSpPr>
          <p:cNvPr id="32" name="Group 31"/>
          <p:cNvGrpSpPr/>
          <p:nvPr/>
        </p:nvGrpSpPr>
        <p:grpSpPr>
          <a:xfrm>
            <a:off x="1313370" y="1172007"/>
            <a:ext cx="2887413" cy="2932006"/>
            <a:chOff x="1457045" y="1195699"/>
            <a:chExt cx="2887413" cy="2932006"/>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045" y="1195699"/>
              <a:ext cx="2887413" cy="2932006"/>
            </a:xfrm>
            <a:prstGeom prst="rect">
              <a:avLst/>
            </a:prstGeom>
          </p:spPr>
        </p:pic>
        <p:sp>
          <p:nvSpPr>
            <p:cNvPr id="16" name="Text Placeholder 3">
              <a:extLst>
                <a:ext uri="{FF2B5EF4-FFF2-40B4-BE49-F238E27FC236}">
                  <a16:creationId xmlns:a16="http://schemas.microsoft.com/office/drawing/2014/main" id="{488109EC-9050-F8E6-AB89-A6BC01E58295}"/>
                </a:ext>
              </a:extLst>
            </p:cNvPr>
            <p:cNvSpPr txBox="1">
              <a:spLocks/>
            </p:cNvSpPr>
            <p:nvPr/>
          </p:nvSpPr>
          <p:spPr>
            <a:xfrm>
              <a:off x="2034000" y="1508332"/>
              <a:ext cx="748027"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rgbClr val="001A61"/>
                  </a:solidFill>
                  <a:latin typeface="Outfit" pitchFamily="2" charset="0"/>
                </a:rPr>
                <a:t>Screening &amp;</a:t>
              </a:r>
            </a:p>
            <a:p>
              <a:pPr marL="0" indent="0">
                <a:lnSpc>
                  <a:spcPct val="100000"/>
                </a:lnSpc>
                <a:spcBef>
                  <a:spcPts val="0"/>
                </a:spcBef>
                <a:buClr>
                  <a:srgbClr val="009BDE"/>
                </a:buClr>
                <a:buSzPct val="120000"/>
                <a:buNone/>
                <a:defRPr/>
              </a:pPr>
              <a:r>
                <a:rPr lang="en-US" sz="800" b="1">
                  <a:solidFill>
                    <a:srgbClr val="001A61"/>
                  </a:solidFill>
                  <a:latin typeface="Outfit" pitchFamily="2" charset="0"/>
                </a:rPr>
                <a:t>Data Entry</a:t>
              </a:r>
            </a:p>
          </p:txBody>
        </p:sp>
        <p:sp>
          <p:nvSpPr>
            <p:cNvPr id="17" name="Text Placeholder 3">
              <a:extLst>
                <a:ext uri="{FF2B5EF4-FFF2-40B4-BE49-F238E27FC236}">
                  <a16:creationId xmlns:a16="http://schemas.microsoft.com/office/drawing/2014/main" id="{488109EC-9050-F8E6-AB89-A6BC01E58295}"/>
                </a:ext>
              </a:extLst>
            </p:cNvPr>
            <p:cNvSpPr txBox="1">
              <a:spLocks/>
            </p:cNvSpPr>
            <p:nvPr/>
          </p:nvSpPr>
          <p:spPr>
            <a:xfrm>
              <a:off x="2945855" y="1508332"/>
              <a:ext cx="942165"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rgbClr val="001A61"/>
                  </a:solidFill>
                  <a:latin typeface="Outfit" pitchFamily="2" charset="0"/>
                </a:rPr>
                <a:t>Primary Source</a:t>
              </a:r>
            </a:p>
            <a:p>
              <a:pPr marL="0" indent="0">
                <a:lnSpc>
                  <a:spcPct val="100000"/>
                </a:lnSpc>
                <a:spcBef>
                  <a:spcPts val="0"/>
                </a:spcBef>
                <a:buClr>
                  <a:srgbClr val="009BDE"/>
                </a:buClr>
                <a:buSzPct val="120000"/>
                <a:buNone/>
                <a:defRPr/>
              </a:pPr>
              <a:r>
                <a:rPr lang="en-US" sz="800" b="1">
                  <a:solidFill>
                    <a:srgbClr val="001A61"/>
                  </a:solidFill>
                  <a:latin typeface="Outfit" pitchFamily="2" charset="0"/>
                </a:rPr>
                <a:t>Verification</a:t>
              </a:r>
            </a:p>
          </p:txBody>
        </p:sp>
        <p:sp>
          <p:nvSpPr>
            <p:cNvPr id="18" name="Text Placeholder 3">
              <a:extLst>
                <a:ext uri="{FF2B5EF4-FFF2-40B4-BE49-F238E27FC236}">
                  <a16:creationId xmlns:a16="http://schemas.microsoft.com/office/drawing/2014/main" id="{488109EC-9050-F8E6-AB89-A6BC01E58295}"/>
                </a:ext>
              </a:extLst>
            </p:cNvPr>
            <p:cNvSpPr txBox="1">
              <a:spLocks/>
            </p:cNvSpPr>
            <p:nvPr/>
          </p:nvSpPr>
          <p:spPr>
            <a:xfrm>
              <a:off x="1524691" y="2482445"/>
              <a:ext cx="748027" cy="19138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rgbClr val="001A61"/>
                  </a:solidFill>
                  <a:latin typeface="Outfit" pitchFamily="2" charset="0"/>
                </a:rPr>
                <a:t>Application</a:t>
              </a:r>
            </a:p>
          </p:txBody>
        </p:sp>
        <p:sp>
          <p:nvSpPr>
            <p:cNvPr id="19" name="Text Placeholder 3">
              <a:extLst>
                <a:ext uri="{FF2B5EF4-FFF2-40B4-BE49-F238E27FC236}">
                  <a16:creationId xmlns:a16="http://schemas.microsoft.com/office/drawing/2014/main" id="{488109EC-9050-F8E6-AB89-A6BC01E58295}"/>
                </a:ext>
              </a:extLst>
            </p:cNvPr>
            <p:cNvSpPr txBox="1">
              <a:spLocks/>
            </p:cNvSpPr>
            <p:nvPr/>
          </p:nvSpPr>
          <p:spPr>
            <a:xfrm>
              <a:off x="1991551" y="3432825"/>
              <a:ext cx="868168"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rgbClr val="001A61"/>
                  </a:solidFill>
                  <a:latin typeface="Outfit" pitchFamily="2" charset="0"/>
                </a:rPr>
                <a:t>Set Next</a:t>
              </a:r>
            </a:p>
            <a:p>
              <a:pPr marL="0" indent="0">
                <a:lnSpc>
                  <a:spcPct val="100000"/>
                </a:lnSpc>
                <a:spcBef>
                  <a:spcPts val="0"/>
                </a:spcBef>
                <a:buClr>
                  <a:srgbClr val="009BDE"/>
                </a:buClr>
                <a:buSzPct val="120000"/>
                <a:buNone/>
                <a:defRPr/>
              </a:pPr>
              <a:r>
                <a:rPr lang="en-US" sz="800" b="1">
                  <a:solidFill>
                    <a:srgbClr val="001A61"/>
                  </a:solidFill>
                  <a:latin typeface="Outfit" pitchFamily="2" charset="0"/>
                </a:rPr>
                <a:t>Credentialing Date</a:t>
              </a:r>
            </a:p>
          </p:txBody>
        </p:sp>
        <p:sp>
          <p:nvSpPr>
            <p:cNvPr id="20" name="Text Placeholder 3">
              <a:extLst>
                <a:ext uri="{FF2B5EF4-FFF2-40B4-BE49-F238E27FC236}">
                  <a16:creationId xmlns:a16="http://schemas.microsoft.com/office/drawing/2014/main" id="{488109EC-9050-F8E6-AB89-A6BC01E58295}"/>
                </a:ext>
              </a:extLst>
            </p:cNvPr>
            <p:cNvSpPr txBox="1">
              <a:spLocks/>
            </p:cNvSpPr>
            <p:nvPr/>
          </p:nvSpPr>
          <p:spPr>
            <a:xfrm>
              <a:off x="2945855" y="3432825"/>
              <a:ext cx="942165"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rgbClr val="001A61"/>
                  </a:solidFill>
                  <a:latin typeface="Outfit" pitchFamily="2" charset="0"/>
                </a:rPr>
                <a:t>Archive Final Verifications</a:t>
              </a:r>
            </a:p>
            <a:p>
              <a:pPr marL="0" indent="0">
                <a:lnSpc>
                  <a:spcPct val="100000"/>
                </a:lnSpc>
                <a:spcBef>
                  <a:spcPts val="0"/>
                </a:spcBef>
                <a:buClr>
                  <a:srgbClr val="009BDE"/>
                </a:buClr>
                <a:buSzPct val="120000"/>
                <a:buNone/>
                <a:defRPr/>
              </a:pPr>
              <a:r>
                <a:rPr lang="en-US" sz="800" b="1">
                  <a:solidFill>
                    <a:srgbClr val="001A61"/>
                  </a:solidFill>
                  <a:latin typeface="Outfit" pitchFamily="2" charset="0"/>
                </a:rPr>
                <a:t>Report</a:t>
              </a:r>
            </a:p>
          </p:txBody>
        </p:sp>
        <p:sp>
          <p:nvSpPr>
            <p:cNvPr id="22" name="Text Placeholder 3">
              <a:extLst>
                <a:ext uri="{FF2B5EF4-FFF2-40B4-BE49-F238E27FC236}">
                  <a16:creationId xmlns:a16="http://schemas.microsoft.com/office/drawing/2014/main" id="{488109EC-9050-F8E6-AB89-A6BC01E58295}"/>
                </a:ext>
              </a:extLst>
            </p:cNvPr>
            <p:cNvSpPr txBox="1">
              <a:spLocks/>
            </p:cNvSpPr>
            <p:nvPr/>
          </p:nvSpPr>
          <p:spPr>
            <a:xfrm>
              <a:off x="3635416" y="2499420"/>
              <a:ext cx="542837" cy="348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800" b="1">
                  <a:solidFill>
                    <a:schemeClr val="bg1"/>
                  </a:solidFill>
                  <a:latin typeface="Outfit" pitchFamily="2" charset="0"/>
                </a:rPr>
                <a:t>Quality</a:t>
              </a:r>
            </a:p>
            <a:p>
              <a:pPr marL="0" indent="0">
                <a:lnSpc>
                  <a:spcPct val="100000"/>
                </a:lnSpc>
                <a:spcBef>
                  <a:spcPts val="0"/>
                </a:spcBef>
                <a:buClr>
                  <a:srgbClr val="009BDE"/>
                </a:buClr>
                <a:buSzPct val="120000"/>
                <a:buNone/>
                <a:defRPr/>
              </a:pPr>
              <a:r>
                <a:rPr lang="en-US" sz="800" b="1">
                  <a:solidFill>
                    <a:schemeClr val="bg1"/>
                  </a:solidFill>
                  <a:latin typeface="Outfit" pitchFamily="2" charset="0"/>
                </a:rPr>
                <a:t>Review</a:t>
              </a:r>
            </a:p>
          </p:txBody>
        </p:sp>
      </p:grpSp>
      <p:grpSp>
        <p:nvGrpSpPr>
          <p:cNvPr id="15" name="Group 14"/>
          <p:cNvGrpSpPr/>
          <p:nvPr/>
        </p:nvGrpSpPr>
        <p:grpSpPr>
          <a:xfrm>
            <a:off x="-38100" y="1977282"/>
            <a:ext cx="1512290" cy="1188936"/>
            <a:chOff x="473783" y="2112113"/>
            <a:chExt cx="1512290" cy="118893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6" y="2123515"/>
              <a:ext cx="1473817" cy="1177534"/>
            </a:xfrm>
            <a:prstGeom prst="rect">
              <a:avLst/>
            </a:prstGeom>
          </p:spPr>
        </p:pic>
        <p:sp>
          <p:nvSpPr>
            <p:cNvPr id="13" name="Text Placeholder 3">
              <a:extLst>
                <a:ext uri="{FF2B5EF4-FFF2-40B4-BE49-F238E27FC236}">
                  <a16:creationId xmlns:a16="http://schemas.microsoft.com/office/drawing/2014/main" id="{488109EC-9050-F8E6-AB89-A6BC01E58295}"/>
                </a:ext>
              </a:extLst>
            </p:cNvPr>
            <p:cNvSpPr txBox="1">
              <a:spLocks/>
            </p:cNvSpPr>
            <p:nvPr/>
          </p:nvSpPr>
          <p:spPr>
            <a:xfrm>
              <a:off x="473783" y="2112113"/>
              <a:ext cx="980638" cy="2245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r>
                <a:rPr lang="en-US" sz="700" b="1">
                  <a:solidFill>
                    <a:srgbClr val="001A61"/>
                  </a:solidFill>
                  <a:latin typeface="Outfit" pitchFamily="2" charset="0"/>
                </a:rPr>
                <a:t>PREPARATION</a:t>
              </a:r>
            </a:p>
          </p:txBody>
        </p:sp>
        <p:sp>
          <p:nvSpPr>
            <p:cNvPr id="14" name="Text Placeholder 3">
              <a:extLst>
                <a:ext uri="{FF2B5EF4-FFF2-40B4-BE49-F238E27FC236}">
                  <a16:creationId xmlns:a16="http://schemas.microsoft.com/office/drawing/2014/main" id="{488109EC-9050-F8E6-AB89-A6BC01E58295}"/>
                </a:ext>
              </a:extLst>
            </p:cNvPr>
            <p:cNvSpPr txBox="1">
              <a:spLocks/>
            </p:cNvSpPr>
            <p:nvPr/>
          </p:nvSpPr>
          <p:spPr>
            <a:xfrm>
              <a:off x="473783" y="2429687"/>
              <a:ext cx="1212112" cy="71191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Clr>
                  <a:srgbClr val="009BDE"/>
                </a:buClr>
                <a:buSzPct val="120000"/>
                <a:defRPr/>
              </a:pPr>
              <a:r>
                <a:rPr lang="en-US" sz="800">
                  <a:solidFill>
                    <a:schemeClr val="bg1"/>
                  </a:solidFill>
                  <a:latin typeface="Outfit" pitchFamily="2" charset="0"/>
                </a:rPr>
                <a:t>Receive Provider</a:t>
              </a:r>
            </a:p>
            <a:p>
              <a:pPr marL="0" indent="0">
                <a:lnSpc>
                  <a:spcPct val="100000"/>
                </a:lnSpc>
                <a:spcBef>
                  <a:spcPts val="0"/>
                </a:spcBef>
                <a:buClr>
                  <a:srgbClr val="009BDE"/>
                </a:buClr>
                <a:buSzPct val="120000"/>
                <a:buNone/>
                <a:defRPr/>
              </a:pPr>
              <a:r>
                <a:rPr lang="en-US" sz="800">
                  <a:solidFill>
                    <a:schemeClr val="bg1"/>
                  </a:solidFill>
                  <a:latin typeface="Outfit" pitchFamily="2" charset="0"/>
                </a:rPr>
                <a:t>      Data From Client</a:t>
              </a:r>
            </a:p>
            <a:p>
              <a:pPr>
                <a:lnSpc>
                  <a:spcPct val="100000"/>
                </a:lnSpc>
                <a:spcBef>
                  <a:spcPts val="0"/>
                </a:spcBef>
                <a:buClr>
                  <a:srgbClr val="009BDE"/>
                </a:buClr>
                <a:buSzPct val="120000"/>
                <a:defRPr/>
              </a:pPr>
              <a:r>
                <a:rPr lang="en-US" sz="800">
                  <a:solidFill>
                    <a:schemeClr val="bg1"/>
                  </a:solidFill>
                  <a:latin typeface="Outfit" pitchFamily="2" charset="0"/>
                </a:rPr>
                <a:t>Populate and</a:t>
              </a:r>
            </a:p>
            <a:p>
              <a:pPr marL="0" indent="0">
                <a:lnSpc>
                  <a:spcPct val="100000"/>
                </a:lnSpc>
                <a:spcBef>
                  <a:spcPts val="0"/>
                </a:spcBef>
                <a:buClr>
                  <a:srgbClr val="009BDE"/>
                </a:buClr>
                <a:buSzPct val="120000"/>
                <a:buNone/>
                <a:defRPr/>
              </a:pPr>
              <a:r>
                <a:rPr lang="en-US" sz="800">
                  <a:solidFill>
                    <a:schemeClr val="bg1"/>
                  </a:solidFill>
                  <a:latin typeface="Outfit" pitchFamily="2" charset="0"/>
                </a:rPr>
                <a:t>      Send Application</a:t>
              </a: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71227">
            <a:off x="3213515" y="960910"/>
            <a:ext cx="500482" cy="508211"/>
          </a:xfrm>
          <a:prstGeom prst="rect">
            <a:avLst/>
          </a:prstGeom>
        </p:spPr>
      </p:pic>
      <p:sp>
        <p:nvSpPr>
          <p:cNvPr id="41" name="Text Placeholder 3">
            <a:extLst>
              <a:ext uri="{FF2B5EF4-FFF2-40B4-BE49-F238E27FC236}">
                <a16:creationId xmlns:a16="http://schemas.microsoft.com/office/drawing/2014/main" id="{488109EC-9050-F8E6-AB89-A6BC01E58295}"/>
              </a:ext>
            </a:extLst>
          </p:cNvPr>
          <p:cNvSpPr txBox="1">
            <a:spLocks/>
          </p:cNvSpPr>
          <p:nvPr/>
        </p:nvSpPr>
        <p:spPr>
          <a:xfrm>
            <a:off x="5023871" y="1379349"/>
            <a:ext cx="3906944" cy="2611012"/>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Clr>
                <a:srgbClr val="009BDE"/>
              </a:buClr>
              <a:buSzPct val="120000"/>
              <a:buNone/>
              <a:defRPr/>
            </a:pPr>
            <a:endParaRPr lang="en-US" sz="1000">
              <a:solidFill>
                <a:srgbClr val="444445"/>
              </a:solidFill>
              <a:latin typeface="Outfit" pitchFamily="2" charset="0"/>
            </a:endParaRPr>
          </a:p>
          <a:p>
            <a:pPr>
              <a:lnSpc>
                <a:spcPct val="100000"/>
              </a:lnSpc>
              <a:spcBef>
                <a:spcPts val="0"/>
              </a:spcBef>
              <a:buClr>
                <a:srgbClr val="009BDE"/>
              </a:buClr>
              <a:buSzPct val="120000"/>
              <a:defRPr/>
            </a:pPr>
            <a:r>
              <a:rPr lang="en-US" sz="1000">
                <a:solidFill>
                  <a:srgbClr val="444445"/>
                </a:solidFill>
                <a:latin typeface="Outfit" pitchFamily="2" charset="0"/>
              </a:rPr>
              <a:t>Full Credentialing &amp; Enrollment (Average time 60-90 days)</a:t>
            </a:r>
          </a:p>
          <a:p>
            <a:pPr>
              <a:lnSpc>
                <a:spcPct val="100000"/>
              </a:lnSpc>
              <a:spcBef>
                <a:spcPts val="0"/>
              </a:spcBef>
              <a:buClr>
                <a:srgbClr val="009BDE"/>
              </a:buClr>
              <a:buSzPct val="120000"/>
              <a:defRPr/>
            </a:pPr>
            <a:r>
              <a:rPr lang="en-US" sz="1000">
                <a:solidFill>
                  <a:srgbClr val="444445"/>
                </a:solidFill>
                <a:latin typeface="Outfit" pitchFamily="2" charset="0"/>
              </a:rPr>
              <a:t>Revalidations</a:t>
            </a:r>
          </a:p>
          <a:p>
            <a:pPr>
              <a:lnSpc>
                <a:spcPct val="100000"/>
              </a:lnSpc>
              <a:spcBef>
                <a:spcPts val="0"/>
              </a:spcBef>
              <a:buClr>
                <a:srgbClr val="009BDE"/>
              </a:buClr>
              <a:buSzPct val="120000"/>
              <a:defRPr/>
            </a:pPr>
            <a:r>
              <a:rPr lang="en-US" sz="1000">
                <a:solidFill>
                  <a:srgbClr val="444445"/>
                </a:solidFill>
                <a:latin typeface="Outfit" pitchFamily="2" charset="0"/>
              </a:rPr>
              <a:t>Re-credentialing</a:t>
            </a:r>
          </a:p>
          <a:p>
            <a:pPr>
              <a:lnSpc>
                <a:spcPct val="100000"/>
              </a:lnSpc>
              <a:spcBef>
                <a:spcPts val="0"/>
              </a:spcBef>
              <a:buClr>
                <a:srgbClr val="009BDE"/>
              </a:buClr>
              <a:buSzPct val="120000"/>
              <a:defRPr/>
            </a:pPr>
            <a:r>
              <a:rPr lang="en-US" sz="1000">
                <a:solidFill>
                  <a:srgbClr val="444445"/>
                </a:solidFill>
                <a:latin typeface="Outfit" pitchFamily="2" charset="0"/>
              </a:rPr>
              <a:t>Additional Credentialing Services:</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Practice Start-Ups</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Physician Credentialing / Insurance Enrollment Services</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NP &amp; PA Credentialing</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Annual Credentialing Maintenance</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State Licensure</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State &amp; National DEA Certification</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Medicare Enrollment Services</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ASC, Laboratory, &amp; Mobile Services Credentialing</a:t>
            </a:r>
          </a:p>
          <a:p>
            <a:pPr lvl="1">
              <a:lnSpc>
                <a:spcPct val="100000"/>
              </a:lnSpc>
              <a:spcBef>
                <a:spcPts val="0"/>
              </a:spcBef>
              <a:buClr>
                <a:srgbClr val="009BDE"/>
              </a:buClr>
              <a:buSzPct val="120000"/>
              <a:buFont typeface="Proxima Nova" panose="02000506030000020004" pitchFamily="50" charset="0"/>
              <a:buChar char="–"/>
              <a:defRPr/>
            </a:pPr>
            <a:r>
              <a:rPr lang="en-US" sz="1000">
                <a:solidFill>
                  <a:srgbClr val="444445"/>
                </a:solidFill>
                <a:latin typeface="Outfit" pitchFamily="2" charset="0"/>
              </a:rPr>
              <a:t>Hospital Privileging</a:t>
            </a:r>
          </a:p>
        </p:txBody>
      </p:sp>
      <p:sp>
        <p:nvSpPr>
          <p:cNvPr id="42" name="TextBox 41"/>
          <p:cNvSpPr txBox="1"/>
          <p:nvPr/>
        </p:nvSpPr>
        <p:spPr>
          <a:xfrm>
            <a:off x="2114398" y="2406890"/>
            <a:ext cx="1159292" cy="461665"/>
          </a:xfrm>
          <a:prstGeom prst="rect">
            <a:avLst/>
          </a:prstGeom>
          <a:noFill/>
        </p:spPr>
        <p:txBody>
          <a:bodyPr wrap="none" rtlCol="0">
            <a:spAutoFit/>
          </a:bodyPr>
          <a:lstStyle/>
          <a:p>
            <a:pPr algn="ctr"/>
            <a:r>
              <a:rPr lang="en-US" sz="1200" b="1">
                <a:solidFill>
                  <a:srgbClr val="05AEEA"/>
                </a:solidFill>
                <a:latin typeface="Outfit" pitchFamily="2" charset="0"/>
              </a:rPr>
              <a:t>Credentialing</a:t>
            </a:r>
          </a:p>
          <a:p>
            <a:pPr algn="ctr"/>
            <a:r>
              <a:rPr lang="en-US" sz="1200" b="1">
                <a:solidFill>
                  <a:srgbClr val="05AEEA"/>
                </a:solidFill>
                <a:latin typeface="Outfit" pitchFamily="2" charset="0"/>
              </a:rPr>
              <a:t>Process</a:t>
            </a:r>
            <a:endParaRPr lang="en-US" sz="1200" b="1">
              <a:solidFill>
                <a:srgbClr val="05AEEA"/>
              </a:solidFill>
            </a:endParaRPr>
          </a:p>
        </p:txBody>
      </p:sp>
    </p:spTree>
    <p:extLst>
      <p:ext uri="{BB962C8B-B14F-4D97-AF65-F5344CB8AC3E}">
        <p14:creationId xmlns:p14="http://schemas.microsoft.com/office/powerpoint/2010/main" val="16749768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24</a:t>
            </a:fld>
            <a:endParaRPr lang="en-US"/>
          </a:p>
        </p:txBody>
      </p:sp>
      <p:sp>
        <p:nvSpPr>
          <p:cNvPr id="3" name="Title 2">
            <a:extLst>
              <a:ext uri="{FF2B5EF4-FFF2-40B4-BE49-F238E27FC236}">
                <a16:creationId xmlns:a16="http://schemas.microsoft.com/office/drawing/2014/main" id="{FA06BA28-5D89-03BD-0D5C-F69776940D3E}"/>
              </a:ext>
            </a:extLst>
          </p:cNvPr>
          <p:cNvSpPr>
            <a:spLocks noGrp="1"/>
          </p:cNvSpPr>
          <p:nvPr>
            <p:ph type="title"/>
          </p:nvPr>
        </p:nvSpPr>
        <p:spPr/>
        <p:txBody>
          <a:bodyPr/>
          <a:lstStyle/>
          <a:p>
            <a:r>
              <a:rPr lang="en-US"/>
              <a:t>Medical Coding</a:t>
            </a:r>
          </a:p>
        </p:txBody>
      </p:sp>
      <p:sp>
        <p:nvSpPr>
          <p:cNvPr id="74" name="Arrow: Circular 21">
            <a:extLst>
              <a:ext uri="{FF2B5EF4-FFF2-40B4-BE49-F238E27FC236}">
                <a16:creationId xmlns:a16="http://schemas.microsoft.com/office/drawing/2014/main" id="{FD53B9E0-FF6B-B81E-CC9F-0B8228C43FB3}"/>
              </a:ext>
            </a:extLst>
          </p:cNvPr>
          <p:cNvSpPr>
            <a:spLocks noChangeAspect="1"/>
          </p:cNvSpPr>
          <p:nvPr/>
        </p:nvSpPr>
        <p:spPr>
          <a:xfrm rot="20344272">
            <a:off x="1119537" y="1083220"/>
            <a:ext cx="2965593" cy="2965593"/>
          </a:xfrm>
          <a:prstGeom prst="circularArrow">
            <a:avLst>
              <a:gd name="adj1" fmla="val 6925"/>
              <a:gd name="adj2" fmla="val 109705"/>
              <a:gd name="adj3" fmla="val 20589439"/>
              <a:gd name="adj4" fmla="val 18288761"/>
              <a:gd name="adj5" fmla="val 3308"/>
            </a:avLst>
          </a:prstGeom>
          <a:gradFill>
            <a:gsLst>
              <a:gs pos="50000">
                <a:srgbClr val="3071DF"/>
              </a:gs>
              <a:gs pos="0">
                <a:srgbClr val="02AEEA"/>
              </a:gs>
              <a:gs pos="100000">
                <a:srgbClr val="573FD5"/>
              </a:gs>
            </a:gsLst>
            <a:lin ang="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5" name="Arrow: Circular 21">
            <a:extLst>
              <a:ext uri="{FF2B5EF4-FFF2-40B4-BE49-F238E27FC236}">
                <a16:creationId xmlns:a16="http://schemas.microsoft.com/office/drawing/2014/main" id="{FD53B9E0-FF6B-B81E-CC9F-0B8228C43FB3}"/>
              </a:ext>
            </a:extLst>
          </p:cNvPr>
          <p:cNvSpPr>
            <a:spLocks noChangeAspect="1"/>
          </p:cNvSpPr>
          <p:nvPr/>
        </p:nvSpPr>
        <p:spPr>
          <a:xfrm rot="15934900">
            <a:off x="1119536" y="1083219"/>
            <a:ext cx="2965593" cy="2965593"/>
          </a:xfrm>
          <a:prstGeom prst="circularArrow">
            <a:avLst>
              <a:gd name="adj1" fmla="val 6925"/>
              <a:gd name="adj2" fmla="val 109705"/>
              <a:gd name="adj3" fmla="val 20589439"/>
              <a:gd name="adj4" fmla="val 18180315"/>
              <a:gd name="adj5" fmla="val 3308"/>
            </a:avLst>
          </a:prstGeom>
          <a:gradFill>
            <a:gsLst>
              <a:gs pos="50000">
                <a:srgbClr val="3071DF"/>
              </a:gs>
              <a:gs pos="0">
                <a:srgbClr val="02AEEA"/>
              </a:gs>
              <a:gs pos="100000">
                <a:srgbClr val="573FD5"/>
              </a:gs>
            </a:gsLst>
            <a:lin ang="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6" name="Arrow: Circular 21">
            <a:extLst>
              <a:ext uri="{FF2B5EF4-FFF2-40B4-BE49-F238E27FC236}">
                <a16:creationId xmlns:a16="http://schemas.microsoft.com/office/drawing/2014/main" id="{FD53B9E0-FF6B-B81E-CC9F-0B8228C43FB3}"/>
              </a:ext>
            </a:extLst>
          </p:cNvPr>
          <p:cNvSpPr>
            <a:spLocks noChangeAspect="1"/>
          </p:cNvSpPr>
          <p:nvPr/>
        </p:nvSpPr>
        <p:spPr>
          <a:xfrm rot="11523069">
            <a:off x="1119538" y="1088953"/>
            <a:ext cx="2965593" cy="2965593"/>
          </a:xfrm>
          <a:prstGeom prst="circularArrow">
            <a:avLst>
              <a:gd name="adj1" fmla="val 6925"/>
              <a:gd name="adj2" fmla="val 109705"/>
              <a:gd name="adj3" fmla="val 20589439"/>
              <a:gd name="adj4" fmla="val 18180315"/>
              <a:gd name="adj5" fmla="val 3308"/>
            </a:avLst>
          </a:prstGeom>
          <a:gradFill>
            <a:gsLst>
              <a:gs pos="50000">
                <a:srgbClr val="3071DF"/>
              </a:gs>
              <a:gs pos="0">
                <a:srgbClr val="02AEEA"/>
              </a:gs>
              <a:gs pos="100000">
                <a:srgbClr val="573FD5"/>
              </a:gs>
            </a:gsLst>
            <a:lin ang="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7" name="Arrow: Circular 21">
            <a:extLst>
              <a:ext uri="{FF2B5EF4-FFF2-40B4-BE49-F238E27FC236}">
                <a16:creationId xmlns:a16="http://schemas.microsoft.com/office/drawing/2014/main" id="{FD53B9E0-FF6B-B81E-CC9F-0B8228C43FB3}"/>
              </a:ext>
            </a:extLst>
          </p:cNvPr>
          <p:cNvSpPr>
            <a:spLocks noChangeAspect="1"/>
          </p:cNvSpPr>
          <p:nvPr/>
        </p:nvSpPr>
        <p:spPr>
          <a:xfrm rot="7718077">
            <a:off x="1119533" y="1083218"/>
            <a:ext cx="2965593" cy="2965593"/>
          </a:xfrm>
          <a:prstGeom prst="circularArrow">
            <a:avLst>
              <a:gd name="adj1" fmla="val 6925"/>
              <a:gd name="adj2" fmla="val 109705"/>
              <a:gd name="adj3" fmla="val 20589439"/>
              <a:gd name="adj4" fmla="val 18180315"/>
              <a:gd name="adj5" fmla="val 3308"/>
            </a:avLst>
          </a:prstGeom>
          <a:gradFill>
            <a:gsLst>
              <a:gs pos="50000">
                <a:srgbClr val="3071DF"/>
              </a:gs>
              <a:gs pos="0">
                <a:srgbClr val="02AEEA"/>
              </a:gs>
              <a:gs pos="100000">
                <a:srgbClr val="573FD5"/>
              </a:gs>
            </a:gsLst>
            <a:lin ang="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8" name="Arrow: Circular 21">
            <a:extLst>
              <a:ext uri="{FF2B5EF4-FFF2-40B4-BE49-F238E27FC236}">
                <a16:creationId xmlns:a16="http://schemas.microsoft.com/office/drawing/2014/main" id="{FD53B9E0-FF6B-B81E-CC9F-0B8228C43FB3}"/>
              </a:ext>
            </a:extLst>
          </p:cNvPr>
          <p:cNvSpPr>
            <a:spLocks noChangeAspect="1"/>
          </p:cNvSpPr>
          <p:nvPr/>
        </p:nvSpPr>
        <p:spPr>
          <a:xfrm rot="3236925">
            <a:off x="1119533" y="1083217"/>
            <a:ext cx="2965593" cy="2965593"/>
          </a:xfrm>
          <a:prstGeom prst="circularArrow">
            <a:avLst>
              <a:gd name="adj1" fmla="val 6925"/>
              <a:gd name="adj2" fmla="val 109705"/>
              <a:gd name="adj3" fmla="val 20589439"/>
              <a:gd name="adj4" fmla="val 18180315"/>
              <a:gd name="adj5" fmla="val 3308"/>
            </a:avLst>
          </a:prstGeom>
          <a:gradFill>
            <a:gsLst>
              <a:gs pos="50000">
                <a:srgbClr val="3071DF"/>
              </a:gs>
              <a:gs pos="0">
                <a:srgbClr val="02AEEA"/>
              </a:gs>
              <a:gs pos="100000">
                <a:srgbClr val="573FD5"/>
              </a:gs>
            </a:gsLst>
            <a:lin ang="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81" name="Oval 80">
            <a:extLst>
              <a:ext uri="{FF2B5EF4-FFF2-40B4-BE49-F238E27FC236}">
                <a16:creationId xmlns:a16="http://schemas.microsoft.com/office/drawing/2014/main" id="{AEC6D8EA-F887-930C-244C-C3D8AB59985A}"/>
              </a:ext>
            </a:extLst>
          </p:cNvPr>
          <p:cNvSpPr/>
          <p:nvPr/>
        </p:nvSpPr>
        <p:spPr>
          <a:xfrm>
            <a:off x="2097891" y="719137"/>
            <a:ext cx="1008876" cy="1004268"/>
          </a:xfrm>
          <a:prstGeom prst="ellipse">
            <a:avLst/>
          </a:prstGeom>
          <a:solidFill>
            <a:schemeClr val="bg1"/>
          </a:solidFill>
          <a:ln w="66675">
            <a:gradFill>
              <a:gsLst>
                <a:gs pos="0">
                  <a:srgbClr val="05AEEA"/>
                </a:gs>
                <a:gs pos="52000">
                  <a:srgbClr val="3071DF"/>
                </a:gs>
                <a:gs pos="100000">
                  <a:srgbClr val="524BD8"/>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200">
              <a:solidFill>
                <a:schemeClr val="tx1"/>
              </a:solidFill>
              <a:latin typeface="Proxima Nova" panose="020B0604020202020204" charset="0"/>
              <a:cs typeface="Proxima Nova" panose="020B0604020202020204" charset="0"/>
            </a:endParaRPr>
          </a:p>
        </p:txBody>
      </p:sp>
      <p:sp>
        <p:nvSpPr>
          <p:cNvPr id="82" name="Rectangle: Rounded Corners 18">
            <a:extLst>
              <a:ext uri="{FF2B5EF4-FFF2-40B4-BE49-F238E27FC236}">
                <a16:creationId xmlns:a16="http://schemas.microsoft.com/office/drawing/2014/main" id="{44D7E0BD-F2D1-6AB3-1D3B-D48AC14A609C}"/>
              </a:ext>
            </a:extLst>
          </p:cNvPr>
          <p:cNvSpPr/>
          <p:nvPr/>
        </p:nvSpPr>
        <p:spPr>
          <a:xfrm>
            <a:off x="2099248" y="1271827"/>
            <a:ext cx="1021401" cy="20366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609585">
              <a:defRPr/>
            </a:pPr>
            <a:r>
              <a:rPr lang="en-US" sz="800" b="1">
                <a:solidFill>
                  <a:srgbClr val="001A61"/>
                </a:solidFill>
                <a:latin typeface="Outfit" pitchFamily="2" charset="0"/>
                <a:cs typeface="Proxima Nova" panose="020B0604020202020204" charset="0"/>
              </a:rPr>
              <a:t>Accessing Patient Charts</a:t>
            </a:r>
          </a:p>
        </p:txBody>
      </p:sp>
      <p:pic>
        <p:nvPicPr>
          <p:cNvPr id="83" name="Graphic 44" descr="Person with idea outline">
            <a:extLst>
              <a:ext uri="{FF2B5EF4-FFF2-40B4-BE49-F238E27FC236}">
                <a16:creationId xmlns:a16="http://schemas.microsoft.com/office/drawing/2014/main" id="{7809A650-F2A0-EBC3-D12A-EA43B95E23D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98308" y="872489"/>
            <a:ext cx="423281" cy="423281"/>
          </a:xfrm>
          <a:prstGeom prst="rect">
            <a:avLst/>
          </a:prstGeom>
        </p:spPr>
      </p:pic>
      <p:sp>
        <p:nvSpPr>
          <p:cNvPr id="84" name="Oval 83">
            <a:extLst>
              <a:ext uri="{FF2B5EF4-FFF2-40B4-BE49-F238E27FC236}">
                <a16:creationId xmlns:a16="http://schemas.microsoft.com/office/drawing/2014/main" id="{AEC6D8EA-F887-930C-244C-C3D8AB59985A}"/>
              </a:ext>
            </a:extLst>
          </p:cNvPr>
          <p:cNvSpPr/>
          <p:nvPr/>
        </p:nvSpPr>
        <p:spPr>
          <a:xfrm>
            <a:off x="3386742" y="1612646"/>
            <a:ext cx="1008876" cy="1004268"/>
          </a:xfrm>
          <a:prstGeom prst="ellipse">
            <a:avLst/>
          </a:prstGeom>
          <a:solidFill>
            <a:schemeClr val="bg1"/>
          </a:solidFill>
          <a:ln w="66675">
            <a:gradFill>
              <a:gsLst>
                <a:gs pos="0">
                  <a:srgbClr val="05AEEA"/>
                </a:gs>
                <a:gs pos="52000">
                  <a:srgbClr val="3071DF"/>
                </a:gs>
                <a:gs pos="100000">
                  <a:srgbClr val="524BD8"/>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200">
              <a:solidFill>
                <a:schemeClr val="tx1"/>
              </a:solidFill>
              <a:latin typeface="Proxima Nova" panose="020B0604020202020204" charset="0"/>
              <a:cs typeface="Proxima Nova" panose="020B0604020202020204" charset="0"/>
            </a:endParaRPr>
          </a:p>
        </p:txBody>
      </p:sp>
      <p:sp>
        <p:nvSpPr>
          <p:cNvPr id="85" name="Rectangle: Rounded Corners 18">
            <a:extLst>
              <a:ext uri="{FF2B5EF4-FFF2-40B4-BE49-F238E27FC236}">
                <a16:creationId xmlns:a16="http://schemas.microsoft.com/office/drawing/2014/main" id="{44D7E0BD-F2D1-6AB3-1D3B-D48AC14A609C}"/>
              </a:ext>
            </a:extLst>
          </p:cNvPr>
          <p:cNvSpPr/>
          <p:nvPr/>
        </p:nvSpPr>
        <p:spPr>
          <a:xfrm>
            <a:off x="3466702" y="2249895"/>
            <a:ext cx="864771" cy="20366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609585">
              <a:defRPr/>
            </a:pPr>
            <a:r>
              <a:rPr lang="en-US" sz="800" b="1">
                <a:solidFill>
                  <a:srgbClr val="001A61"/>
                </a:solidFill>
                <a:latin typeface="Outfit" pitchFamily="2" charset="0"/>
                <a:cs typeface="Proxima Nova" panose="020B0604020202020204" charset="0"/>
              </a:rPr>
              <a:t>Pre-Coding</a:t>
            </a:r>
          </a:p>
        </p:txBody>
      </p:sp>
      <p:sp>
        <p:nvSpPr>
          <p:cNvPr id="87" name="Oval 86">
            <a:extLst>
              <a:ext uri="{FF2B5EF4-FFF2-40B4-BE49-F238E27FC236}">
                <a16:creationId xmlns:a16="http://schemas.microsoft.com/office/drawing/2014/main" id="{AEC6D8EA-F887-930C-244C-C3D8AB59985A}"/>
              </a:ext>
            </a:extLst>
          </p:cNvPr>
          <p:cNvSpPr/>
          <p:nvPr/>
        </p:nvSpPr>
        <p:spPr>
          <a:xfrm>
            <a:off x="2846856" y="3076045"/>
            <a:ext cx="1008876" cy="1004268"/>
          </a:xfrm>
          <a:prstGeom prst="ellipse">
            <a:avLst/>
          </a:prstGeom>
          <a:solidFill>
            <a:schemeClr val="bg1"/>
          </a:solidFill>
          <a:ln w="66675">
            <a:gradFill>
              <a:gsLst>
                <a:gs pos="0">
                  <a:srgbClr val="05AEEA"/>
                </a:gs>
                <a:gs pos="52000">
                  <a:srgbClr val="3071DF"/>
                </a:gs>
                <a:gs pos="100000">
                  <a:srgbClr val="524BD8"/>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200">
              <a:solidFill>
                <a:schemeClr val="tx1"/>
              </a:solidFill>
              <a:latin typeface="Proxima Nova" panose="020B0604020202020204" charset="0"/>
              <a:cs typeface="Proxima Nova" panose="020B0604020202020204" charset="0"/>
            </a:endParaRPr>
          </a:p>
        </p:txBody>
      </p:sp>
      <p:sp>
        <p:nvSpPr>
          <p:cNvPr id="88" name="Rectangle: Rounded Corners 18">
            <a:extLst>
              <a:ext uri="{FF2B5EF4-FFF2-40B4-BE49-F238E27FC236}">
                <a16:creationId xmlns:a16="http://schemas.microsoft.com/office/drawing/2014/main" id="{44D7E0BD-F2D1-6AB3-1D3B-D48AC14A609C}"/>
              </a:ext>
            </a:extLst>
          </p:cNvPr>
          <p:cNvSpPr/>
          <p:nvPr/>
        </p:nvSpPr>
        <p:spPr>
          <a:xfrm>
            <a:off x="2926816" y="3619349"/>
            <a:ext cx="864771" cy="20366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609585">
              <a:defRPr/>
            </a:pPr>
            <a:r>
              <a:rPr lang="en-US" sz="800" b="1">
                <a:solidFill>
                  <a:srgbClr val="001A61"/>
                </a:solidFill>
                <a:latin typeface="Outfit" pitchFamily="2" charset="0"/>
                <a:cs typeface="Proxima Nova" panose="020B0604020202020204" charset="0"/>
              </a:rPr>
              <a:t>CPT &amp; ICD-10</a:t>
            </a:r>
          </a:p>
          <a:p>
            <a:pPr algn="ctr" defTabSz="609585">
              <a:defRPr/>
            </a:pPr>
            <a:r>
              <a:rPr lang="en-US" sz="800" b="1">
                <a:solidFill>
                  <a:srgbClr val="001A61"/>
                </a:solidFill>
                <a:latin typeface="Outfit" pitchFamily="2" charset="0"/>
                <a:cs typeface="Proxima Nova" panose="020B0604020202020204" charset="0"/>
              </a:rPr>
              <a:t>Coding</a:t>
            </a:r>
          </a:p>
        </p:txBody>
      </p:sp>
      <p:sp>
        <p:nvSpPr>
          <p:cNvPr id="90" name="Oval 89">
            <a:extLst>
              <a:ext uri="{FF2B5EF4-FFF2-40B4-BE49-F238E27FC236}">
                <a16:creationId xmlns:a16="http://schemas.microsoft.com/office/drawing/2014/main" id="{AEC6D8EA-F887-930C-244C-C3D8AB59985A}"/>
              </a:ext>
            </a:extLst>
          </p:cNvPr>
          <p:cNvSpPr/>
          <p:nvPr/>
        </p:nvSpPr>
        <p:spPr>
          <a:xfrm>
            <a:off x="1229458" y="3056939"/>
            <a:ext cx="1008876" cy="1004268"/>
          </a:xfrm>
          <a:prstGeom prst="ellipse">
            <a:avLst/>
          </a:prstGeom>
          <a:solidFill>
            <a:schemeClr val="bg1"/>
          </a:solidFill>
          <a:ln w="66675">
            <a:gradFill>
              <a:gsLst>
                <a:gs pos="0">
                  <a:srgbClr val="05AEEA"/>
                </a:gs>
                <a:gs pos="52000">
                  <a:srgbClr val="3071DF"/>
                </a:gs>
                <a:gs pos="100000">
                  <a:srgbClr val="524BD8"/>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200">
              <a:solidFill>
                <a:schemeClr val="tx1"/>
              </a:solidFill>
              <a:latin typeface="Proxima Nova" panose="020B0604020202020204" charset="0"/>
              <a:cs typeface="Proxima Nova" panose="020B0604020202020204" charset="0"/>
            </a:endParaRPr>
          </a:p>
        </p:txBody>
      </p:sp>
      <p:sp>
        <p:nvSpPr>
          <p:cNvPr id="91" name="Rectangle: Rounded Corners 18">
            <a:extLst>
              <a:ext uri="{FF2B5EF4-FFF2-40B4-BE49-F238E27FC236}">
                <a16:creationId xmlns:a16="http://schemas.microsoft.com/office/drawing/2014/main" id="{44D7E0BD-F2D1-6AB3-1D3B-D48AC14A609C}"/>
              </a:ext>
            </a:extLst>
          </p:cNvPr>
          <p:cNvSpPr/>
          <p:nvPr/>
        </p:nvSpPr>
        <p:spPr>
          <a:xfrm>
            <a:off x="1309418" y="3694188"/>
            <a:ext cx="864771" cy="20366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609585">
              <a:defRPr/>
            </a:pPr>
            <a:r>
              <a:rPr lang="en-US" sz="800" b="1">
                <a:solidFill>
                  <a:srgbClr val="001A61"/>
                </a:solidFill>
                <a:latin typeface="Outfit" pitchFamily="2" charset="0"/>
                <a:cs typeface="Proxima Nova" panose="020B0604020202020204" charset="0"/>
              </a:rPr>
              <a:t>Quality Audit</a:t>
            </a:r>
          </a:p>
        </p:txBody>
      </p:sp>
      <p:sp>
        <p:nvSpPr>
          <p:cNvPr id="93" name="Oval 92">
            <a:extLst>
              <a:ext uri="{FF2B5EF4-FFF2-40B4-BE49-F238E27FC236}">
                <a16:creationId xmlns:a16="http://schemas.microsoft.com/office/drawing/2014/main" id="{AEC6D8EA-F887-930C-244C-C3D8AB59985A}"/>
              </a:ext>
            </a:extLst>
          </p:cNvPr>
          <p:cNvSpPr/>
          <p:nvPr/>
        </p:nvSpPr>
        <p:spPr>
          <a:xfrm>
            <a:off x="714003" y="1649942"/>
            <a:ext cx="1008876" cy="1004268"/>
          </a:xfrm>
          <a:prstGeom prst="ellipse">
            <a:avLst/>
          </a:prstGeom>
          <a:solidFill>
            <a:schemeClr val="bg1"/>
          </a:solidFill>
          <a:ln w="66675">
            <a:gradFill>
              <a:gsLst>
                <a:gs pos="0">
                  <a:srgbClr val="05AEEA"/>
                </a:gs>
                <a:gs pos="52000">
                  <a:srgbClr val="3071DF"/>
                </a:gs>
                <a:gs pos="100000">
                  <a:srgbClr val="524BD8"/>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200">
              <a:solidFill>
                <a:schemeClr val="tx1"/>
              </a:solidFill>
              <a:latin typeface="Proxima Nova" panose="020B0604020202020204" charset="0"/>
              <a:cs typeface="Proxima Nova" panose="020B0604020202020204" charset="0"/>
            </a:endParaRPr>
          </a:p>
        </p:txBody>
      </p:sp>
      <p:sp>
        <p:nvSpPr>
          <p:cNvPr id="94" name="Rectangle: Rounded Corners 18">
            <a:extLst>
              <a:ext uri="{FF2B5EF4-FFF2-40B4-BE49-F238E27FC236}">
                <a16:creationId xmlns:a16="http://schemas.microsoft.com/office/drawing/2014/main" id="{44D7E0BD-F2D1-6AB3-1D3B-D48AC14A609C}"/>
              </a:ext>
            </a:extLst>
          </p:cNvPr>
          <p:cNvSpPr/>
          <p:nvPr/>
        </p:nvSpPr>
        <p:spPr>
          <a:xfrm>
            <a:off x="729898" y="2240549"/>
            <a:ext cx="957328" cy="20366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609585">
              <a:defRPr/>
            </a:pPr>
            <a:r>
              <a:rPr lang="en-US" sz="800" b="1">
                <a:solidFill>
                  <a:srgbClr val="001A61"/>
                </a:solidFill>
                <a:latin typeface="Outfit" pitchFamily="2" charset="0"/>
                <a:cs typeface="Proxima Nova" panose="020B0604020202020204" charset="0"/>
              </a:rPr>
              <a:t>Submission of</a:t>
            </a:r>
          </a:p>
          <a:p>
            <a:pPr algn="ctr" defTabSz="609585">
              <a:defRPr/>
            </a:pPr>
            <a:r>
              <a:rPr lang="en-US" sz="800" b="1">
                <a:solidFill>
                  <a:srgbClr val="001A61"/>
                </a:solidFill>
                <a:latin typeface="Outfit" pitchFamily="2" charset="0"/>
                <a:cs typeface="Proxima Nova" panose="020B0604020202020204" charset="0"/>
              </a:rPr>
              <a:t>Copied Charts</a:t>
            </a:r>
          </a:p>
        </p:txBody>
      </p:sp>
      <p:pic>
        <p:nvPicPr>
          <p:cNvPr id="96" name="Graphic 36" descr="Clipboard Partially Crossed outline">
            <a:extLst>
              <a:ext uri="{FF2B5EF4-FFF2-40B4-BE49-F238E27FC236}">
                <a16:creationId xmlns:a16="http://schemas.microsoft.com/office/drawing/2014/main" id="{A5582D96-2B26-B4A9-E337-6A7210555F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55247" y="1755310"/>
            <a:ext cx="487680" cy="487680"/>
          </a:xfrm>
          <a:prstGeom prst="rect">
            <a:avLst/>
          </a:prstGeom>
        </p:spPr>
      </p:pic>
      <p:pic>
        <p:nvPicPr>
          <p:cNvPr id="97" name="Graphic 38" descr="Workflow outline">
            <a:extLst>
              <a:ext uri="{FF2B5EF4-FFF2-40B4-BE49-F238E27FC236}">
                <a16:creationId xmlns:a16="http://schemas.microsoft.com/office/drawing/2014/main" id="{7B721BA3-AE14-B0D2-A6F9-97EE430173C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3113029" y="3146153"/>
            <a:ext cx="487680" cy="487680"/>
          </a:xfrm>
          <a:prstGeom prst="rect">
            <a:avLst/>
          </a:prstGeom>
        </p:spPr>
      </p:pic>
      <p:pic>
        <p:nvPicPr>
          <p:cNvPr id="98" name="Graphic 34" descr="Badge Tick outline">
            <a:extLst>
              <a:ext uri="{FF2B5EF4-FFF2-40B4-BE49-F238E27FC236}">
                <a16:creationId xmlns:a16="http://schemas.microsoft.com/office/drawing/2014/main" id="{9EC76E81-3682-D5EE-FD14-5D4909EFA90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97963" y="3171372"/>
            <a:ext cx="487680" cy="487680"/>
          </a:xfrm>
          <a:prstGeom prst="rect">
            <a:avLst/>
          </a:prstGeom>
        </p:spPr>
      </p:pic>
      <p:pic>
        <p:nvPicPr>
          <p:cNvPr id="99" name="Graphic 42" descr="Share outline">
            <a:extLst>
              <a:ext uri="{FF2B5EF4-FFF2-40B4-BE49-F238E27FC236}">
                <a16:creationId xmlns:a16="http://schemas.microsoft.com/office/drawing/2014/main" id="{46083901-4C54-CBD7-B23A-92C1939AE9B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98706" y="1806918"/>
            <a:ext cx="419713" cy="419713"/>
          </a:xfrm>
          <a:prstGeom prst="rect">
            <a:avLst/>
          </a:prstGeom>
        </p:spPr>
      </p:pic>
      <p:sp>
        <p:nvSpPr>
          <p:cNvPr id="100" name="Rectangle 99"/>
          <p:cNvSpPr/>
          <p:nvPr/>
        </p:nvSpPr>
        <p:spPr>
          <a:xfrm>
            <a:off x="4516960" y="1373661"/>
            <a:ext cx="4572000" cy="2431435"/>
          </a:xfrm>
          <a:prstGeom prst="rect">
            <a:avLst/>
          </a:prstGeom>
        </p:spPr>
        <p:txBody>
          <a:bodyPr lIns="91440" tIns="45720" rIns="91440" bIns="45720" anchor="t">
            <a:spAutoFit/>
          </a:bodyPr>
          <a:lstStyle/>
          <a:p>
            <a:pPr defTabSz="914377">
              <a:buClr>
                <a:srgbClr val="009BDE"/>
              </a:buClr>
              <a:buSzPct val="120000"/>
              <a:defRPr/>
            </a:pPr>
            <a:r>
              <a:rPr lang="en-US" sz="1200" b="1">
                <a:solidFill>
                  <a:srgbClr val="001A61"/>
                </a:solidFill>
                <a:latin typeface="Outfit"/>
              </a:rPr>
              <a:t>Hospital coding for 70+ specialties, such as:</a:t>
            </a: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Inpatient services</a:t>
            </a: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Ambulatory outpatient clinics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Emergency departments and emergency medicine physicians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Diagnostic radiology departments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Interventional radiology services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ASC and same day surgery programs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Cardiac catheterization laboratories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GI endoscopy services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Surgical pathology</a:t>
            </a: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Employed physicians</a:t>
            </a: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Temporary coding services for vacation and sick leave</a:t>
            </a:r>
            <a:endParaRPr lang="en-US"/>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Backlog coding resolutions services</a:t>
            </a:r>
            <a:endParaRPr lang="en-US">
              <a:latin typeface="Outfit"/>
            </a:endParaRPr>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Coding compliance audits</a:t>
            </a:r>
            <a:endParaRPr lang="en-US"/>
          </a:p>
          <a:p>
            <a:pPr marL="171450" indent="-171450" defTabSz="914377">
              <a:buClr>
                <a:srgbClr val="009BDE"/>
              </a:buClr>
              <a:buSzPct val="120000"/>
              <a:buFont typeface="Arial" panose="020B0604020202020204" pitchFamily="34" charset="0"/>
              <a:buChar char="•"/>
              <a:defRPr/>
            </a:pPr>
            <a:r>
              <a:rPr lang="en-US" sz="1000">
                <a:solidFill>
                  <a:srgbClr val="0B1828"/>
                </a:solidFill>
                <a:latin typeface="Outfit"/>
              </a:rPr>
              <a:t>Coding education</a:t>
            </a:r>
            <a:endParaRPr lang="en-US"/>
          </a:p>
        </p:txBody>
      </p:sp>
    </p:spTree>
    <p:extLst>
      <p:ext uri="{BB962C8B-B14F-4D97-AF65-F5344CB8AC3E}">
        <p14:creationId xmlns:p14="http://schemas.microsoft.com/office/powerpoint/2010/main" val="390965675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10">
            <a:extLst>
              <a:ext uri="{FF2B5EF4-FFF2-40B4-BE49-F238E27FC236}">
                <a16:creationId xmlns:a16="http://schemas.microsoft.com/office/drawing/2014/main" id="{6096E5B3-F50A-8970-24CB-1F312634772E}"/>
              </a:ext>
            </a:extLst>
          </p:cNvPr>
          <p:cNvSpPr/>
          <p:nvPr/>
        </p:nvSpPr>
        <p:spPr>
          <a:xfrm>
            <a:off x="6198998" y="1845878"/>
            <a:ext cx="2453805" cy="2258339"/>
          </a:xfrm>
          <a:prstGeom prst="roundRect">
            <a:avLst>
              <a:gd name="adj" fmla="val 7464"/>
            </a:avLst>
          </a:prstGeom>
          <a:gradFill>
            <a:gsLst>
              <a:gs pos="0">
                <a:srgbClr val="05AEEA"/>
              </a:gs>
              <a:gs pos="52000">
                <a:srgbClr val="3173DF"/>
              </a:gs>
              <a:gs pos="100000">
                <a:srgbClr val="573FD5"/>
              </a:gs>
            </a:gsLst>
            <a:lin ang="0" scaled="0"/>
          </a:gradFill>
          <a:ln w="3175">
            <a:solidFill>
              <a:schemeClr val="tx1">
                <a:alpha val="30000"/>
              </a:schemeClr>
            </a:soli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9">
            <a:extLst>
              <a:ext uri="{FF2B5EF4-FFF2-40B4-BE49-F238E27FC236}">
                <a16:creationId xmlns:a16="http://schemas.microsoft.com/office/drawing/2014/main" id="{36E8CE5F-7C11-1758-1F92-47402D5075FC}"/>
              </a:ext>
            </a:extLst>
          </p:cNvPr>
          <p:cNvSpPr/>
          <p:nvPr/>
        </p:nvSpPr>
        <p:spPr>
          <a:xfrm>
            <a:off x="3318246" y="1849084"/>
            <a:ext cx="2406390" cy="2258339"/>
          </a:xfrm>
          <a:prstGeom prst="roundRect">
            <a:avLst>
              <a:gd name="adj" fmla="val 11998"/>
            </a:avLst>
          </a:prstGeom>
          <a:solidFill>
            <a:schemeClr val="bg1"/>
          </a:solidFill>
          <a:ln w="38100">
            <a:gradFill>
              <a:gsLst>
                <a:gs pos="0">
                  <a:srgbClr val="05AEEA"/>
                </a:gs>
                <a:gs pos="100000">
                  <a:srgbClr val="524BD8"/>
                </a:gs>
              </a:gsLst>
              <a:lin ang="5400000" scaled="1"/>
            </a:gradFill>
          </a:ln>
          <a:effectLst>
            <a:outerShdw blurRad="190500" dist="38100" dir="5400000" sx="107000" sy="107000" algn="t" rotWithShape="0">
              <a:srgbClr val="444445">
                <a:alpha val="25000"/>
              </a:srgbClr>
            </a:outerShdw>
          </a:effectLst>
        </p:spPr>
        <p:txBody>
          <a:bodyPr/>
          <a:lstStyle/>
          <a:p>
            <a:endParaRPr lang="en-US"/>
          </a:p>
        </p:txBody>
      </p:sp>
      <p:sp>
        <p:nvSpPr>
          <p:cNvPr id="38" name="Flowchart: Connector 37">
            <a:extLst>
              <a:ext uri="{FF2B5EF4-FFF2-40B4-BE49-F238E27FC236}">
                <a16:creationId xmlns:a16="http://schemas.microsoft.com/office/drawing/2014/main" id="{6179C8AC-CF7F-1D59-1EF0-C0C83FA0D046}"/>
              </a:ext>
            </a:extLst>
          </p:cNvPr>
          <p:cNvSpPr>
            <a:spLocks noChangeAspect="1"/>
          </p:cNvSpPr>
          <p:nvPr/>
        </p:nvSpPr>
        <p:spPr>
          <a:xfrm>
            <a:off x="4304501" y="1666204"/>
            <a:ext cx="365760" cy="365760"/>
          </a:xfrm>
          <a:prstGeom prst="flowChartConnector">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chemeClr val="tx2"/>
                </a:solidFill>
                <a:latin typeface="Metropolis Extra Bold" panose="00000900000000000000" pitchFamily="50" charset="0"/>
              </a:rPr>
              <a:t>2</a:t>
            </a:r>
          </a:p>
        </p:txBody>
      </p:sp>
      <p:grpSp>
        <p:nvGrpSpPr>
          <p:cNvPr id="41" name="Group 40">
            <a:extLst>
              <a:ext uri="{FF2B5EF4-FFF2-40B4-BE49-F238E27FC236}">
                <a16:creationId xmlns:a16="http://schemas.microsoft.com/office/drawing/2014/main" id="{CD8A14C7-B2DC-235E-D2B3-247A6015D127}"/>
              </a:ext>
            </a:extLst>
          </p:cNvPr>
          <p:cNvGrpSpPr/>
          <p:nvPr/>
        </p:nvGrpSpPr>
        <p:grpSpPr>
          <a:xfrm>
            <a:off x="3417028" y="2793284"/>
            <a:ext cx="935174" cy="582242"/>
            <a:chOff x="4533234" y="2997719"/>
            <a:chExt cx="935174" cy="582242"/>
          </a:xfrm>
        </p:grpSpPr>
        <p:pic>
          <p:nvPicPr>
            <p:cNvPr id="52" name="Picture 51" descr="Icon&#10;&#10;Description automatically generated">
              <a:extLst>
                <a:ext uri="{FF2B5EF4-FFF2-40B4-BE49-F238E27FC236}">
                  <a16:creationId xmlns:a16="http://schemas.microsoft.com/office/drawing/2014/main" id="{8BF26204-155F-41EA-C057-497BA37F49B0}"/>
                </a:ext>
              </a:extLst>
            </p:cNvPr>
            <p:cNvPicPr>
              <a:picLocks noChangeAspect="1"/>
            </p:cNvPicPr>
            <p:nvPr/>
          </p:nvPicPr>
          <p:blipFill>
            <a:blip r:embed="rId2"/>
            <a:stretch>
              <a:fillRect/>
            </a:stretch>
          </p:blipFill>
          <p:spPr>
            <a:xfrm>
              <a:off x="4863912" y="2997719"/>
              <a:ext cx="277565" cy="274320"/>
            </a:xfrm>
            <a:prstGeom prst="rect">
              <a:avLst/>
            </a:prstGeom>
          </p:spPr>
        </p:pic>
        <p:sp>
          <p:nvSpPr>
            <p:cNvPr id="53" name="TextBox 52">
              <a:extLst>
                <a:ext uri="{FF2B5EF4-FFF2-40B4-BE49-F238E27FC236}">
                  <a16:creationId xmlns:a16="http://schemas.microsoft.com/office/drawing/2014/main" id="{F8476781-6756-564F-6F71-2072FCDE95DB}"/>
                </a:ext>
              </a:extLst>
            </p:cNvPr>
            <p:cNvSpPr txBox="1"/>
            <p:nvPr/>
          </p:nvSpPr>
          <p:spPr>
            <a:xfrm>
              <a:off x="4533234" y="3264490"/>
              <a:ext cx="935174" cy="315471"/>
            </a:xfrm>
            <a:prstGeom prst="rect">
              <a:avLst/>
            </a:prstGeom>
            <a:noFill/>
          </p:spPr>
          <p:txBody>
            <a:bodyPr wrap="square" rtlCol="0">
              <a:spAutoFit/>
            </a:bodyPr>
            <a:lstStyle/>
            <a:p>
              <a:pPr algn="ctr"/>
              <a:r>
                <a:rPr lang="en-US" sz="800">
                  <a:solidFill>
                    <a:schemeClr val="tx2"/>
                  </a:solidFill>
                  <a:latin typeface="Outfit" pitchFamily="2" charset="0"/>
                </a:rPr>
                <a:t>RCM</a:t>
              </a:r>
            </a:p>
            <a:p>
              <a:pPr algn="ctr"/>
              <a:r>
                <a:rPr lang="en-US" sz="600">
                  <a:solidFill>
                    <a:schemeClr val="tx1"/>
                  </a:solidFill>
                  <a:latin typeface="Outfit" pitchFamily="2" charset="0"/>
                </a:rPr>
                <a:t>CareCloud Concierge</a:t>
              </a:r>
            </a:p>
          </p:txBody>
        </p:sp>
      </p:grpSp>
      <p:sp>
        <p:nvSpPr>
          <p:cNvPr id="51" name="TextBox 50">
            <a:extLst>
              <a:ext uri="{FF2B5EF4-FFF2-40B4-BE49-F238E27FC236}">
                <a16:creationId xmlns:a16="http://schemas.microsoft.com/office/drawing/2014/main" id="{23A64258-2857-9896-4F04-A58BD841710F}"/>
              </a:ext>
            </a:extLst>
          </p:cNvPr>
          <p:cNvSpPr txBox="1"/>
          <p:nvPr/>
        </p:nvSpPr>
        <p:spPr>
          <a:xfrm>
            <a:off x="4669816" y="3043851"/>
            <a:ext cx="917876" cy="400110"/>
          </a:xfrm>
          <a:prstGeom prst="rect">
            <a:avLst/>
          </a:prstGeom>
          <a:noFill/>
        </p:spPr>
        <p:txBody>
          <a:bodyPr wrap="square" rtlCol="0">
            <a:spAutoFit/>
          </a:bodyPr>
          <a:lstStyle/>
          <a:p>
            <a:pPr algn="ctr"/>
            <a:endParaRPr lang="en-US" sz="800">
              <a:solidFill>
                <a:schemeClr val="tx2"/>
              </a:solidFill>
              <a:latin typeface="Outfit" pitchFamily="2" charset="0"/>
            </a:endParaRPr>
          </a:p>
          <a:p>
            <a:pPr algn="ctr"/>
            <a:r>
              <a:rPr lang="en-US" sz="600">
                <a:solidFill>
                  <a:schemeClr val="tx1"/>
                </a:solidFill>
                <a:latin typeface="Outfit" pitchFamily="2" charset="0"/>
              </a:rPr>
              <a:t>Existing </a:t>
            </a:r>
          </a:p>
          <a:p>
            <a:pPr algn="ctr"/>
            <a:r>
              <a:rPr lang="en-US" sz="600">
                <a:solidFill>
                  <a:schemeClr val="tx1"/>
                </a:solidFill>
                <a:latin typeface="Outfit" pitchFamily="2" charset="0"/>
              </a:rPr>
              <a:t>Platform</a:t>
            </a:r>
          </a:p>
        </p:txBody>
      </p:sp>
      <p:pic>
        <p:nvPicPr>
          <p:cNvPr id="45" name="Graphic 44" descr="Badge Follow outline">
            <a:extLst>
              <a:ext uri="{FF2B5EF4-FFF2-40B4-BE49-F238E27FC236}">
                <a16:creationId xmlns:a16="http://schemas.microsoft.com/office/drawing/2014/main" id="{06E55650-F0EF-F9D9-78D5-151FB7D0C06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97997" y="2951083"/>
            <a:ext cx="246888" cy="246888"/>
          </a:xfrm>
          <a:prstGeom prst="rect">
            <a:avLst/>
          </a:prstGeom>
        </p:spPr>
      </p:pic>
      <p:sp>
        <p:nvSpPr>
          <p:cNvPr id="36" name="TextBox 35">
            <a:extLst>
              <a:ext uri="{FF2B5EF4-FFF2-40B4-BE49-F238E27FC236}">
                <a16:creationId xmlns:a16="http://schemas.microsoft.com/office/drawing/2014/main" id="{3583C998-1FC9-8AFC-EFF6-59CB64C9E110}"/>
              </a:ext>
            </a:extLst>
          </p:cNvPr>
          <p:cNvSpPr txBox="1"/>
          <p:nvPr/>
        </p:nvSpPr>
        <p:spPr>
          <a:xfrm>
            <a:off x="3305434" y="2099457"/>
            <a:ext cx="2441943" cy="400110"/>
          </a:xfrm>
          <a:prstGeom prst="rect">
            <a:avLst/>
          </a:prstGeom>
          <a:noFill/>
        </p:spPr>
        <p:txBody>
          <a:bodyPr wrap="square" lIns="0" rIns="0" rtlCol="0">
            <a:spAutoFit/>
          </a:bodyPr>
          <a:lstStyle/>
          <a:p>
            <a:pPr algn="ctr"/>
            <a:r>
              <a:rPr lang="en-US" sz="900" b="1">
                <a:solidFill>
                  <a:srgbClr val="001A61"/>
                </a:solidFill>
                <a:latin typeface="outfitxtra Bold"/>
              </a:rPr>
              <a:t>CareCloud RCM</a:t>
            </a:r>
          </a:p>
          <a:p>
            <a:pPr algn="ctr"/>
            <a:endParaRPr lang="en-US" sz="400">
              <a:solidFill>
                <a:schemeClr val="tx1"/>
              </a:solidFill>
              <a:latin typeface="outfitxtra Bold"/>
            </a:endParaRPr>
          </a:p>
          <a:p>
            <a:pPr algn="ctr"/>
            <a:r>
              <a:rPr lang="en-US" sz="700">
                <a:solidFill>
                  <a:schemeClr val="tx1"/>
                </a:solidFill>
                <a:latin typeface="outfitxtra Bold"/>
              </a:rPr>
              <a:t>Platform-agnostic RCM services include:</a:t>
            </a:r>
          </a:p>
        </p:txBody>
      </p:sp>
      <p:pic>
        <p:nvPicPr>
          <p:cNvPr id="5" name="Picture 4" descr="Icon&#10;&#10;Description automatically generated">
            <a:extLst>
              <a:ext uri="{FF2B5EF4-FFF2-40B4-BE49-F238E27FC236}">
                <a16:creationId xmlns:a16="http://schemas.microsoft.com/office/drawing/2014/main" id="{2D724FC8-8DFD-8E26-F091-8D9AC1383092}"/>
              </a:ext>
            </a:extLst>
          </p:cNvPr>
          <p:cNvPicPr>
            <a:picLocks noChangeAspect="1"/>
          </p:cNvPicPr>
          <p:nvPr/>
        </p:nvPicPr>
        <p:blipFill>
          <a:blip r:embed="rId5"/>
          <a:stretch>
            <a:fillRect/>
          </a:stretch>
        </p:blipFill>
        <p:spPr>
          <a:xfrm>
            <a:off x="400008" y="191357"/>
            <a:ext cx="483823" cy="365760"/>
          </a:xfrm>
          <a:prstGeom prst="rect">
            <a:avLst/>
          </a:prstGeom>
        </p:spPr>
      </p:pic>
      <p:sp>
        <p:nvSpPr>
          <p:cNvPr id="4" name="Title 3">
            <a:extLst>
              <a:ext uri="{FF2B5EF4-FFF2-40B4-BE49-F238E27FC236}">
                <a16:creationId xmlns:a16="http://schemas.microsoft.com/office/drawing/2014/main" id="{E53407B9-D40E-E9AE-29B2-D060313E4F10}"/>
              </a:ext>
            </a:extLst>
          </p:cNvPr>
          <p:cNvSpPr>
            <a:spLocks noGrp="1"/>
          </p:cNvSpPr>
          <p:nvPr>
            <p:ph type="title"/>
          </p:nvPr>
        </p:nvSpPr>
        <p:spPr/>
        <p:txBody>
          <a:bodyPr/>
          <a:lstStyle/>
          <a:p>
            <a:r>
              <a:rPr lang="en-US"/>
              <a:t>          Technology-Enabled RCM</a:t>
            </a:r>
          </a:p>
        </p:txBody>
      </p:sp>
      <p:sp>
        <p:nvSpPr>
          <p:cNvPr id="3" name="Slide Number Placeholder 2">
            <a:extLst>
              <a:ext uri="{FF2B5EF4-FFF2-40B4-BE49-F238E27FC236}">
                <a16:creationId xmlns:a16="http://schemas.microsoft.com/office/drawing/2014/main" id="{95AB1AE1-0770-8FAC-3CF1-7F430CE479C0}"/>
              </a:ext>
            </a:extLst>
          </p:cNvPr>
          <p:cNvSpPr>
            <a:spLocks noGrp="1"/>
          </p:cNvSpPr>
          <p:nvPr>
            <p:ph type="sldNum" sz="quarter" idx="10"/>
          </p:nvPr>
        </p:nvSpPr>
        <p:spPr/>
        <p:txBody>
          <a:bodyPr/>
          <a:lstStyle/>
          <a:p>
            <a:fld id="{7AD7BA39-CD1C-4FBC-AA7C-BA7CC4082953}" type="slidenum">
              <a:rPr lang="en-US" smtClean="0"/>
              <a:pPr/>
              <a:t>25</a:t>
            </a:fld>
            <a:endParaRPr lang="en-US"/>
          </a:p>
        </p:txBody>
      </p:sp>
      <p:sp>
        <p:nvSpPr>
          <p:cNvPr id="11" name="Rectangle: Rounded Corners 10">
            <a:extLst>
              <a:ext uri="{FF2B5EF4-FFF2-40B4-BE49-F238E27FC236}">
                <a16:creationId xmlns:a16="http://schemas.microsoft.com/office/drawing/2014/main" id="{6096E5B3-F50A-8970-24CB-1F312634772E}"/>
              </a:ext>
            </a:extLst>
          </p:cNvPr>
          <p:cNvSpPr/>
          <p:nvPr/>
        </p:nvSpPr>
        <p:spPr>
          <a:xfrm>
            <a:off x="400008" y="1849084"/>
            <a:ext cx="2453805" cy="2258339"/>
          </a:xfrm>
          <a:prstGeom prst="roundRect">
            <a:avLst>
              <a:gd name="adj" fmla="val 7464"/>
            </a:avLst>
          </a:prstGeom>
          <a:gradFill>
            <a:gsLst>
              <a:gs pos="0">
                <a:srgbClr val="05AEEA"/>
              </a:gs>
              <a:gs pos="51300">
                <a:srgbClr val="3071DF"/>
              </a:gs>
              <a:gs pos="100000">
                <a:srgbClr val="573FD5"/>
              </a:gs>
            </a:gsLst>
            <a:lin ang="0" scaled="0"/>
          </a:gradFill>
          <a:ln w="3175">
            <a:solidFill>
              <a:schemeClr val="tx1">
                <a:alpha val="30000"/>
              </a:schemeClr>
            </a:soli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AF34B44-11FF-AE65-6341-BBC4F5C4A418}"/>
              </a:ext>
            </a:extLst>
          </p:cNvPr>
          <p:cNvSpPr>
            <a:spLocks noChangeAspect="1"/>
          </p:cNvSpPr>
          <p:nvPr/>
        </p:nvSpPr>
        <p:spPr>
          <a:xfrm>
            <a:off x="1444030" y="1666204"/>
            <a:ext cx="365760" cy="365760"/>
          </a:xfrm>
          <a:prstGeom prst="flowChartConnector">
            <a:avLst/>
          </a:prstGeom>
          <a:solidFill>
            <a:schemeClr val="bg1"/>
          </a:solidFill>
          <a:ln w="50800">
            <a:gradFill>
              <a:gsLst>
                <a:gs pos="0">
                  <a:srgbClr val="05AEEA"/>
                </a:gs>
                <a:gs pos="100000">
                  <a:srgbClr val="5241D6"/>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chemeClr val="tx2"/>
                </a:solidFill>
                <a:latin typeface="Metropolis Extra Bold" panose="00000900000000000000" pitchFamily="50" charset="0"/>
              </a:rPr>
              <a:t>1</a:t>
            </a:r>
          </a:p>
        </p:txBody>
      </p:sp>
      <p:grpSp>
        <p:nvGrpSpPr>
          <p:cNvPr id="15" name="Group 14">
            <a:extLst>
              <a:ext uri="{FF2B5EF4-FFF2-40B4-BE49-F238E27FC236}">
                <a16:creationId xmlns:a16="http://schemas.microsoft.com/office/drawing/2014/main" id="{F2A1E531-2211-83A2-DE3F-ACA63EC78BF7}"/>
              </a:ext>
            </a:extLst>
          </p:cNvPr>
          <p:cNvGrpSpPr/>
          <p:nvPr/>
        </p:nvGrpSpPr>
        <p:grpSpPr>
          <a:xfrm>
            <a:off x="475602" y="2581579"/>
            <a:ext cx="935174" cy="657377"/>
            <a:chOff x="4533234" y="3002014"/>
            <a:chExt cx="935174" cy="657377"/>
          </a:xfrm>
        </p:grpSpPr>
        <p:pic>
          <p:nvPicPr>
            <p:cNvPr id="28" name="Picture 27" descr="Icon&#10;&#10;Description automatically generated">
              <a:extLst>
                <a:ext uri="{FF2B5EF4-FFF2-40B4-BE49-F238E27FC236}">
                  <a16:creationId xmlns:a16="http://schemas.microsoft.com/office/drawing/2014/main" id="{EF0D9A43-4374-B6A4-6AAE-AB1F7BB7777F}"/>
                </a:ext>
              </a:extLst>
            </p:cNvPr>
            <p:cNvPicPr>
              <a:picLocks noChangeAspect="1"/>
            </p:cNvPicPr>
            <p:nvPr/>
          </p:nvPicPr>
          <p:blipFill>
            <a:blip r:embed="rId2">
              <a:biLevel thresh="25000"/>
            </a:blip>
            <a:stretch>
              <a:fillRect/>
            </a:stretch>
          </p:blipFill>
          <p:spPr>
            <a:xfrm>
              <a:off x="4863512" y="3002014"/>
              <a:ext cx="277565" cy="274320"/>
            </a:xfrm>
            <a:prstGeom prst="rect">
              <a:avLst/>
            </a:prstGeom>
          </p:spPr>
        </p:pic>
        <p:sp>
          <p:nvSpPr>
            <p:cNvPr id="29" name="TextBox 28">
              <a:extLst>
                <a:ext uri="{FF2B5EF4-FFF2-40B4-BE49-F238E27FC236}">
                  <a16:creationId xmlns:a16="http://schemas.microsoft.com/office/drawing/2014/main" id="{B7E47472-1836-BB38-F8CC-AD4468BD862C}"/>
                </a:ext>
              </a:extLst>
            </p:cNvPr>
            <p:cNvSpPr txBox="1"/>
            <p:nvPr/>
          </p:nvSpPr>
          <p:spPr>
            <a:xfrm>
              <a:off x="4533234" y="3259281"/>
              <a:ext cx="935174" cy="400110"/>
            </a:xfrm>
            <a:prstGeom prst="rect">
              <a:avLst/>
            </a:prstGeom>
            <a:noFill/>
          </p:spPr>
          <p:txBody>
            <a:bodyPr wrap="square" rtlCol="0">
              <a:spAutoFit/>
            </a:bodyPr>
            <a:lstStyle/>
            <a:p>
              <a:pPr algn="ctr"/>
              <a:r>
                <a:rPr lang="en-US" sz="800" b="1">
                  <a:solidFill>
                    <a:schemeClr val="bg1"/>
                  </a:solidFill>
                  <a:latin typeface="Outfit" pitchFamily="2" charset="0"/>
                </a:rPr>
                <a:t>RCM</a:t>
              </a:r>
            </a:p>
            <a:p>
              <a:pPr algn="ctr"/>
              <a:r>
                <a:rPr lang="en-US" sz="600">
                  <a:solidFill>
                    <a:schemeClr val="bg1"/>
                  </a:solidFill>
                  <a:latin typeface="Metropolis" panose="00000500000000000000" pitchFamily="2" charset="0"/>
                </a:rPr>
                <a:t>CareCloud Concierge</a:t>
              </a:r>
            </a:p>
          </p:txBody>
        </p:sp>
      </p:grpSp>
      <p:grpSp>
        <p:nvGrpSpPr>
          <p:cNvPr id="16" name="Group 15">
            <a:extLst>
              <a:ext uri="{FF2B5EF4-FFF2-40B4-BE49-F238E27FC236}">
                <a16:creationId xmlns:a16="http://schemas.microsoft.com/office/drawing/2014/main" id="{6C8FD7DD-95DF-8E82-35EC-F7AAD0D7E0E3}"/>
              </a:ext>
            </a:extLst>
          </p:cNvPr>
          <p:cNvGrpSpPr/>
          <p:nvPr/>
        </p:nvGrpSpPr>
        <p:grpSpPr>
          <a:xfrm>
            <a:off x="1604579" y="2581579"/>
            <a:ext cx="1229797" cy="616401"/>
            <a:chOff x="5779074" y="3048199"/>
            <a:chExt cx="1229797" cy="616401"/>
          </a:xfrm>
        </p:grpSpPr>
        <p:pic>
          <p:nvPicPr>
            <p:cNvPr id="26" name="Picture 25" descr="Icon&#10;&#10;Description automatically generated">
              <a:extLst>
                <a:ext uri="{FF2B5EF4-FFF2-40B4-BE49-F238E27FC236}">
                  <a16:creationId xmlns:a16="http://schemas.microsoft.com/office/drawing/2014/main" id="{525A910D-765D-718B-D7F4-A9E58AE9B523}"/>
                </a:ext>
              </a:extLst>
            </p:cNvPr>
            <p:cNvPicPr>
              <a:picLocks noChangeAspect="1"/>
            </p:cNvPicPr>
            <p:nvPr/>
          </p:nvPicPr>
          <p:blipFill>
            <a:blip r:embed="rId6">
              <a:biLevel thresh="25000"/>
            </a:blip>
            <a:stretch>
              <a:fillRect/>
            </a:stretch>
          </p:blipFill>
          <p:spPr>
            <a:xfrm>
              <a:off x="6256982" y="3048199"/>
              <a:ext cx="298802" cy="228600"/>
            </a:xfrm>
            <a:prstGeom prst="rect">
              <a:avLst/>
            </a:prstGeom>
            <a:effectLst/>
          </p:spPr>
        </p:pic>
        <p:sp>
          <p:nvSpPr>
            <p:cNvPr id="27" name="TextBox 26">
              <a:extLst>
                <a:ext uri="{FF2B5EF4-FFF2-40B4-BE49-F238E27FC236}">
                  <a16:creationId xmlns:a16="http://schemas.microsoft.com/office/drawing/2014/main" id="{A04C6C66-7640-550A-0310-12C4B646B371}"/>
                </a:ext>
              </a:extLst>
            </p:cNvPr>
            <p:cNvSpPr txBox="1"/>
            <p:nvPr/>
          </p:nvSpPr>
          <p:spPr>
            <a:xfrm>
              <a:off x="5779074" y="3264490"/>
              <a:ext cx="1229797" cy="400110"/>
            </a:xfrm>
            <a:prstGeom prst="rect">
              <a:avLst/>
            </a:prstGeom>
            <a:noFill/>
          </p:spPr>
          <p:txBody>
            <a:bodyPr wrap="square" rtlCol="0">
              <a:spAutoFit/>
            </a:bodyPr>
            <a:lstStyle/>
            <a:p>
              <a:pPr algn="ctr"/>
              <a:r>
                <a:rPr lang="en-US" sz="800" b="1">
                  <a:solidFill>
                    <a:schemeClr val="bg1"/>
                  </a:solidFill>
                  <a:latin typeface="Outfit" pitchFamily="2" charset="0"/>
                </a:rPr>
                <a:t>EHR</a:t>
              </a:r>
            </a:p>
            <a:p>
              <a:pPr algn="ctr"/>
              <a:r>
                <a:rPr lang="en-US" sz="600" err="1">
                  <a:solidFill>
                    <a:schemeClr val="bg1"/>
                  </a:solidFill>
                  <a:latin typeface="Outfit" pitchFamily="2" charset="0"/>
                </a:rPr>
                <a:t>CareCloud</a:t>
              </a:r>
              <a:r>
                <a:rPr lang="en-US" sz="600">
                  <a:solidFill>
                    <a:schemeClr val="bg1"/>
                  </a:solidFill>
                  <a:latin typeface="Outfit" pitchFamily="2" charset="0"/>
                </a:rPr>
                <a:t> Charts</a:t>
              </a:r>
            </a:p>
            <a:p>
              <a:pPr algn="ctr"/>
              <a:r>
                <a:rPr lang="en-US" sz="600">
                  <a:solidFill>
                    <a:schemeClr val="bg1"/>
                  </a:solidFill>
                  <a:latin typeface="Outfit" pitchFamily="2" charset="0"/>
                </a:rPr>
                <a:t>or talkEHR</a:t>
              </a:r>
            </a:p>
          </p:txBody>
        </p:sp>
      </p:grpSp>
      <p:grpSp>
        <p:nvGrpSpPr>
          <p:cNvPr id="17" name="Group 16">
            <a:extLst>
              <a:ext uri="{FF2B5EF4-FFF2-40B4-BE49-F238E27FC236}">
                <a16:creationId xmlns:a16="http://schemas.microsoft.com/office/drawing/2014/main" id="{CC3B89AB-FA9E-7143-CEE7-669B4E1C137F}"/>
              </a:ext>
            </a:extLst>
          </p:cNvPr>
          <p:cNvGrpSpPr/>
          <p:nvPr/>
        </p:nvGrpSpPr>
        <p:grpSpPr>
          <a:xfrm>
            <a:off x="1751891" y="3357948"/>
            <a:ext cx="935174" cy="551894"/>
            <a:chOff x="6353708" y="3778383"/>
            <a:chExt cx="935174" cy="551894"/>
          </a:xfrm>
        </p:grpSpPr>
        <p:pic>
          <p:nvPicPr>
            <p:cNvPr id="24" name="Picture 23" descr="Icon&#10;&#10;Description automatically generated">
              <a:extLst>
                <a:ext uri="{FF2B5EF4-FFF2-40B4-BE49-F238E27FC236}">
                  <a16:creationId xmlns:a16="http://schemas.microsoft.com/office/drawing/2014/main" id="{5B6DC2A7-F1CC-E4C8-1C4A-B7616A623495}"/>
                </a:ext>
              </a:extLst>
            </p:cNvPr>
            <p:cNvPicPr>
              <a:picLocks noChangeAspect="1"/>
            </p:cNvPicPr>
            <p:nvPr/>
          </p:nvPicPr>
          <p:blipFill>
            <a:blip r:embed="rId7">
              <a:biLevel thresh="25000"/>
            </a:blip>
            <a:stretch>
              <a:fillRect/>
            </a:stretch>
          </p:blipFill>
          <p:spPr>
            <a:xfrm>
              <a:off x="6691900" y="3778383"/>
              <a:ext cx="258788" cy="274320"/>
            </a:xfrm>
            <a:prstGeom prst="rect">
              <a:avLst/>
            </a:prstGeom>
            <a:effectLst/>
          </p:spPr>
        </p:pic>
        <p:sp>
          <p:nvSpPr>
            <p:cNvPr id="25" name="TextBox 24">
              <a:extLst>
                <a:ext uri="{FF2B5EF4-FFF2-40B4-BE49-F238E27FC236}">
                  <a16:creationId xmlns:a16="http://schemas.microsoft.com/office/drawing/2014/main" id="{4E3A1DCC-25D3-3D3F-F565-AD93793F2BCB}"/>
                </a:ext>
              </a:extLst>
            </p:cNvPr>
            <p:cNvSpPr txBox="1"/>
            <p:nvPr/>
          </p:nvSpPr>
          <p:spPr>
            <a:xfrm>
              <a:off x="6353708" y="4022500"/>
              <a:ext cx="935174" cy="307777"/>
            </a:xfrm>
            <a:prstGeom prst="rect">
              <a:avLst/>
            </a:prstGeom>
            <a:noFill/>
          </p:spPr>
          <p:txBody>
            <a:bodyPr wrap="square" rtlCol="0">
              <a:spAutoFit/>
            </a:bodyPr>
            <a:lstStyle/>
            <a:p>
              <a:pPr algn="ctr"/>
              <a:r>
                <a:rPr lang="en-US" sz="800">
                  <a:solidFill>
                    <a:schemeClr val="bg1"/>
                  </a:solidFill>
                  <a:latin typeface="Outfit" pitchFamily="2" charset="0"/>
                </a:rPr>
                <a:t>PXM</a:t>
              </a:r>
            </a:p>
            <a:p>
              <a:pPr algn="ctr"/>
              <a:r>
                <a:rPr lang="en-US" sz="600">
                  <a:solidFill>
                    <a:schemeClr val="bg1"/>
                  </a:solidFill>
                  <a:latin typeface="Outfit" pitchFamily="2" charset="0"/>
                </a:rPr>
                <a:t>CareCloud Breeze</a:t>
              </a:r>
            </a:p>
          </p:txBody>
        </p:sp>
      </p:grpSp>
      <p:grpSp>
        <p:nvGrpSpPr>
          <p:cNvPr id="18" name="Group 17">
            <a:extLst>
              <a:ext uri="{FF2B5EF4-FFF2-40B4-BE49-F238E27FC236}">
                <a16:creationId xmlns:a16="http://schemas.microsoft.com/office/drawing/2014/main" id="{BD440547-127B-C592-6CC4-D73034911A95}"/>
              </a:ext>
            </a:extLst>
          </p:cNvPr>
          <p:cNvGrpSpPr/>
          <p:nvPr/>
        </p:nvGrpSpPr>
        <p:grpSpPr>
          <a:xfrm>
            <a:off x="307010" y="3345933"/>
            <a:ext cx="1229797" cy="564279"/>
            <a:chOff x="4673367" y="3766368"/>
            <a:chExt cx="1229797" cy="564279"/>
          </a:xfrm>
        </p:grpSpPr>
        <p:pic>
          <p:nvPicPr>
            <p:cNvPr id="22" name="Picture 21" descr="Icon&#10;&#10;Description automatically generated">
              <a:extLst>
                <a:ext uri="{FF2B5EF4-FFF2-40B4-BE49-F238E27FC236}">
                  <a16:creationId xmlns:a16="http://schemas.microsoft.com/office/drawing/2014/main" id="{D1BADD80-D1C9-7CFD-5A5F-3B24B18E6DD9}"/>
                </a:ext>
              </a:extLst>
            </p:cNvPr>
            <p:cNvPicPr>
              <a:picLocks noChangeAspect="1"/>
            </p:cNvPicPr>
            <p:nvPr/>
          </p:nvPicPr>
          <p:blipFill>
            <a:blip r:embed="rId8">
              <a:biLevel thresh="25000"/>
            </a:blip>
            <a:stretch>
              <a:fillRect/>
            </a:stretch>
          </p:blipFill>
          <p:spPr>
            <a:xfrm>
              <a:off x="5185354" y="3766368"/>
              <a:ext cx="220526" cy="274320"/>
            </a:xfrm>
            <a:prstGeom prst="rect">
              <a:avLst/>
            </a:prstGeom>
            <a:effectLst/>
          </p:spPr>
        </p:pic>
        <p:sp>
          <p:nvSpPr>
            <p:cNvPr id="23" name="TextBox 22">
              <a:extLst>
                <a:ext uri="{FF2B5EF4-FFF2-40B4-BE49-F238E27FC236}">
                  <a16:creationId xmlns:a16="http://schemas.microsoft.com/office/drawing/2014/main" id="{66651819-BEC1-F3D9-4A41-76233D8D2F87}"/>
                </a:ext>
              </a:extLst>
            </p:cNvPr>
            <p:cNvSpPr txBox="1"/>
            <p:nvPr/>
          </p:nvSpPr>
          <p:spPr>
            <a:xfrm>
              <a:off x="4673367" y="4022870"/>
              <a:ext cx="1229797" cy="307777"/>
            </a:xfrm>
            <a:prstGeom prst="rect">
              <a:avLst/>
            </a:prstGeom>
            <a:noFill/>
          </p:spPr>
          <p:txBody>
            <a:bodyPr wrap="square" rtlCol="0">
              <a:spAutoFit/>
            </a:bodyPr>
            <a:lstStyle/>
            <a:p>
              <a:pPr algn="ctr"/>
              <a:r>
                <a:rPr lang="en-US" sz="800" b="1">
                  <a:solidFill>
                    <a:schemeClr val="bg1"/>
                  </a:solidFill>
                  <a:latin typeface="Outfit" pitchFamily="2" charset="0"/>
                </a:rPr>
                <a:t>PM</a:t>
              </a:r>
            </a:p>
            <a:p>
              <a:pPr algn="ctr"/>
              <a:r>
                <a:rPr lang="en-US" sz="600">
                  <a:solidFill>
                    <a:schemeClr val="bg1"/>
                  </a:solidFill>
                  <a:latin typeface="Outfit" pitchFamily="2" charset="0"/>
                </a:rPr>
                <a:t>CareCloud Central </a:t>
              </a:r>
            </a:p>
          </p:txBody>
        </p:sp>
      </p:grpSp>
      <p:pic>
        <p:nvPicPr>
          <p:cNvPr id="19" name="Graphic 18" descr="Badge Follow outline">
            <a:extLst>
              <a:ext uri="{FF2B5EF4-FFF2-40B4-BE49-F238E27FC236}">
                <a16:creationId xmlns:a16="http://schemas.microsoft.com/office/drawing/2014/main" id="{01955E8E-5256-C1A3-ABC9-FDCC8ADF590B}"/>
              </a:ext>
            </a:extLst>
          </p:cNvPr>
          <p:cNvPicPr>
            <a:picLocks noChangeAspect="1"/>
          </p:cNvPicPr>
          <p:nvPr/>
        </p:nvPicPr>
        <p:blipFill>
          <a:blip r:embed="rId3">
            <a:biLevel thresh="50000"/>
            <a:extLst>
              <a:ext uri="{96DAC541-7B7A-43D3-8B79-37D633B846F1}">
                <asvg:svgBlip xmlns:asvg="http://schemas.microsoft.com/office/drawing/2016/SVG/main" xmlns="" r:embed="rId4"/>
              </a:ext>
            </a:extLst>
          </a:blip>
          <a:stretch>
            <a:fillRect/>
          </a:stretch>
        </p:blipFill>
        <p:spPr>
          <a:xfrm>
            <a:off x="1458511" y="2728160"/>
            <a:ext cx="246888" cy="246888"/>
          </a:xfrm>
          <a:prstGeom prst="rect">
            <a:avLst/>
          </a:prstGeom>
        </p:spPr>
      </p:pic>
      <p:sp>
        <p:nvSpPr>
          <p:cNvPr id="10" name="TextBox 9">
            <a:extLst>
              <a:ext uri="{FF2B5EF4-FFF2-40B4-BE49-F238E27FC236}">
                <a16:creationId xmlns:a16="http://schemas.microsoft.com/office/drawing/2014/main" id="{0295E2D5-65B9-52F4-7637-34AA9BE7075A}"/>
              </a:ext>
            </a:extLst>
          </p:cNvPr>
          <p:cNvSpPr txBox="1"/>
          <p:nvPr/>
        </p:nvSpPr>
        <p:spPr>
          <a:xfrm>
            <a:off x="400008" y="2099457"/>
            <a:ext cx="2441943" cy="400110"/>
          </a:xfrm>
          <a:prstGeom prst="rect">
            <a:avLst/>
          </a:prstGeom>
          <a:noFill/>
        </p:spPr>
        <p:txBody>
          <a:bodyPr wrap="square" lIns="0" rIns="0" rtlCol="0">
            <a:spAutoFit/>
          </a:bodyPr>
          <a:lstStyle/>
          <a:p>
            <a:pPr algn="ctr"/>
            <a:r>
              <a:rPr lang="en-US" sz="900" b="1">
                <a:solidFill>
                  <a:schemeClr val="bg1"/>
                </a:solidFill>
                <a:latin typeface="Outfit" pitchFamily="2" charset="0"/>
              </a:rPr>
              <a:t>CareCloud Concierge RCM</a:t>
            </a:r>
          </a:p>
          <a:p>
            <a:pPr algn="ctr"/>
            <a:endParaRPr lang="en-US" sz="400">
              <a:solidFill>
                <a:schemeClr val="bg1"/>
              </a:solidFill>
              <a:latin typeface="Outfit" pitchFamily="2" charset="0"/>
            </a:endParaRPr>
          </a:p>
          <a:p>
            <a:pPr algn="ctr"/>
            <a:r>
              <a:rPr lang="en-US" sz="700">
                <a:solidFill>
                  <a:schemeClr val="bg1"/>
                </a:solidFill>
                <a:latin typeface="Outfit" pitchFamily="2" charset="0"/>
              </a:rPr>
              <a:t>Comprehensive bundle includes 4 essential solutions:</a:t>
            </a:r>
          </a:p>
        </p:txBody>
      </p:sp>
      <p:pic>
        <p:nvPicPr>
          <p:cNvPr id="30" name="Graphic 29" descr="Badge Follow outline">
            <a:extLst>
              <a:ext uri="{FF2B5EF4-FFF2-40B4-BE49-F238E27FC236}">
                <a16:creationId xmlns:a16="http://schemas.microsoft.com/office/drawing/2014/main" id="{A05649F8-50A9-216F-EA83-36033D956BF9}"/>
              </a:ext>
            </a:extLst>
          </p:cNvPr>
          <p:cNvPicPr>
            <a:picLocks noChangeAspect="1"/>
          </p:cNvPicPr>
          <p:nvPr/>
        </p:nvPicPr>
        <p:blipFill>
          <a:blip r:embed="rId3">
            <a:biLevel thresh="50000"/>
            <a:extLst>
              <a:ext uri="{96DAC541-7B7A-43D3-8B79-37D633B846F1}">
                <asvg:svgBlip xmlns:asvg="http://schemas.microsoft.com/office/drawing/2016/SVG/main" xmlns="" r:embed="rId4"/>
              </a:ext>
            </a:extLst>
          </a:blip>
          <a:stretch>
            <a:fillRect/>
          </a:stretch>
        </p:blipFill>
        <p:spPr>
          <a:xfrm>
            <a:off x="1458511" y="3443961"/>
            <a:ext cx="246888" cy="246888"/>
          </a:xfrm>
          <a:prstGeom prst="rect">
            <a:avLst/>
          </a:prstGeom>
        </p:spPr>
      </p:pic>
      <p:sp>
        <p:nvSpPr>
          <p:cNvPr id="76" name="Title 2">
            <a:extLst>
              <a:ext uri="{FF2B5EF4-FFF2-40B4-BE49-F238E27FC236}">
                <a16:creationId xmlns:a16="http://schemas.microsoft.com/office/drawing/2014/main" id="{81E12637-1E2D-8356-D365-3DF3D817F269}"/>
              </a:ext>
            </a:extLst>
          </p:cNvPr>
          <p:cNvSpPr txBox="1">
            <a:spLocks/>
          </p:cNvSpPr>
          <p:nvPr/>
        </p:nvSpPr>
        <p:spPr>
          <a:xfrm>
            <a:off x="400009" y="713516"/>
            <a:ext cx="7762626" cy="460774"/>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a:buClrTx/>
              <a:buFontTx/>
            </a:pPr>
            <a:r>
              <a:rPr lang="en-US" sz="1200" b="1">
                <a:solidFill>
                  <a:srgbClr val="001A61"/>
                </a:solidFill>
                <a:latin typeface="Outfit" pitchFamily="2" charset="0"/>
              </a:rPr>
              <a:t>As a leading provider of end-to-end revenue cycle solutions, we excel at delivering comprehensive and customized solutions to improve practice profitability.</a:t>
            </a:r>
          </a:p>
        </p:txBody>
      </p:sp>
      <p:sp>
        <p:nvSpPr>
          <p:cNvPr id="77" name="Title 2">
            <a:extLst>
              <a:ext uri="{FF2B5EF4-FFF2-40B4-BE49-F238E27FC236}">
                <a16:creationId xmlns:a16="http://schemas.microsoft.com/office/drawing/2014/main" id="{BECEA016-21A8-260B-F503-2A0A76D1090F}"/>
              </a:ext>
            </a:extLst>
          </p:cNvPr>
          <p:cNvSpPr txBox="1">
            <a:spLocks/>
          </p:cNvSpPr>
          <p:nvPr/>
        </p:nvSpPr>
        <p:spPr>
          <a:xfrm>
            <a:off x="400008" y="1452328"/>
            <a:ext cx="897591" cy="261639"/>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a:buClrTx/>
              <a:buFontTx/>
            </a:pPr>
            <a:r>
              <a:rPr lang="en-US" sz="1000" b="1">
                <a:solidFill>
                  <a:srgbClr val="001A61"/>
                </a:solidFill>
                <a:latin typeface="Outfit" pitchFamily="2" charset="0"/>
              </a:rPr>
              <a:t>Options:</a:t>
            </a:r>
          </a:p>
        </p:txBody>
      </p:sp>
      <p:pic>
        <p:nvPicPr>
          <p:cNvPr id="78" name="Picture 77" descr="A picture containing graphics, font, logo, symbol&#10;&#10;Description automatically generated">
            <a:extLst>
              <a:ext uri="{FF2B5EF4-FFF2-40B4-BE49-F238E27FC236}">
                <a16:creationId xmlns:a16="http://schemas.microsoft.com/office/drawing/2014/main" id="{D7DA7FF2-D398-08E7-AC2F-0A3371F0F5A2}"/>
              </a:ext>
            </a:extLst>
          </p:cNvPr>
          <p:cNvPicPr>
            <a:picLocks noChangeAspect="1"/>
          </p:cNvPicPr>
          <p:nvPr/>
        </p:nvPicPr>
        <p:blipFill>
          <a:blip r:embed="rId9"/>
          <a:stretch>
            <a:fillRect/>
          </a:stretch>
        </p:blipFill>
        <p:spPr>
          <a:xfrm>
            <a:off x="5005310" y="2807000"/>
            <a:ext cx="246888" cy="246888"/>
          </a:xfrm>
          <a:prstGeom prst="rect">
            <a:avLst/>
          </a:prstGeom>
        </p:spPr>
      </p:pic>
      <p:sp>
        <p:nvSpPr>
          <p:cNvPr id="85" name="Flowchart: Connector 84">
            <a:extLst>
              <a:ext uri="{FF2B5EF4-FFF2-40B4-BE49-F238E27FC236}">
                <a16:creationId xmlns:a16="http://schemas.microsoft.com/office/drawing/2014/main" id="{1A2B0E63-2236-665C-D653-A5C22F0E1F9E}"/>
              </a:ext>
            </a:extLst>
          </p:cNvPr>
          <p:cNvSpPr>
            <a:spLocks noChangeAspect="1"/>
          </p:cNvSpPr>
          <p:nvPr/>
        </p:nvSpPr>
        <p:spPr>
          <a:xfrm>
            <a:off x="7209927" y="1666204"/>
            <a:ext cx="365760" cy="365760"/>
          </a:xfrm>
          <a:prstGeom prst="flowChartConnector">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solidFill>
                  <a:schemeClr val="tx2"/>
                </a:solidFill>
                <a:latin typeface="Metropolis Extra Bold" panose="00000900000000000000" pitchFamily="50" charset="0"/>
              </a:rPr>
              <a:t>3</a:t>
            </a:r>
          </a:p>
        </p:txBody>
      </p:sp>
      <p:pic>
        <p:nvPicPr>
          <p:cNvPr id="99" name="Picture 98" descr="Icon&#10;&#10;Description automatically generated">
            <a:extLst>
              <a:ext uri="{FF2B5EF4-FFF2-40B4-BE49-F238E27FC236}">
                <a16:creationId xmlns:a16="http://schemas.microsoft.com/office/drawing/2014/main" id="{2086DB20-73CF-9F69-EC0C-DAB5F108E9E7}"/>
              </a:ext>
            </a:extLst>
          </p:cNvPr>
          <p:cNvPicPr>
            <a:picLocks noChangeAspect="1"/>
          </p:cNvPicPr>
          <p:nvPr/>
        </p:nvPicPr>
        <p:blipFill>
          <a:blip r:embed="rId2">
            <a:biLevel thresh="25000"/>
          </a:blip>
          <a:stretch>
            <a:fillRect/>
          </a:stretch>
        </p:blipFill>
        <p:spPr>
          <a:xfrm>
            <a:off x="6646228" y="2581579"/>
            <a:ext cx="277565" cy="274320"/>
          </a:xfrm>
          <a:prstGeom prst="rect">
            <a:avLst/>
          </a:prstGeom>
        </p:spPr>
      </p:pic>
      <p:sp>
        <p:nvSpPr>
          <p:cNvPr id="100" name="TextBox 99">
            <a:extLst>
              <a:ext uri="{FF2B5EF4-FFF2-40B4-BE49-F238E27FC236}">
                <a16:creationId xmlns:a16="http://schemas.microsoft.com/office/drawing/2014/main" id="{9077DDEA-8125-2425-FB73-7F7DB06D9FA2}"/>
              </a:ext>
            </a:extLst>
          </p:cNvPr>
          <p:cNvSpPr txBox="1"/>
          <p:nvPr/>
        </p:nvSpPr>
        <p:spPr>
          <a:xfrm>
            <a:off x="6315950" y="2838846"/>
            <a:ext cx="935174" cy="307777"/>
          </a:xfrm>
          <a:prstGeom prst="rect">
            <a:avLst/>
          </a:prstGeom>
          <a:noFill/>
        </p:spPr>
        <p:txBody>
          <a:bodyPr wrap="square" rtlCol="0">
            <a:spAutoFit/>
          </a:bodyPr>
          <a:lstStyle/>
          <a:p>
            <a:pPr algn="ctr"/>
            <a:r>
              <a:rPr lang="en-US" sz="800" b="1">
                <a:solidFill>
                  <a:schemeClr val="bg1"/>
                </a:solidFill>
                <a:latin typeface="Outfit" pitchFamily="2" charset="0"/>
              </a:rPr>
              <a:t>RCM</a:t>
            </a:r>
          </a:p>
          <a:p>
            <a:pPr algn="ctr"/>
            <a:r>
              <a:rPr lang="en-US" sz="600">
                <a:solidFill>
                  <a:schemeClr val="bg1"/>
                </a:solidFill>
                <a:latin typeface="Outfit" pitchFamily="2" charset="0"/>
              </a:rPr>
              <a:t>CareCloud Concierge</a:t>
            </a:r>
          </a:p>
        </p:txBody>
      </p:sp>
      <p:sp>
        <p:nvSpPr>
          <p:cNvPr id="98" name="TextBox 97">
            <a:extLst>
              <a:ext uri="{FF2B5EF4-FFF2-40B4-BE49-F238E27FC236}">
                <a16:creationId xmlns:a16="http://schemas.microsoft.com/office/drawing/2014/main" id="{E874625E-14E4-D45C-9200-AFB0B938CEAA}"/>
              </a:ext>
            </a:extLst>
          </p:cNvPr>
          <p:cNvSpPr txBox="1"/>
          <p:nvPr/>
        </p:nvSpPr>
        <p:spPr>
          <a:xfrm>
            <a:off x="7182399" y="2844055"/>
            <a:ext cx="1524723" cy="430887"/>
          </a:xfrm>
          <a:prstGeom prst="rect">
            <a:avLst/>
          </a:prstGeom>
          <a:noFill/>
        </p:spPr>
        <p:txBody>
          <a:bodyPr wrap="square" rtlCol="0">
            <a:spAutoFit/>
          </a:bodyPr>
          <a:lstStyle/>
          <a:p>
            <a:pPr algn="ctr"/>
            <a:r>
              <a:rPr lang="en-US" sz="800" b="1">
                <a:solidFill>
                  <a:schemeClr val="bg1"/>
                </a:solidFill>
                <a:latin typeface="Outfit" pitchFamily="2" charset="0"/>
              </a:rPr>
              <a:t>Workforce</a:t>
            </a:r>
          </a:p>
          <a:p>
            <a:pPr algn="ctr"/>
            <a:r>
              <a:rPr lang="en-US" sz="800" b="1">
                <a:solidFill>
                  <a:schemeClr val="bg1"/>
                </a:solidFill>
                <a:latin typeface="Outfit" pitchFamily="2" charset="0"/>
              </a:rPr>
              <a:t>Augmentation</a:t>
            </a:r>
          </a:p>
          <a:p>
            <a:pPr algn="ctr"/>
            <a:r>
              <a:rPr lang="en-US" sz="600">
                <a:solidFill>
                  <a:schemeClr val="bg1"/>
                </a:solidFill>
                <a:latin typeface="Outfit" pitchFamily="2" charset="0"/>
              </a:rPr>
              <a:t>CareCloud Force</a:t>
            </a:r>
          </a:p>
        </p:txBody>
      </p:sp>
      <p:sp>
        <p:nvSpPr>
          <p:cNvPr id="96" name="TextBox 95">
            <a:extLst>
              <a:ext uri="{FF2B5EF4-FFF2-40B4-BE49-F238E27FC236}">
                <a16:creationId xmlns:a16="http://schemas.microsoft.com/office/drawing/2014/main" id="{6CACC0CD-18BE-8114-B036-1C92688B2E02}"/>
              </a:ext>
            </a:extLst>
          </p:cNvPr>
          <p:cNvSpPr txBox="1"/>
          <p:nvPr/>
        </p:nvSpPr>
        <p:spPr>
          <a:xfrm>
            <a:off x="7403517" y="3624681"/>
            <a:ext cx="1082486" cy="338554"/>
          </a:xfrm>
          <a:prstGeom prst="rect">
            <a:avLst/>
          </a:prstGeom>
          <a:noFill/>
        </p:spPr>
        <p:txBody>
          <a:bodyPr wrap="square" rtlCol="0">
            <a:spAutoFit/>
          </a:bodyPr>
          <a:lstStyle/>
          <a:p>
            <a:pPr algn="ctr"/>
            <a:r>
              <a:rPr lang="en-US" sz="800" b="1">
                <a:solidFill>
                  <a:schemeClr val="bg1"/>
                </a:solidFill>
                <a:latin typeface="Outfit" pitchFamily="2" charset="0"/>
              </a:rPr>
              <a:t>Specialty Specific Solutions</a:t>
            </a:r>
            <a:endParaRPr lang="en-US" sz="600" b="1">
              <a:solidFill>
                <a:schemeClr val="bg1"/>
              </a:solidFill>
              <a:latin typeface="Outfit" pitchFamily="2" charset="0"/>
            </a:endParaRPr>
          </a:p>
        </p:txBody>
      </p:sp>
      <p:sp>
        <p:nvSpPr>
          <p:cNvPr id="94" name="TextBox 93">
            <a:extLst>
              <a:ext uri="{FF2B5EF4-FFF2-40B4-BE49-F238E27FC236}">
                <a16:creationId xmlns:a16="http://schemas.microsoft.com/office/drawing/2014/main" id="{DE9CAD6B-6A08-3B6C-8E7C-056F9A6FDCE1}"/>
              </a:ext>
            </a:extLst>
          </p:cNvPr>
          <p:cNvSpPr txBox="1"/>
          <p:nvPr/>
        </p:nvSpPr>
        <p:spPr>
          <a:xfrm>
            <a:off x="6320084" y="3617453"/>
            <a:ext cx="935174" cy="430887"/>
          </a:xfrm>
          <a:prstGeom prst="rect">
            <a:avLst/>
          </a:prstGeom>
          <a:noFill/>
        </p:spPr>
        <p:txBody>
          <a:bodyPr wrap="square" rtlCol="0">
            <a:spAutoFit/>
          </a:bodyPr>
          <a:lstStyle/>
          <a:p>
            <a:pPr algn="ctr"/>
            <a:r>
              <a:rPr lang="en-US" sz="800" b="1">
                <a:solidFill>
                  <a:schemeClr val="bg1"/>
                </a:solidFill>
                <a:latin typeface="Outfit" pitchFamily="2" charset="0"/>
              </a:rPr>
              <a:t>Hospital RCM Optimization</a:t>
            </a:r>
          </a:p>
          <a:p>
            <a:pPr algn="ctr"/>
            <a:r>
              <a:rPr lang="en-US" sz="600">
                <a:solidFill>
                  <a:schemeClr val="bg1"/>
                </a:solidFill>
                <a:latin typeface="Outfit" pitchFamily="2" charset="0"/>
              </a:rPr>
              <a:t>medSR </a:t>
            </a:r>
          </a:p>
        </p:txBody>
      </p:sp>
      <p:sp>
        <p:nvSpPr>
          <p:cNvPr id="83" name="TextBox 82">
            <a:extLst>
              <a:ext uri="{FF2B5EF4-FFF2-40B4-BE49-F238E27FC236}">
                <a16:creationId xmlns:a16="http://schemas.microsoft.com/office/drawing/2014/main" id="{0DDF1ACE-C0DB-0E53-E7ED-9773F0C6686A}"/>
              </a:ext>
            </a:extLst>
          </p:cNvPr>
          <p:cNvSpPr txBox="1"/>
          <p:nvPr/>
        </p:nvSpPr>
        <p:spPr>
          <a:xfrm>
            <a:off x="6210860" y="2099457"/>
            <a:ext cx="2441943" cy="400110"/>
          </a:xfrm>
          <a:prstGeom prst="rect">
            <a:avLst/>
          </a:prstGeom>
          <a:noFill/>
        </p:spPr>
        <p:txBody>
          <a:bodyPr wrap="square" lIns="0" rIns="0" rtlCol="0">
            <a:spAutoFit/>
          </a:bodyPr>
          <a:lstStyle/>
          <a:p>
            <a:pPr algn="ctr"/>
            <a:r>
              <a:rPr lang="en-US" sz="900" b="1">
                <a:solidFill>
                  <a:schemeClr val="bg1"/>
                </a:solidFill>
                <a:latin typeface="Outfit" pitchFamily="2" charset="0"/>
              </a:rPr>
              <a:t>Custom RCM</a:t>
            </a:r>
          </a:p>
          <a:p>
            <a:pPr algn="ctr"/>
            <a:endParaRPr lang="en-US" sz="400">
              <a:solidFill>
                <a:schemeClr val="bg1"/>
              </a:solidFill>
              <a:latin typeface="Outfit" pitchFamily="2" charset="0"/>
            </a:endParaRPr>
          </a:p>
          <a:p>
            <a:pPr algn="ctr"/>
            <a:r>
              <a:rPr lang="en-US" sz="700">
                <a:solidFill>
                  <a:schemeClr val="bg1"/>
                </a:solidFill>
                <a:latin typeface="Outfit" pitchFamily="2" charset="0"/>
              </a:rPr>
              <a:t>Customized solutions to fit any need, such as:</a:t>
            </a:r>
          </a:p>
        </p:txBody>
      </p:sp>
      <p:pic>
        <p:nvPicPr>
          <p:cNvPr id="104" name="Graphic 103" descr="First aid kit outline">
            <a:extLst>
              <a:ext uri="{FF2B5EF4-FFF2-40B4-BE49-F238E27FC236}">
                <a16:creationId xmlns:a16="http://schemas.microsoft.com/office/drawing/2014/main" id="{11802511-16D3-3C21-9DF3-55E3C10093F2}"/>
              </a:ext>
            </a:extLst>
          </p:cNvPr>
          <p:cNvPicPr>
            <a:picLocks noChangeAspect="1"/>
          </p:cNvPicPr>
          <p:nvPr/>
        </p:nvPicPr>
        <p:blipFill rotWithShape="1">
          <a:blip r:embed="rId10">
            <a:biLevel thresh="25000"/>
            <a:extLst>
              <a:ext uri="{96DAC541-7B7A-43D3-8B79-37D633B846F1}">
                <asvg:svgBlip xmlns:asvg="http://schemas.microsoft.com/office/drawing/2016/SVG/main" xmlns="" r:embed="rId11"/>
              </a:ext>
            </a:extLst>
          </a:blip>
          <a:srcRect t="11326" b="7965"/>
          <a:stretch/>
        </p:blipFill>
        <p:spPr>
          <a:xfrm>
            <a:off x="7739127" y="3349737"/>
            <a:ext cx="396535" cy="320040"/>
          </a:xfrm>
          <a:prstGeom prst="rect">
            <a:avLst/>
          </a:prstGeom>
        </p:spPr>
      </p:pic>
      <p:pic>
        <p:nvPicPr>
          <p:cNvPr id="101" name="Graphic 65" descr="Hospital outline">
            <a:extLst>
              <a:ext uri="{FF2B5EF4-FFF2-40B4-BE49-F238E27FC236}">
                <a16:creationId xmlns:a16="http://schemas.microsoft.com/office/drawing/2014/main" id="{159E728D-A832-022D-07B3-03113B66BB0F}"/>
              </a:ext>
            </a:extLst>
          </p:cNvPr>
          <p:cNvPicPr>
            <a:picLocks noChangeAspect="1"/>
          </p:cNvPicPr>
          <p:nvPr/>
        </p:nvPicPr>
        <p:blipFill>
          <a:blip r:embed="rId12">
            <a:biLevel thresh="25000"/>
            <a:extLst>
              <a:ext uri="{96DAC541-7B7A-43D3-8B79-37D633B846F1}">
                <asvg:svgBlip xmlns:asvg="http://schemas.microsoft.com/office/drawing/2016/SVG/main" xmlns="" r:embed="rId13"/>
              </a:ext>
            </a:extLst>
          </a:blip>
          <a:stretch>
            <a:fillRect/>
          </a:stretch>
        </p:blipFill>
        <p:spPr>
          <a:xfrm>
            <a:off x="6583067" y="3304017"/>
            <a:ext cx="373081" cy="365760"/>
          </a:xfrm>
          <a:prstGeom prst="rect">
            <a:avLst/>
          </a:prstGeom>
        </p:spPr>
      </p:pic>
      <p:pic>
        <p:nvPicPr>
          <p:cNvPr id="102" name="Picture 101" descr="Icon&#10;&#10;Description automatically generated">
            <a:extLst>
              <a:ext uri="{FF2B5EF4-FFF2-40B4-BE49-F238E27FC236}">
                <a16:creationId xmlns:a16="http://schemas.microsoft.com/office/drawing/2014/main" id="{50204EFA-AF23-0A65-BC2F-06139EE757A0}"/>
              </a:ext>
            </a:extLst>
          </p:cNvPr>
          <p:cNvPicPr>
            <a:picLocks noChangeAspect="1"/>
          </p:cNvPicPr>
          <p:nvPr/>
        </p:nvPicPr>
        <p:blipFill>
          <a:blip r:embed="rId14">
            <a:biLevel thresh="25000"/>
          </a:blip>
          <a:stretch>
            <a:fillRect/>
          </a:stretch>
        </p:blipFill>
        <p:spPr>
          <a:xfrm>
            <a:off x="7795581" y="2577284"/>
            <a:ext cx="277770" cy="292608"/>
          </a:xfrm>
          <a:prstGeom prst="rect">
            <a:avLst/>
          </a:prstGeom>
        </p:spPr>
      </p:pic>
    </p:spTree>
    <p:extLst>
      <p:ext uri="{BB962C8B-B14F-4D97-AF65-F5344CB8AC3E}">
        <p14:creationId xmlns:p14="http://schemas.microsoft.com/office/powerpoint/2010/main" val="210538177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5B373AB-C019-3975-DD43-67E8DC7D0304}"/>
            </a:ext>
          </a:extLst>
        </p:cNvPr>
        <p:cNvGrpSpPr/>
        <p:nvPr/>
      </p:nvGrpSpPr>
      <p:grpSpPr bwMode="auto">
        <a:xfrm>
          <a:off x="0" y="0"/>
          <a:ext cx="0" cy="0"/>
          <a:chOff x="0" y="0"/>
          <a:chExt cx="0" cy="0"/>
        </a:xfrm>
      </p:grpSpPr>
      <p:sp>
        <p:nvSpPr>
          <p:cNvPr id="2" name="Slide Number Placeholder 1">
            <a:extLst>
              <a:ext uri="{FF2B5EF4-FFF2-40B4-BE49-F238E27FC236}">
                <a16:creationId xmlns:a16="http://schemas.microsoft.com/office/drawing/2014/main" id="{518A4094-A801-1D5E-8FEF-0D46FB717962}"/>
              </a:ext>
            </a:extLst>
          </p:cNvPr>
          <p:cNvSpPr>
            <a:spLocks noGrp="1"/>
          </p:cNvSpPr>
          <p:nvPr>
            <p:ph type="sldNum" sz="quarter" idx="10"/>
          </p:nvPr>
        </p:nvSpPr>
        <p:spPr bwMode="auto"/>
        <p:txBody>
          <a:bodyPr/>
          <a:lstStyle/>
          <a:p>
            <a:pPr marL="0" marR="0" lvl="0" indent="0" algn="r" defTabSz="914400">
              <a:lnSpc>
                <a:spcPct val="100000"/>
              </a:lnSpc>
              <a:spcBef>
                <a:spcPts val="0"/>
              </a:spcBef>
              <a:spcAft>
                <a:spcPts val="0"/>
              </a:spcAft>
              <a:buClr>
                <a:srgbClr val="000000"/>
              </a:buClr>
              <a:buSzTx/>
              <a:buFont typeface="Arial"/>
              <a:buNone/>
              <a:defRPr/>
            </a:pPr>
            <a:fld id="{7AD7BA39-CD1C-4FBC-AA7C-BA7CC4082953}" type="slidenum">
              <a:rPr lang="en-US" b="0" i="0" u="none" strike="noStrike" cap="none" spc="0">
                <a:ln>
                  <a:noFill/>
                </a:ln>
                <a:solidFill>
                  <a:srgbClr val="444445">
                    <a:tint val="75000"/>
                  </a:srgbClr>
                </a:solidFill>
              </a:rPr>
              <a:t>26</a:t>
            </a:fld>
            <a:endParaRPr lang="en-US" b="0" i="0" u="none" strike="noStrike" cap="none" spc="0">
              <a:ln>
                <a:noFill/>
              </a:ln>
              <a:solidFill>
                <a:srgbClr val="444445">
                  <a:tint val="75000"/>
                </a:srgbClr>
              </a:solidFill>
            </a:endParaRPr>
          </a:p>
        </p:txBody>
      </p:sp>
      <p:sp>
        <p:nvSpPr>
          <p:cNvPr id="3" name="Title 2">
            <a:extLst>
              <a:ext uri="{FF2B5EF4-FFF2-40B4-BE49-F238E27FC236}">
                <a16:creationId xmlns:a16="http://schemas.microsoft.com/office/drawing/2014/main" id="{9A1D5940-F935-CF03-3EC6-6CA40DC25B7F}"/>
              </a:ext>
            </a:extLst>
          </p:cNvPr>
          <p:cNvSpPr>
            <a:spLocks noGrp="1"/>
          </p:cNvSpPr>
          <p:nvPr>
            <p:ph type="title"/>
          </p:nvPr>
        </p:nvSpPr>
        <p:spPr bwMode="auto"/>
        <p:txBody>
          <a:bodyPr/>
          <a:lstStyle/>
          <a:p>
            <a:pPr>
              <a:defRPr/>
            </a:pPr>
            <a:r>
              <a:rPr lang="en-US" dirty="0"/>
              <a:t>CareCloud’s End-to-End Solutions</a:t>
            </a:r>
            <a:endParaRPr dirty="0"/>
          </a:p>
        </p:txBody>
      </p:sp>
      <p:sp>
        <p:nvSpPr>
          <p:cNvPr id="66" name="TextBox 29">
            <a:extLst>
              <a:ext uri="{FF2B5EF4-FFF2-40B4-BE49-F238E27FC236}">
                <a16:creationId xmlns:a16="http://schemas.microsoft.com/office/drawing/2014/main" id="{B1DDDB94-2877-8711-DF9C-A745C24D31BD}"/>
              </a:ext>
            </a:extLst>
          </p:cNvPr>
          <p:cNvSpPr txBox="1"/>
          <p:nvPr/>
        </p:nvSpPr>
        <p:spPr bwMode="auto">
          <a:xfrm>
            <a:off x="2608603" y="1111941"/>
            <a:ext cx="5917942" cy="680972"/>
          </a:xfrm>
          <a:prstGeom prst="rect">
            <a:avLst/>
          </a:prstGeom>
        </p:spPr>
        <p:txBody>
          <a:bodyPr wrap="square" lIns="0" tIns="0" rIns="0" bIns="0" rtlCol="0" anchor="t">
            <a:noAutofit/>
          </a:bodyPr>
          <a:lstStyle/>
          <a:p>
            <a:pPr marL="0" marR="0" lvl="0" indent="0" defTabSz="914400">
              <a:lnSpc>
                <a:spcPts val="2500"/>
              </a:lnSpc>
              <a:spcBef>
                <a:spcPts val="0"/>
              </a:spcBef>
              <a:spcAft>
                <a:spcPts val="0"/>
              </a:spcAft>
              <a:buClr>
                <a:srgbClr val="000000"/>
              </a:buClr>
              <a:buSzTx/>
              <a:buFont typeface="Arial"/>
              <a:buNone/>
              <a:defRPr/>
            </a:pPr>
            <a:r>
              <a:rPr lang="en-US" sz="2100" b="1" i="0" u="none" strike="noStrike" cap="none" spc="0" dirty="0">
                <a:ln>
                  <a:noFill/>
                </a:ln>
                <a:solidFill>
                  <a:srgbClr val="001A61"/>
                </a:solidFill>
                <a:latin typeface="Outfit"/>
                <a:cs typeface="Metropolis"/>
              </a:rPr>
              <a:t>CareCloud is your </a:t>
            </a:r>
            <a:r>
              <a:rPr lang="en-US" sz="2100" b="1" i="0" u="none" strike="noStrike" cap="none" spc="0" dirty="0">
                <a:ln>
                  <a:noFill/>
                </a:ln>
                <a:solidFill>
                  <a:schemeClr val="tx2"/>
                </a:solidFill>
                <a:latin typeface="Outfit"/>
                <a:cs typeface="Metropolis"/>
              </a:rPr>
              <a:t>AI-driven</a:t>
            </a:r>
            <a:r>
              <a:rPr lang="en-US" sz="2100" b="1" i="0" u="none" strike="noStrike" cap="none" spc="0" dirty="0">
                <a:ln>
                  <a:noFill/>
                </a:ln>
                <a:solidFill>
                  <a:srgbClr val="001A61"/>
                </a:solidFill>
                <a:latin typeface="Outfit"/>
                <a:cs typeface="Metropolis"/>
              </a:rPr>
              <a:t> health tech </a:t>
            </a:r>
            <a:r>
              <a:rPr lang="en-US" sz="2100" b="1" i="0" u="none" strike="noStrike" cap="none" spc="0" dirty="0">
                <a:ln>
                  <a:noFill/>
                </a:ln>
                <a:solidFill>
                  <a:schemeClr val="tx2"/>
                </a:solidFill>
                <a:latin typeface="Outfit"/>
                <a:cs typeface="Metropolis"/>
              </a:rPr>
              <a:t>partner</a:t>
            </a:r>
            <a:r>
              <a:rPr lang="en-US" sz="2100" b="1" i="0" u="none" strike="noStrike" cap="none" spc="0" dirty="0">
                <a:ln>
                  <a:noFill/>
                </a:ln>
                <a:solidFill>
                  <a:srgbClr val="001A61"/>
                </a:solidFill>
                <a:latin typeface="Outfit"/>
                <a:cs typeface="Metropolis"/>
              </a:rPr>
              <a:t> with </a:t>
            </a:r>
            <a:r>
              <a:rPr lang="en-US" sz="2100" b="1" i="0" u="none" strike="noStrike" cap="none" spc="0" dirty="0">
                <a:ln>
                  <a:noFill/>
                </a:ln>
                <a:solidFill>
                  <a:schemeClr val="tx2"/>
                </a:solidFill>
                <a:latin typeface="Outfit"/>
                <a:cs typeface="Metropolis"/>
              </a:rPr>
              <a:t>end-to-end</a:t>
            </a:r>
            <a:r>
              <a:rPr lang="en-US" sz="2100" b="1" i="0" u="none" strike="noStrike" cap="none" spc="0" dirty="0">
                <a:ln>
                  <a:noFill/>
                </a:ln>
                <a:solidFill>
                  <a:srgbClr val="001A61"/>
                </a:solidFill>
                <a:latin typeface="Outfit"/>
                <a:cs typeface="Metropolis"/>
              </a:rPr>
              <a:t> services.</a:t>
            </a:r>
            <a:endParaRPr dirty="0"/>
          </a:p>
        </p:txBody>
      </p:sp>
      <p:grpSp>
        <p:nvGrpSpPr>
          <p:cNvPr id="7" name="Group 6">
            <a:extLst>
              <a:ext uri="{FF2B5EF4-FFF2-40B4-BE49-F238E27FC236}">
                <a16:creationId xmlns:a16="http://schemas.microsoft.com/office/drawing/2014/main" id="{3F376303-4BA5-D542-624D-AE472F13EC6B}"/>
              </a:ext>
            </a:extLst>
          </p:cNvPr>
          <p:cNvGrpSpPr/>
          <p:nvPr/>
        </p:nvGrpSpPr>
        <p:grpSpPr bwMode="auto">
          <a:xfrm>
            <a:off x="630975" y="606227"/>
            <a:ext cx="1737360" cy="1712313"/>
            <a:chOff x="500493" y="590684"/>
            <a:chExt cx="1737360" cy="1712313"/>
          </a:xfrm>
        </p:grpSpPr>
        <p:sp>
          <p:nvSpPr>
            <p:cNvPr id="8" name="Block Arc 7">
              <a:extLst>
                <a:ext uri="{FF2B5EF4-FFF2-40B4-BE49-F238E27FC236}">
                  <a16:creationId xmlns:a16="http://schemas.microsoft.com/office/drawing/2014/main" id="{FAB084EC-7AF4-15CB-4BFC-276B39B2E9DE}"/>
                </a:ext>
              </a:extLst>
            </p:cNvPr>
            <p:cNvSpPr/>
            <p:nvPr/>
          </p:nvSpPr>
          <p:spPr bwMode="auto">
            <a:xfrm rot="19313204">
              <a:off x="571827" y="637831"/>
              <a:ext cx="1594691" cy="1618018"/>
            </a:xfrm>
            <a:prstGeom prst="blockArc">
              <a:avLst>
                <a:gd name="adj1" fmla="val 895400"/>
                <a:gd name="adj2" fmla="val 21111251"/>
                <a:gd name="adj3" fmla="val 1583"/>
              </a:avLst>
            </a:pr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tx1"/>
                </a:solidFill>
              </a:endParaRPr>
            </a:p>
          </p:txBody>
        </p:sp>
        <p:grpSp>
          <p:nvGrpSpPr>
            <p:cNvPr id="17" name="Group 16">
              <a:extLst>
                <a:ext uri="{FF2B5EF4-FFF2-40B4-BE49-F238E27FC236}">
                  <a16:creationId xmlns:a16="http://schemas.microsoft.com/office/drawing/2014/main" id="{C1BF110B-0AD2-4F2D-5103-39FB5074C32E}"/>
                </a:ext>
              </a:extLst>
            </p:cNvPr>
            <p:cNvGrpSpPr/>
            <p:nvPr/>
          </p:nvGrpSpPr>
          <p:grpSpPr bwMode="auto">
            <a:xfrm>
              <a:off x="500493" y="590684"/>
              <a:ext cx="1737360" cy="1712313"/>
              <a:chOff x="500493" y="590684"/>
              <a:chExt cx="1737360" cy="1712313"/>
            </a:xfrm>
          </p:grpSpPr>
          <p:sp>
            <p:nvSpPr>
              <p:cNvPr id="20" name="Block Arc 19">
                <a:extLst>
                  <a:ext uri="{FF2B5EF4-FFF2-40B4-BE49-F238E27FC236}">
                    <a16:creationId xmlns:a16="http://schemas.microsoft.com/office/drawing/2014/main" id="{7FC540E7-A8DF-6749-58F2-7D8ECAE4F078}"/>
                  </a:ext>
                </a:extLst>
              </p:cNvPr>
              <p:cNvSpPr>
                <a:spLocks noChangeAspect="1"/>
              </p:cNvSpPr>
              <p:nvPr/>
            </p:nvSpPr>
            <p:spPr bwMode="auto">
              <a:xfrm rot="17900010">
                <a:off x="513016" y="578161"/>
                <a:ext cx="1712313" cy="1737360"/>
              </a:xfrm>
              <a:prstGeom prst="blockArc">
                <a:avLst>
                  <a:gd name="adj1" fmla="val 1857624"/>
                  <a:gd name="adj2" fmla="val 21111251"/>
                  <a:gd name="adj3" fmla="val 1583"/>
                </a:avLst>
              </a:pr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tx1"/>
                  </a:solidFill>
                </a:endParaRPr>
              </a:p>
            </p:txBody>
          </p:sp>
          <p:pic>
            <p:nvPicPr>
              <p:cNvPr id="21" name="Picture 20" descr="A group of people posing for a photo&#10;&#10;Description automatically generated">
                <a:extLst>
                  <a:ext uri="{FF2B5EF4-FFF2-40B4-BE49-F238E27FC236}">
                    <a16:creationId xmlns:a16="http://schemas.microsoft.com/office/drawing/2014/main" id="{D3829C5E-BC18-4CE2-7E73-5103F4E645B3}"/>
                  </a:ext>
                </a:extLst>
              </p:cNvPr>
              <p:cNvPicPr>
                <a:picLocks noChangeAspect="1"/>
              </p:cNvPicPr>
              <p:nvPr/>
            </p:nvPicPr>
            <p:blipFill>
              <a:blip r:embed="rId3"/>
              <a:srcRect l="7258" t="-30063" r="5430" b="355"/>
              <a:stretch/>
            </p:blipFill>
            <p:spPr bwMode="auto">
              <a:xfrm>
                <a:off x="588496" y="675807"/>
                <a:ext cx="1568390" cy="1553241"/>
              </a:xfrm>
              <a:prstGeom prst="flowChartConnector">
                <a:avLst/>
              </a:prstGeom>
              <a:solidFill>
                <a:schemeClr val="accent6">
                  <a:alpha val="10000"/>
                </a:schemeClr>
              </a:solidFill>
              <a:ln w="3175">
                <a:noFill/>
              </a:ln>
              <a:effectLst/>
            </p:spPr>
          </p:pic>
        </p:grpSp>
      </p:grpSp>
      <p:grpSp>
        <p:nvGrpSpPr>
          <p:cNvPr id="25" name="Group 24">
            <a:extLst>
              <a:ext uri="{FF2B5EF4-FFF2-40B4-BE49-F238E27FC236}">
                <a16:creationId xmlns:a16="http://schemas.microsoft.com/office/drawing/2014/main" id="{76B4D0FE-FB9A-4687-37E0-51D9F2958DB4}"/>
              </a:ext>
            </a:extLst>
          </p:cNvPr>
          <p:cNvGrpSpPr/>
          <p:nvPr/>
        </p:nvGrpSpPr>
        <p:grpSpPr bwMode="auto">
          <a:xfrm>
            <a:off x="7069708" y="2496931"/>
            <a:ext cx="1509250" cy="1311400"/>
            <a:chOff x="7146587" y="2453062"/>
            <a:chExt cx="1509250" cy="1311400"/>
          </a:xfrm>
        </p:grpSpPr>
        <p:pic>
          <p:nvPicPr>
            <p:cNvPr id="26" name="Picture 19">
              <a:extLst>
                <a:ext uri="{FF2B5EF4-FFF2-40B4-BE49-F238E27FC236}">
                  <a16:creationId xmlns:a16="http://schemas.microsoft.com/office/drawing/2014/main" id="{D5700C25-49F9-961A-FEE4-B129839A9BD1}"/>
                </a:ext>
              </a:extLst>
            </p:cNvPr>
            <p:cNvPicPr>
              <a:picLocks noChangeAspect="1"/>
            </p:cNvPicPr>
            <p:nvPr/>
          </p:nvPicPr>
          <p:blipFill>
            <a:blip r:embed="rId4"/>
            <a:stretch/>
          </p:blipFill>
          <p:spPr bwMode="auto">
            <a:xfrm>
              <a:off x="7720229" y="2453062"/>
              <a:ext cx="245550" cy="283464"/>
            </a:xfrm>
            <a:prstGeom prst="rect">
              <a:avLst/>
            </a:prstGeom>
          </p:spPr>
        </p:pic>
        <p:grpSp>
          <p:nvGrpSpPr>
            <p:cNvPr id="27" name="Group 26">
              <a:extLst>
                <a:ext uri="{FF2B5EF4-FFF2-40B4-BE49-F238E27FC236}">
                  <a16:creationId xmlns:a16="http://schemas.microsoft.com/office/drawing/2014/main" id="{F4631B73-CCC2-EC98-81D1-8F52FA0CC617}"/>
                </a:ext>
              </a:extLst>
            </p:cNvPr>
            <p:cNvGrpSpPr/>
            <p:nvPr/>
          </p:nvGrpSpPr>
          <p:grpSpPr bwMode="auto">
            <a:xfrm>
              <a:off x="7146587" y="2776158"/>
              <a:ext cx="1509250" cy="988304"/>
              <a:chOff x="4117195" y="2042923"/>
              <a:chExt cx="1509250" cy="988304"/>
            </a:xfrm>
          </p:grpSpPr>
          <p:sp>
            <p:nvSpPr>
              <p:cNvPr id="28" name="Rectangle: Rounded Corners 27">
                <a:extLst>
                  <a:ext uri="{FF2B5EF4-FFF2-40B4-BE49-F238E27FC236}">
                    <a16:creationId xmlns:a16="http://schemas.microsoft.com/office/drawing/2014/main" id="{25780768-0241-8D79-BA89-F8E24B46AFB6}"/>
                  </a:ext>
                </a:extLst>
              </p:cNvPr>
              <p:cNvSpPr/>
              <p:nvPr/>
            </p:nvSpPr>
            <p:spPr bwMode="auto">
              <a:xfrm>
                <a:off x="4117195" y="2042923"/>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ADDITIONAL PROVIDER SERVICES</a:t>
                </a:r>
                <a:endParaRPr/>
              </a:p>
            </p:txBody>
          </p:sp>
          <p:sp>
            <p:nvSpPr>
              <p:cNvPr id="29" name="Rectangle 28">
                <a:extLst>
                  <a:ext uri="{FF2B5EF4-FFF2-40B4-BE49-F238E27FC236}">
                    <a16:creationId xmlns:a16="http://schemas.microsoft.com/office/drawing/2014/main" id="{F6BC5EDC-7409-3C94-DE14-DC6BC66C8234}"/>
                  </a:ext>
                </a:extLst>
              </p:cNvPr>
              <p:cNvSpPr/>
              <p:nvPr/>
            </p:nvSpPr>
            <p:spPr bwMode="auto">
              <a:xfrm>
                <a:off x="4138197" y="2400285"/>
                <a:ext cx="1488248" cy="630941"/>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Home Healthcare</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Release of Information</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Group Purchasing Organization</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Professional Services</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Print Fulfillment</a:t>
                </a:r>
                <a:endParaRPr/>
              </a:p>
            </p:txBody>
          </p:sp>
        </p:grpSp>
      </p:grpSp>
      <p:grpSp>
        <p:nvGrpSpPr>
          <p:cNvPr id="31" name="Group 30">
            <a:extLst>
              <a:ext uri="{FF2B5EF4-FFF2-40B4-BE49-F238E27FC236}">
                <a16:creationId xmlns:a16="http://schemas.microsoft.com/office/drawing/2014/main" id="{0690E4BC-D0BF-F3D0-F897-0593F0E6DF19}"/>
              </a:ext>
            </a:extLst>
          </p:cNvPr>
          <p:cNvGrpSpPr/>
          <p:nvPr/>
        </p:nvGrpSpPr>
        <p:grpSpPr bwMode="auto">
          <a:xfrm>
            <a:off x="378258" y="2510907"/>
            <a:ext cx="1649764" cy="1306224"/>
            <a:chOff x="623610" y="1717519"/>
            <a:chExt cx="1649764" cy="1306224"/>
          </a:xfrm>
        </p:grpSpPr>
        <p:sp>
          <p:nvSpPr>
            <p:cNvPr id="33" name="Rectangle 32">
              <a:extLst>
                <a:ext uri="{FF2B5EF4-FFF2-40B4-BE49-F238E27FC236}">
                  <a16:creationId xmlns:a16="http://schemas.microsoft.com/office/drawing/2014/main" id="{A17D4337-0E9A-1523-928C-369CCDA2FAF6}"/>
                </a:ext>
              </a:extLst>
            </p:cNvPr>
            <p:cNvSpPr/>
            <p:nvPr/>
          </p:nvSpPr>
          <p:spPr bwMode="auto">
            <a:xfrm>
              <a:off x="671626" y="2392801"/>
              <a:ext cx="1601747" cy="630942"/>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Revenue Cycle Management</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Medical Coding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Provider Credentialing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AI-Driven Workflow Automation</a:t>
              </a: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Interoperability</a:t>
              </a:r>
              <a:endParaRPr dirty="0"/>
            </a:p>
          </p:txBody>
        </p:sp>
        <p:grpSp>
          <p:nvGrpSpPr>
            <p:cNvPr id="35" name="Group 34">
              <a:extLst>
                <a:ext uri="{FF2B5EF4-FFF2-40B4-BE49-F238E27FC236}">
                  <a16:creationId xmlns:a16="http://schemas.microsoft.com/office/drawing/2014/main" id="{8676F962-B4AD-B189-AA24-3F2C72DE91B7}"/>
                </a:ext>
              </a:extLst>
            </p:cNvPr>
            <p:cNvGrpSpPr/>
            <p:nvPr/>
          </p:nvGrpSpPr>
          <p:grpSpPr bwMode="auto">
            <a:xfrm>
              <a:off x="623610" y="1717519"/>
              <a:ext cx="1649764" cy="662961"/>
              <a:chOff x="1569122" y="1420117"/>
              <a:chExt cx="1649764" cy="662961"/>
            </a:xfrm>
          </p:grpSpPr>
          <p:pic>
            <p:nvPicPr>
              <p:cNvPr id="36" name="Picture 35" descr="Icon&#10;&#10;Description automatically generated">
                <a:extLst>
                  <a:ext uri="{FF2B5EF4-FFF2-40B4-BE49-F238E27FC236}">
                    <a16:creationId xmlns:a16="http://schemas.microsoft.com/office/drawing/2014/main" id="{00508CC9-705D-E7CB-894E-1BF1AD003E42}"/>
                  </a:ext>
                </a:extLst>
              </p:cNvPr>
              <p:cNvPicPr>
                <a:picLocks noChangeAspect="1"/>
              </p:cNvPicPr>
              <p:nvPr/>
            </p:nvPicPr>
            <p:blipFill>
              <a:blip r:embed="rId5"/>
              <a:stretch/>
            </p:blipFill>
            <p:spPr bwMode="auto">
              <a:xfrm>
                <a:off x="2131812" y="1420117"/>
                <a:ext cx="362867" cy="274320"/>
              </a:xfrm>
              <a:prstGeom prst="rect">
                <a:avLst/>
              </a:prstGeom>
            </p:spPr>
          </p:pic>
          <p:sp>
            <p:nvSpPr>
              <p:cNvPr id="38" name="Rectangle: Rounded Corners 37">
                <a:extLst>
                  <a:ext uri="{FF2B5EF4-FFF2-40B4-BE49-F238E27FC236}">
                    <a16:creationId xmlns:a16="http://schemas.microsoft.com/office/drawing/2014/main" id="{13AA8957-2C8D-A53D-78F3-89D7368A8B14}"/>
                  </a:ext>
                </a:extLst>
              </p:cNvPr>
              <p:cNvSpPr/>
              <p:nvPr/>
            </p:nvSpPr>
            <p:spPr bwMode="auto">
              <a:xfrm>
                <a:off x="1569122" y="1726959"/>
                <a:ext cx="1649764"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fr-FR" sz="800" b="1" i="0" u="none" strike="noStrike" cap="none" spc="0" dirty="0">
                    <a:ln>
                      <a:noFill/>
                    </a:ln>
                    <a:solidFill>
                      <a:srgbClr val="0B1828"/>
                    </a:solidFill>
                    <a:latin typeface="Outfit"/>
                    <a:cs typeface="Metropolis"/>
                  </a:rPr>
                  <a:t>AI-POWERED REVENUE CYCLE MANAGEMENT (RCM)</a:t>
                </a:r>
                <a:endParaRPr lang="fr-FR" dirty="0"/>
              </a:p>
            </p:txBody>
          </p:sp>
        </p:grpSp>
      </p:grpSp>
      <p:grpSp>
        <p:nvGrpSpPr>
          <p:cNvPr id="39" name="Group 38">
            <a:extLst>
              <a:ext uri="{FF2B5EF4-FFF2-40B4-BE49-F238E27FC236}">
                <a16:creationId xmlns:a16="http://schemas.microsoft.com/office/drawing/2014/main" id="{0F582564-46ED-21A0-A8AA-39636AD53B74}"/>
              </a:ext>
            </a:extLst>
          </p:cNvPr>
          <p:cNvGrpSpPr/>
          <p:nvPr/>
        </p:nvGrpSpPr>
        <p:grpSpPr bwMode="auto">
          <a:xfrm>
            <a:off x="2028022" y="2814274"/>
            <a:ext cx="1563053" cy="1002858"/>
            <a:chOff x="2322665" y="2058013"/>
            <a:chExt cx="1563053" cy="1002858"/>
          </a:xfrm>
        </p:grpSpPr>
        <p:sp>
          <p:nvSpPr>
            <p:cNvPr id="45" name="Rectangle: Rounded Corners 44">
              <a:extLst>
                <a:ext uri="{FF2B5EF4-FFF2-40B4-BE49-F238E27FC236}">
                  <a16:creationId xmlns:a16="http://schemas.microsoft.com/office/drawing/2014/main" id="{EC3443A1-FC5C-428A-E508-A41806F48E4D}"/>
                </a:ext>
              </a:extLst>
            </p:cNvPr>
            <p:cNvSpPr/>
            <p:nvPr/>
          </p:nvSpPr>
          <p:spPr bwMode="auto">
            <a:xfrm>
              <a:off x="2365290" y="2058013"/>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dirty="0">
                  <a:ln>
                    <a:noFill/>
                  </a:ln>
                  <a:solidFill>
                    <a:schemeClr val="tx1">
                      <a:lumMod val="49000"/>
                    </a:schemeClr>
                  </a:solidFill>
                  <a:latin typeface="Outfit"/>
                  <a:cs typeface="Metropolis"/>
                </a:rPr>
                <a:t>AI-ENHANCED SOFTWARE</a:t>
              </a:r>
              <a:endParaRPr lang="en-US">
                <a:solidFill>
                  <a:schemeClr val="tx1">
                    <a:lumMod val="49000"/>
                  </a:schemeClr>
                </a:solidFill>
              </a:endParaRPr>
            </a:p>
          </p:txBody>
        </p:sp>
        <p:sp>
          <p:nvSpPr>
            <p:cNvPr id="43" name="Rectangle 42">
              <a:extLst>
                <a:ext uri="{FF2B5EF4-FFF2-40B4-BE49-F238E27FC236}">
                  <a16:creationId xmlns:a16="http://schemas.microsoft.com/office/drawing/2014/main" id="{B4093014-D7F0-4DE8-65D8-EB4FBA3C93F3}"/>
                </a:ext>
              </a:extLst>
            </p:cNvPr>
            <p:cNvSpPr/>
            <p:nvPr/>
          </p:nvSpPr>
          <p:spPr bwMode="auto">
            <a:xfrm>
              <a:off x="2322665" y="2429929"/>
              <a:ext cx="1563053" cy="630942"/>
            </a:xfrm>
            <a:prstGeom prst="rect">
              <a:avLst/>
            </a:prstGeom>
            <a:noFill/>
            <a:ln>
              <a:noFill/>
            </a:ln>
          </p:spPr>
          <p:txBody>
            <a:bodyPr wrap="square" lIns="91440" tIns="45720" rIns="0" bIns="45720" anchor="t">
              <a:spAutoFit/>
            </a:bodyPr>
            <a:lstStyle/>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Electronic Health Records</a:t>
              </a:r>
              <a:endParaRPr lang="en-US"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Practice Management</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Patient Experience Management</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Business Intelligence</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cirrusAI Notes</a:t>
              </a:r>
              <a:endParaRPr lang="en-US" sz="700" dirty="0">
                <a:solidFill>
                  <a:srgbClr val="0B1828"/>
                </a:solidFill>
                <a:latin typeface="Outfit"/>
              </a:endParaRPr>
            </a:p>
          </p:txBody>
        </p:sp>
      </p:grpSp>
      <p:grpSp>
        <p:nvGrpSpPr>
          <p:cNvPr id="47" name="Group 46">
            <a:extLst>
              <a:ext uri="{FF2B5EF4-FFF2-40B4-BE49-F238E27FC236}">
                <a16:creationId xmlns:a16="http://schemas.microsoft.com/office/drawing/2014/main" id="{A6193E49-73AA-D4F7-C0A8-8997FE097204}"/>
              </a:ext>
            </a:extLst>
          </p:cNvPr>
          <p:cNvGrpSpPr/>
          <p:nvPr/>
        </p:nvGrpSpPr>
        <p:grpSpPr bwMode="auto">
          <a:xfrm>
            <a:off x="5404395" y="2506335"/>
            <a:ext cx="1488248" cy="1310796"/>
            <a:chOff x="5481274" y="2462466"/>
            <a:chExt cx="1488248" cy="1310796"/>
          </a:xfrm>
        </p:grpSpPr>
        <p:pic>
          <p:nvPicPr>
            <p:cNvPr id="48" name="Picture 47" descr="Icon&#10;&#10;Description automatically generated">
              <a:extLst>
                <a:ext uri="{FF2B5EF4-FFF2-40B4-BE49-F238E27FC236}">
                  <a16:creationId xmlns:a16="http://schemas.microsoft.com/office/drawing/2014/main" id="{9C5A513B-A144-405A-0F60-EB9742991AEB}"/>
                </a:ext>
              </a:extLst>
            </p:cNvPr>
            <p:cNvPicPr>
              <a:picLocks noChangeAspect="1"/>
            </p:cNvPicPr>
            <p:nvPr/>
          </p:nvPicPr>
          <p:blipFill>
            <a:blip r:embed="rId6"/>
            <a:stretch/>
          </p:blipFill>
          <p:spPr bwMode="auto">
            <a:xfrm>
              <a:off x="6087097" y="2462466"/>
              <a:ext cx="283464" cy="283464"/>
            </a:xfrm>
            <a:prstGeom prst="rect">
              <a:avLst/>
            </a:prstGeom>
          </p:spPr>
        </p:pic>
        <p:grpSp>
          <p:nvGrpSpPr>
            <p:cNvPr id="49" name="Group 48">
              <a:extLst>
                <a:ext uri="{FF2B5EF4-FFF2-40B4-BE49-F238E27FC236}">
                  <a16:creationId xmlns:a16="http://schemas.microsoft.com/office/drawing/2014/main" id="{099F2215-DE06-DB85-712D-B74DA26F9808}"/>
                </a:ext>
              </a:extLst>
            </p:cNvPr>
            <p:cNvGrpSpPr/>
            <p:nvPr/>
          </p:nvGrpSpPr>
          <p:grpSpPr bwMode="auto">
            <a:xfrm>
              <a:off x="5481274" y="2770405"/>
              <a:ext cx="1488248" cy="1002857"/>
              <a:chOff x="5924014" y="2028929"/>
              <a:chExt cx="1488248" cy="1002857"/>
            </a:xfrm>
          </p:grpSpPr>
          <p:sp>
            <p:nvSpPr>
              <p:cNvPr id="50" name="Rectangle: Rounded Corners 49">
                <a:extLst>
                  <a:ext uri="{FF2B5EF4-FFF2-40B4-BE49-F238E27FC236}">
                    <a16:creationId xmlns:a16="http://schemas.microsoft.com/office/drawing/2014/main" id="{BD312B55-2C22-0071-9823-FF5E12A3C48F}"/>
                  </a:ext>
                </a:extLst>
              </p:cNvPr>
              <p:cNvSpPr/>
              <p:nvPr/>
            </p:nvSpPr>
            <p:spPr bwMode="auto">
              <a:xfrm>
                <a:off x="5924014" y="2028929"/>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HIT CONSULTING &amp; STAFFING</a:t>
                </a:r>
                <a:endParaRPr/>
              </a:p>
            </p:txBody>
          </p:sp>
          <p:sp>
            <p:nvSpPr>
              <p:cNvPr id="51" name="Rectangle 50">
                <a:extLst>
                  <a:ext uri="{FF2B5EF4-FFF2-40B4-BE49-F238E27FC236}">
                    <a16:creationId xmlns:a16="http://schemas.microsoft.com/office/drawing/2014/main" id="{16AB4EEA-DAA6-56B2-3A11-ED75E0A0A94A}"/>
                  </a:ext>
                </a:extLst>
              </p:cNvPr>
              <p:cNvSpPr/>
              <p:nvPr/>
            </p:nvSpPr>
            <p:spPr bwMode="auto">
              <a:xfrm>
                <a:off x="5985561" y="2400844"/>
                <a:ext cx="1426701" cy="630941"/>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Workforce Augmentation</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IT Transformation Consulting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Strategic Advisory Services</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Hospital RCM Optimization</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Activation-as-a-Service</a:t>
                </a:r>
                <a:endParaRPr dirty="0"/>
              </a:p>
            </p:txBody>
          </p:sp>
        </p:grpSp>
      </p:grpSp>
      <p:grpSp>
        <p:nvGrpSpPr>
          <p:cNvPr id="52" name="Group 51">
            <a:extLst>
              <a:ext uri="{FF2B5EF4-FFF2-40B4-BE49-F238E27FC236}">
                <a16:creationId xmlns:a16="http://schemas.microsoft.com/office/drawing/2014/main" id="{33BB5260-147D-B700-4469-F2CCCE7E7E31}"/>
              </a:ext>
            </a:extLst>
          </p:cNvPr>
          <p:cNvGrpSpPr/>
          <p:nvPr/>
        </p:nvGrpSpPr>
        <p:grpSpPr bwMode="auto">
          <a:xfrm>
            <a:off x="3750996" y="2501763"/>
            <a:ext cx="1488248" cy="1095735"/>
            <a:chOff x="4118836" y="1714538"/>
            <a:chExt cx="1488248" cy="1095735"/>
          </a:xfrm>
        </p:grpSpPr>
        <p:grpSp>
          <p:nvGrpSpPr>
            <p:cNvPr id="53" name="Group 52">
              <a:extLst>
                <a:ext uri="{FF2B5EF4-FFF2-40B4-BE49-F238E27FC236}">
                  <a16:creationId xmlns:a16="http://schemas.microsoft.com/office/drawing/2014/main" id="{D9545BCE-5E3D-5EA1-A628-D797D54E6C7D}"/>
                </a:ext>
              </a:extLst>
            </p:cNvPr>
            <p:cNvGrpSpPr/>
            <p:nvPr/>
          </p:nvGrpSpPr>
          <p:grpSpPr bwMode="auto">
            <a:xfrm>
              <a:off x="4118836" y="1714538"/>
              <a:ext cx="1488248" cy="675626"/>
              <a:chOff x="2034397" y="3580075"/>
              <a:chExt cx="1488248" cy="675626"/>
            </a:xfrm>
          </p:grpSpPr>
          <p:pic>
            <p:nvPicPr>
              <p:cNvPr id="55" name="Picture 54" descr="Icon&#10;&#10;Description automatically generated">
                <a:extLst>
                  <a:ext uri="{FF2B5EF4-FFF2-40B4-BE49-F238E27FC236}">
                    <a16:creationId xmlns:a16="http://schemas.microsoft.com/office/drawing/2014/main" id="{B1D68B37-67A2-63CE-98BB-78D746C3B503}"/>
                  </a:ext>
                </a:extLst>
              </p:cNvPr>
              <p:cNvPicPr>
                <a:picLocks noChangeAspect="1"/>
              </p:cNvPicPr>
              <p:nvPr/>
            </p:nvPicPr>
            <p:blipFill>
              <a:blip r:embed="rId7"/>
              <a:stretch/>
            </p:blipFill>
            <p:spPr bwMode="auto">
              <a:xfrm>
                <a:off x="2632217" y="3580075"/>
                <a:ext cx="292608" cy="292608"/>
              </a:xfrm>
              <a:prstGeom prst="rect">
                <a:avLst/>
              </a:prstGeom>
              <a:ln>
                <a:noFill/>
              </a:ln>
            </p:spPr>
          </p:pic>
          <p:sp>
            <p:nvSpPr>
              <p:cNvPr id="56" name="Rectangle: Rounded Corners 55">
                <a:extLst>
                  <a:ext uri="{FF2B5EF4-FFF2-40B4-BE49-F238E27FC236}">
                    <a16:creationId xmlns:a16="http://schemas.microsoft.com/office/drawing/2014/main" id="{55AD7B4E-C7BE-48B9-3F1E-D7C3F32C5506}"/>
                  </a:ext>
                </a:extLst>
              </p:cNvPr>
              <p:cNvSpPr/>
              <p:nvPr/>
            </p:nvSpPr>
            <p:spPr bwMode="auto">
              <a:xfrm>
                <a:off x="2034397" y="3899581"/>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DIGITAL HEALTH</a:t>
                </a:r>
                <a:endParaRPr/>
              </a:p>
            </p:txBody>
          </p:sp>
        </p:grpSp>
        <p:sp>
          <p:nvSpPr>
            <p:cNvPr id="54" name="Rectangle 53">
              <a:extLst>
                <a:ext uri="{FF2B5EF4-FFF2-40B4-BE49-F238E27FC236}">
                  <a16:creationId xmlns:a16="http://schemas.microsoft.com/office/drawing/2014/main" id="{C2EA2AB0-F433-2025-3B36-3F3374382832}"/>
                </a:ext>
              </a:extLst>
            </p:cNvPr>
            <p:cNvSpPr/>
            <p:nvPr/>
          </p:nvSpPr>
          <p:spPr bwMode="auto">
            <a:xfrm>
              <a:off x="4181607" y="2394775"/>
              <a:ext cx="1362706" cy="415498"/>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Chronic Care Management</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Remote Patient Monitoring</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Telemedicine Solutions</a:t>
              </a:r>
              <a:endParaRPr/>
            </a:p>
          </p:txBody>
        </p:sp>
      </p:grpSp>
      <p:pic>
        <p:nvPicPr>
          <p:cNvPr id="6" name="Picture 5" descr="A blue stars on a white background&#10;&#10;AI-generated content may be incorrect.">
            <a:extLst>
              <a:ext uri="{FF2B5EF4-FFF2-40B4-BE49-F238E27FC236}">
                <a16:creationId xmlns:a16="http://schemas.microsoft.com/office/drawing/2014/main" id="{76CD0506-A98B-4FC2-EBB2-01BADEE3B31C}"/>
              </a:ext>
            </a:extLst>
          </p:cNvPr>
          <p:cNvPicPr>
            <a:picLocks noChangeAspect="1"/>
          </p:cNvPicPr>
          <p:nvPr/>
        </p:nvPicPr>
        <p:blipFill>
          <a:blip r:embed="rId8"/>
          <a:srcRect l="-680" t="-3074" r="4989" b="9836"/>
          <a:stretch>
            <a:fillRect/>
          </a:stretch>
        </p:blipFill>
        <p:spPr bwMode="auto">
          <a:xfrm>
            <a:off x="2579616" y="2308420"/>
            <a:ext cx="465987" cy="526664"/>
          </a:xfrm>
          <a:prstGeom prst="rect">
            <a:avLst/>
          </a:prstGeom>
        </p:spPr>
      </p:pic>
    </p:spTree>
    <p:extLst>
      <p:ext uri="{BB962C8B-B14F-4D97-AF65-F5344CB8AC3E}">
        <p14:creationId xmlns:p14="http://schemas.microsoft.com/office/powerpoint/2010/main" val="1577090898"/>
      </p:ext>
    </p:extLst>
  </p:cSld>
  <p:clrMapOvr>
    <a:masterClrMapping/>
  </p:clrMapOvr>
  <p:transition>
    <p:pull/>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1AF5BCB-7FEA-A78E-6905-5CABF36551E6}"/>
            </a:ext>
          </a:extLst>
        </p:cNvPr>
        <p:cNvGrpSpPr/>
        <p:nvPr/>
      </p:nvGrpSpPr>
      <p:grpSpPr bwMode="auto">
        <a:xfrm>
          <a:off x="0" y="0"/>
          <a:ext cx="0" cy="0"/>
          <a:chOff x="0" y="0"/>
          <a:chExt cx="0" cy="0"/>
        </a:xfrm>
      </p:grpSpPr>
      <p:grpSp>
        <p:nvGrpSpPr>
          <p:cNvPr id="19" name="Group 18">
            <a:extLst>
              <a:ext uri="{FF2B5EF4-FFF2-40B4-BE49-F238E27FC236}">
                <a16:creationId xmlns:a16="http://schemas.microsoft.com/office/drawing/2014/main" id="{2A11E49E-C4C3-1951-8B4A-603A4962339B}"/>
              </a:ext>
            </a:extLst>
          </p:cNvPr>
          <p:cNvGrpSpPr/>
          <p:nvPr/>
        </p:nvGrpSpPr>
        <p:grpSpPr bwMode="auto">
          <a:xfrm>
            <a:off x="7069708" y="2496931"/>
            <a:ext cx="1509250" cy="1311400"/>
            <a:chOff x="7146587" y="2453062"/>
            <a:chExt cx="1509250" cy="1311400"/>
          </a:xfrm>
        </p:grpSpPr>
        <p:pic>
          <p:nvPicPr>
            <p:cNvPr id="18" name="Picture 19">
              <a:extLst>
                <a:ext uri="{FF2B5EF4-FFF2-40B4-BE49-F238E27FC236}">
                  <a16:creationId xmlns:a16="http://schemas.microsoft.com/office/drawing/2014/main" id="{4E4D5559-670D-D73A-5925-91F3BB3D7AA3}"/>
                </a:ext>
              </a:extLst>
            </p:cNvPr>
            <p:cNvPicPr>
              <a:picLocks noChangeAspect="1"/>
            </p:cNvPicPr>
            <p:nvPr/>
          </p:nvPicPr>
          <p:blipFill>
            <a:blip r:embed="rId2"/>
            <a:stretch/>
          </p:blipFill>
          <p:spPr bwMode="auto">
            <a:xfrm>
              <a:off x="7720229" y="2453062"/>
              <a:ext cx="245550" cy="283464"/>
            </a:xfrm>
            <a:prstGeom prst="rect">
              <a:avLst/>
            </a:prstGeom>
          </p:spPr>
        </p:pic>
        <p:grpSp>
          <p:nvGrpSpPr>
            <p:cNvPr id="13" name="Group 12">
              <a:extLst>
                <a:ext uri="{FF2B5EF4-FFF2-40B4-BE49-F238E27FC236}">
                  <a16:creationId xmlns:a16="http://schemas.microsoft.com/office/drawing/2014/main" id="{21442DAD-4D6A-B27F-B16B-F8F589BDDFE3}"/>
                </a:ext>
              </a:extLst>
            </p:cNvPr>
            <p:cNvGrpSpPr/>
            <p:nvPr/>
          </p:nvGrpSpPr>
          <p:grpSpPr bwMode="auto">
            <a:xfrm>
              <a:off x="7146587" y="2776158"/>
              <a:ext cx="1509250" cy="988304"/>
              <a:chOff x="4117195" y="2042923"/>
              <a:chExt cx="1509250" cy="988304"/>
            </a:xfrm>
          </p:grpSpPr>
          <p:sp>
            <p:nvSpPr>
              <p:cNvPr id="22" name="Rectangle: Rounded Corners 21">
                <a:extLst>
                  <a:ext uri="{FF2B5EF4-FFF2-40B4-BE49-F238E27FC236}">
                    <a16:creationId xmlns:a16="http://schemas.microsoft.com/office/drawing/2014/main" id="{E576781C-0485-0F0B-6116-D667FD8AC0A2}"/>
                  </a:ext>
                </a:extLst>
              </p:cNvPr>
              <p:cNvSpPr/>
              <p:nvPr/>
            </p:nvSpPr>
            <p:spPr bwMode="auto">
              <a:xfrm>
                <a:off x="4117195" y="2042923"/>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ADDITIONAL PROVIDER SERVICES</a:t>
                </a:r>
                <a:endParaRPr/>
              </a:p>
            </p:txBody>
          </p:sp>
          <p:sp>
            <p:nvSpPr>
              <p:cNvPr id="23" name="Rectangle 22">
                <a:extLst>
                  <a:ext uri="{FF2B5EF4-FFF2-40B4-BE49-F238E27FC236}">
                    <a16:creationId xmlns:a16="http://schemas.microsoft.com/office/drawing/2014/main" id="{9BC6E37A-23C3-3F0A-2036-ADAA00D210C7}"/>
                  </a:ext>
                </a:extLst>
              </p:cNvPr>
              <p:cNvSpPr/>
              <p:nvPr/>
            </p:nvSpPr>
            <p:spPr bwMode="auto">
              <a:xfrm>
                <a:off x="4138197" y="2400285"/>
                <a:ext cx="1488248" cy="630941"/>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Home Healthcare</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Release of Information</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Group Purchasing Organization</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Professional Services</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Print Fulfillment</a:t>
                </a:r>
                <a:endParaRPr/>
              </a:p>
            </p:txBody>
          </p:sp>
        </p:grpSp>
      </p:grpSp>
      <p:sp>
        <p:nvSpPr>
          <p:cNvPr id="2" name="Slide Number Placeholder 1">
            <a:extLst>
              <a:ext uri="{FF2B5EF4-FFF2-40B4-BE49-F238E27FC236}">
                <a16:creationId xmlns:a16="http://schemas.microsoft.com/office/drawing/2014/main" id="{14956709-B953-AF92-96AE-E1758EA4AFA8}"/>
              </a:ext>
            </a:extLst>
          </p:cNvPr>
          <p:cNvSpPr>
            <a:spLocks noGrp="1"/>
          </p:cNvSpPr>
          <p:nvPr>
            <p:ph type="sldNum" sz="quarter" idx="10"/>
          </p:nvPr>
        </p:nvSpPr>
        <p:spPr bwMode="auto"/>
        <p:txBody>
          <a:bodyPr/>
          <a:lstStyle/>
          <a:p>
            <a:pPr marL="0" marR="0" lvl="0" indent="0" algn="r" defTabSz="914400">
              <a:lnSpc>
                <a:spcPct val="100000"/>
              </a:lnSpc>
              <a:spcBef>
                <a:spcPts val="0"/>
              </a:spcBef>
              <a:spcAft>
                <a:spcPts val="0"/>
              </a:spcAft>
              <a:buClr>
                <a:srgbClr val="000000"/>
              </a:buClr>
              <a:buSzTx/>
              <a:buFont typeface="Arial"/>
              <a:buNone/>
              <a:defRPr/>
            </a:pPr>
            <a:fld id="{7AD7BA39-CD1C-4FBC-AA7C-BA7CC4082953}" type="slidenum">
              <a:rPr lang="en-US" b="0" i="0" u="none" strike="noStrike" cap="none" spc="0">
                <a:ln>
                  <a:noFill/>
                </a:ln>
                <a:solidFill>
                  <a:srgbClr val="444445">
                    <a:tint val="75000"/>
                  </a:srgbClr>
                </a:solidFill>
              </a:rPr>
              <a:t>27</a:t>
            </a:fld>
            <a:endParaRPr lang="en-US" b="0" i="0" u="none" strike="noStrike" cap="none" spc="0">
              <a:ln>
                <a:noFill/>
              </a:ln>
              <a:solidFill>
                <a:srgbClr val="444445">
                  <a:tint val="75000"/>
                </a:srgbClr>
              </a:solidFill>
            </a:endParaRPr>
          </a:p>
        </p:txBody>
      </p:sp>
      <p:sp>
        <p:nvSpPr>
          <p:cNvPr id="3" name="Title 2">
            <a:extLst>
              <a:ext uri="{FF2B5EF4-FFF2-40B4-BE49-F238E27FC236}">
                <a16:creationId xmlns:a16="http://schemas.microsoft.com/office/drawing/2014/main" id="{DC59F2B7-8ABB-2FC1-90BB-8998A6D127F4}"/>
              </a:ext>
            </a:extLst>
          </p:cNvPr>
          <p:cNvSpPr>
            <a:spLocks noGrp="1"/>
          </p:cNvSpPr>
          <p:nvPr>
            <p:ph type="title"/>
          </p:nvPr>
        </p:nvSpPr>
        <p:spPr bwMode="auto"/>
        <p:txBody>
          <a:bodyPr/>
          <a:lstStyle/>
          <a:p>
            <a:pPr>
              <a:defRPr/>
            </a:pPr>
            <a:r>
              <a:rPr lang="en-US" dirty="0"/>
              <a:t>CareCloud: your AI-driven health tech partner</a:t>
            </a:r>
            <a:endParaRPr dirty="0"/>
          </a:p>
        </p:txBody>
      </p:sp>
      <p:grpSp>
        <p:nvGrpSpPr>
          <p:cNvPr id="4" name="Group 3">
            <a:extLst>
              <a:ext uri="{FF2B5EF4-FFF2-40B4-BE49-F238E27FC236}">
                <a16:creationId xmlns:a16="http://schemas.microsoft.com/office/drawing/2014/main" id="{71FDFE5D-25A4-9CB6-CA02-F5EE90B41C9B}"/>
              </a:ext>
            </a:extLst>
          </p:cNvPr>
          <p:cNvGrpSpPr/>
          <p:nvPr/>
        </p:nvGrpSpPr>
        <p:grpSpPr bwMode="auto">
          <a:xfrm>
            <a:off x="378258" y="2510907"/>
            <a:ext cx="1649764" cy="1306224"/>
            <a:chOff x="623610" y="1717519"/>
            <a:chExt cx="1649764" cy="1306224"/>
          </a:xfrm>
        </p:grpSpPr>
        <p:sp>
          <p:nvSpPr>
            <p:cNvPr id="67" name="Rectangle 66">
              <a:extLst>
                <a:ext uri="{FF2B5EF4-FFF2-40B4-BE49-F238E27FC236}">
                  <a16:creationId xmlns:a16="http://schemas.microsoft.com/office/drawing/2014/main" id="{ADBBE734-3841-94C1-21F3-7ECA2F3ABF4F}"/>
                </a:ext>
              </a:extLst>
            </p:cNvPr>
            <p:cNvSpPr/>
            <p:nvPr/>
          </p:nvSpPr>
          <p:spPr bwMode="auto">
            <a:xfrm>
              <a:off x="671626" y="2392801"/>
              <a:ext cx="1601747" cy="630942"/>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Revenue Cycle Management</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Medical Coding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Provider Credentialing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AI-Driven Workflow Automation</a:t>
              </a: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Interoperability</a:t>
              </a:r>
              <a:endParaRPr dirty="0"/>
            </a:p>
          </p:txBody>
        </p:sp>
        <p:grpSp>
          <p:nvGrpSpPr>
            <p:cNvPr id="44" name="Group 43">
              <a:extLst>
                <a:ext uri="{FF2B5EF4-FFF2-40B4-BE49-F238E27FC236}">
                  <a16:creationId xmlns:a16="http://schemas.microsoft.com/office/drawing/2014/main" id="{1ED5B6F3-BF1A-5B4F-DD25-375D0DD03B4F}"/>
                </a:ext>
              </a:extLst>
            </p:cNvPr>
            <p:cNvGrpSpPr/>
            <p:nvPr/>
          </p:nvGrpSpPr>
          <p:grpSpPr bwMode="auto">
            <a:xfrm>
              <a:off x="623610" y="1717519"/>
              <a:ext cx="1649764" cy="662961"/>
              <a:chOff x="1569122" y="1420117"/>
              <a:chExt cx="1649764" cy="662961"/>
            </a:xfrm>
          </p:grpSpPr>
          <p:pic>
            <p:nvPicPr>
              <p:cNvPr id="10" name="Picture 9" descr="Icon&#10;&#10;Description automatically generated">
                <a:extLst>
                  <a:ext uri="{FF2B5EF4-FFF2-40B4-BE49-F238E27FC236}">
                    <a16:creationId xmlns:a16="http://schemas.microsoft.com/office/drawing/2014/main" id="{C4175C6D-BDB4-BBAA-C316-93710C54F7CE}"/>
                  </a:ext>
                </a:extLst>
              </p:cNvPr>
              <p:cNvPicPr>
                <a:picLocks noChangeAspect="1"/>
              </p:cNvPicPr>
              <p:nvPr/>
            </p:nvPicPr>
            <p:blipFill>
              <a:blip r:embed="rId3"/>
              <a:stretch/>
            </p:blipFill>
            <p:spPr bwMode="auto">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21C4C587-76E7-D61E-1E1B-2248AA988D0A}"/>
                  </a:ext>
                </a:extLst>
              </p:cNvPr>
              <p:cNvSpPr/>
              <p:nvPr/>
            </p:nvSpPr>
            <p:spPr bwMode="auto">
              <a:xfrm>
                <a:off x="1569122" y="1726959"/>
                <a:ext cx="1649764"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fr-FR" sz="800" b="1" i="0" u="none" strike="noStrike" cap="none" spc="0" dirty="0">
                    <a:ln>
                      <a:noFill/>
                    </a:ln>
                    <a:solidFill>
                      <a:srgbClr val="0B1828"/>
                    </a:solidFill>
                    <a:latin typeface="Outfit"/>
                    <a:cs typeface="Metropolis"/>
                  </a:rPr>
                  <a:t>AI-POWERED REVENUE CYCLE MANAGEMENT (RCM)</a:t>
                </a:r>
                <a:endParaRPr lang="fr-FR" dirty="0"/>
              </a:p>
            </p:txBody>
          </p:sp>
        </p:grpSp>
      </p:grpSp>
      <p:grpSp>
        <p:nvGrpSpPr>
          <p:cNvPr id="9" name="Group 8">
            <a:extLst>
              <a:ext uri="{FF2B5EF4-FFF2-40B4-BE49-F238E27FC236}">
                <a16:creationId xmlns:a16="http://schemas.microsoft.com/office/drawing/2014/main" id="{1864531D-5726-98E8-F614-40E42717B5B3}"/>
              </a:ext>
            </a:extLst>
          </p:cNvPr>
          <p:cNvGrpSpPr/>
          <p:nvPr/>
        </p:nvGrpSpPr>
        <p:grpSpPr bwMode="auto">
          <a:xfrm>
            <a:off x="2028022" y="2814274"/>
            <a:ext cx="1563053" cy="1002858"/>
            <a:chOff x="2322665" y="2058013"/>
            <a:chExt cx="1563053" cy="1002858"/>
          </a:xfrm>
        </p:grpSpPr>
        <p:sp>
          <p:nvSpPr>
            <p:cNvPr id="16" name="Rectangle: Rounded Corners 15">
              <a:extLst>
                <a:ext uri="{FF2B5EF4-FFF2-40B4-BE49-F238E27FC236}">
                  <a16:creationId xmlns:a16="http://schemas.microsoft.com/office/drawing/2014/main" id="{CE462FFE-08C3-26E5-C9E3-E287054DBDC0}"/>
                </a:ext>
              </a:extLst>
            </p:cNvPr>
            <p:cNvSpPr/>
            <p:nvPr/>
          </p:nvSpPr>
          <p:spPr bwMode="auto">
            <a:xfrm>
              <a:off x="2365290" y="2058013"/>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dirty="0">
                  <a:ln>
                    <a:noFill/>
                  </a:ln>
                  <a:solidFill>
                    <a:schemeClr val="tx1">
                      <a:lumMod val="49000"/>
                    </a:schemeClr>
                  </a:solidFill>
                  <a:latin typeface="Outfit"/>
                  <a:cs typeface="Metropolis"/>
                </a:rPr>
                <a:t>AI-ENHANCED SOFTWARE</a:t>
              </a:r>
              <a:endParaRPr lang="en-US">
                <a:solidFill>
                  <a:schemeClr val="tx1">
                    <a:lumMod val="49000"/>
                  </a:schemeClr>
                </a:solidFill>
              </a:endParaRPr>
            </a:p>
          </p:txBody>
        </p:sp>
        <p:sp>
          <p:nvSpPr>
            <p:cNvPr id="72" name="Rectangle 71">
              <a:extLst>
                <a:ext uri="{FF2B5EF4-FFF2-40B4-BE49-F238E27FC236}">
                  <a16:creationId xmlns:a16="http://schemas.microsoft.com/office/drawing/2014/main" id="{61EE43E8-72E9-08F5-EB94-3320B990B753}"/>
                </a:ext>
              </a:extLst>
            </p:cNvPr>
            <p:cNvSpPr/>
            <p:nvPr/>
          </p:nvSpPr>
          <p:spPr bwMode="auto">
            <a:xfrm>
              <a:off x="2322665" y="2429929"/>
              <a:ext cx="1563053" cy="630942"/>
            </a:xfrm>
            <a:prstGeom prst="rect">
              <a:avLst/>
            </a:prstGeom>
            <a:noFill/>
            <a:ln>
              <a:noFill/>
            </a:ln>
          </p:spPr>
          <p:txBody>
            <a:bodyPr wrap="square" lIns="91440" tIns="45720" rIns="0" bIns="45720" anchor="t">
              <a:spAutoFit/>
            </a:bodyPr>
            <a:lstStyle/>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Electronic Health Records</a:t>
              </a:r>
              <a:endParaRPr lang="en-US"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Practice Management</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Patient Experience Management</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Business Intelligence</a:t>
              </a:r>
              <a:endParaRPr dirty="0"/>
            </a:p>
            <a:p>
              <a:pPr marL="112395" marR="0" lvl="0" indent="-112395"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cirrusAI Notes</a:t>
              </a:r>
              <a:endParaRPr lang="en-US" sz="700" dirty="0">
                <a:solidFill>
                  <a:srgbClr val="0B1828"/>
                </a:solidFill>
                <a:latin typeface="Outfit"/>
              </a:endParaRPr>
            </a:p>
          </p:txBody>
        </p:sp>
      </p:grpSp>
      <p:grpSp>
        <p:nvGrpSpPr>
          <p:cNvPr id="15" name="Group 14">
            <a:extLst>
              <a:ext uri="{FF2B5EF4-FFF2-40B4-BE49-F238E27FC236}">
                <a16:creationId xmlns:a16="http://schemas.microsoft.com/office/drawing/2014/main" id="{1CFA4B36-9FE4-A7DA-71A8-4FE75D0B5CCE}"/>
              </a:ext>
            </a:extLst>
          </p:cNvPr>
          <p:cNvGrpSpPr/>
          <p:nvPr/>
        </p:nvGrpSpPr>
        <p:grpSpPr bwMode="auto">
          <a:xfrm>
            <a:off x="5404395" y="2506335"/>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24AF793E-A777-D570-C1F7-5AE5FA94DA5D}"/>
                </a:ext>
              </a:extLst>
            </p:cNvPr>
            <p:cNvPicPr>
              <a:picLocks noChangeAspect="1"/>
            </p:cNvPicPr>
            <p:nvPr/>
          </p:nvPicPr>
          <p:blipFill>
            <a:blip r:embed="rId4"/>
            <a:stretch/>
          </p:blipFill>
          <p:spPr bwMode="auto">
            <a:xfrm>
              <a:off x="6087097" y="2462466"/>
              <a:ext cx="283464" cy="283464"/>
            </a:xfrm>
            <a:prstGeom prst="rect">
              <a:avLst/>
            </a:prstGeom>
          </p:spPr>
        </p:pic>
        <p:grpSp>
          <p:nvGrpSpPr>
            <p:cNvPr id="12" name="Group 11">
              <a:extLst>
                <a:ext uri="{FF2B5EF4-FFF2-40B4-BE49-F238E27FC236}">
                  <a16:creationId xmlns:a16="http://schemas.microsoft.com/office/drawing/2014/main" id="{18F3F267-F0AB-A6E4-15DA-26A7AE16D6D1}"/>
                </a:ext>
              </a:extLst>
            </p:cNvPr>
            <p:cNvGrpSpPr/>
            <p:nvPr/>
          </p:nvGrpSpPr>
          <p:grpSpPr bwMode="auto">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E481870A-A25F-15E2-C98A-435C5C492C2A}"/>
                  </a:ext>
                </a:extLst>
              </p:cNvPr>
              <p:cNvSpPr/>
              <p:nvPr/>
            </p:nvSpPr>
            <p:spPr bwMode="auto">
              <a:xfrm>
                <a:off x="5924014" y="2028929"/>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HIT CONSULTING &amp; STAFFING</a:t>
                </a:r>
                <a:endParaRPr/>
              </a:p>
            </p:txBody>
          </p:sp>
          <p:sp>
            <p:nvSpPr>
              <p:cNvPr id="102" name="Rectangle 101">
                <a:extLst>
                  <a:ext uri="{FF2B5EF4-FFF2-40B4-BE49-F238E27FC236}">
                    <a16:creationId xmlns:a16="http://schemas.microsoft.com/office/drawing/2014/main" id="{DD128BA4-619C-F741-BB63-01FC167310EF}"/>
                  </a:ext>
                </a:extLst>
              </p:cNvPr>
              <p:cNvSpPr/>
              <p:nvPr/>
            </p:nvSpPr>
            <p:spPr bwMode="auto">
              <a:xfrm>
                <a:off x="5985561" y="2400844"/>
                <a:ext cx="1426701" cy="630941"/>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Workforce Augmentation</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IT Transformation Consulting</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Strategic Advisory Services</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Hospital RCM Optimization</a:t>
                </a:r>
                <a:endParaRPr dirty="0"/>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dirty="0">
                    <a:ln>
                      <a:noFill/>
                    </a:ln>
                    <a:solidFill>
                      <a:srgbClr val="0B1828"/>
                    </a:solidFill>
                    <a:latin typeface="Outfit"/>
                    <a:ea typeface="Arial"/>
                    <a:cs typeface="Metropolis"/>
                  </a:rPr>
                  <a:t>Activation-as-a-Service</a:t>
                </a:r>
                <a:endParaRPr dirty="0"/>
              </a:p>
            </p:txBody>
          </p:sp>
        </p:grpSp>
      </p:grpSp>
      <p:grpSp>
        <p:nvGrpSpPr>
          <p:cNvPr id="11" name="Group 10">
            <a:extLst>
              <a:ext uri="{FF2B5EF4-FFF2-40B4-BE49-F238E27FC236}">
                <a16:creationId xmlns:a16="http://schemas.microsoft.com/office/drawing/2014/main" id="{C96EF0F9-AD54-B9B3-748C-AB68500754C6}"/>
              </a:ext>
            </a:extLst>
          </p:cNvPr>
          <p:cNvGrpSpPr/>
          <p:nvPr/>
        </p:nvGrpSpPr>
        <p:grpSpPr bwMode="auto">
          <a:xfrm>
            <a:off x="3750996" y="2501763"/>
            <a:ext cx="1488248" cy="1095735"/>
            <a:chOff x="4118836" y="1714538"/>
            <a:chExt cx="1488248" cy="1095735"/>
          </a:xfrm>
        </p:grpSpPr>
        <p:grpSp>
          <p:nvGrpSpPr>
            <p:cNvPr id="42" name="Group 41">
              <a:extLst>
                <a:ext uri="{FF2B5EF4-FFF2-40B4-BE49-F238E27FC236}">
                  <a16:creationId xmlns:a16="http://schemas.microsoft.com/office/drawing/2014/main" id="{ED71D5AC-DCFE-961E-E489-CBF693E1BFB1}"/>
                </a:ext>
              </a:extLst>
            </p:cNvPr>
            <p:cNvGrpSpPr/>
            <p:nvPr/>
          </p:nvGrpSpPr>
          <p:grpSpPr bwMode="auto">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09A9CAB3-A76F-6CE9-26A0-23875426F803}"/>
                  </a:ext>
                </a:extLst>
              </p:cNvPr>
              <p:cNvPicPr>
                <a:picLocks noChangeAspect="1"/>
              </p:cNvPicPr>
              <p:nvPr/>
            </p:nvPicPr>
            <p:blipFill>
              <a:blip r:embed="rId5"/>
              <a:stretch/>
            </p:blipFill>
            <p:spPr bwMode="auto">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0A992419-4758-D41F-6C78-BDA7CB84C045}"/>
                  </a:ext>
                </a:extLst>
              </p:cNvPr>
              <p:cNvSpPr/>
              <p:nvPr/>
            </p:nvSpPr>
            <p:spPr bwMode="auto">
              <a:xfrm>
                <a:off x="2034397" y="3899581"/>
                <a:ext cx="1488248" cy="356119"/>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 typeface="Arial"/>
                  <a:buNone/>
                  <a:defRPr/>
                </a:pPr>
                <a:r>
                  <a:rPr lang="en-US" sz="800" b="1" i="0" u="none" strike="noStrike" cap="none" spc="0">
                    <a:ln>
                      <a:noFill/>
                    </a:ln>
                    <a:solidFill>
                      <a:srgbClr val="0B1828"/>
                    </a:solidFill>
                    <a:latin typeface="Outfit"/>
                    <a:cs typeface="Metropolis"/>
                  </a:rPr>
                  <a:t>DIGITAL HEALTH</a:t>
                </a:r>
                <a:endParaRPr/>
              </a:p>
            </p:txBody>
          </p:sp>
        </p:grpSp>
        <p:sp>
          <p:nvSpPr>
            <p:cNvPr id="103" name="Rectangle 102">
              <a:extLst>
                <a:ext uri="{FF2B5EF4-FFF2-40B4-BE49-F238E27FC236}">
                  <a16:creationId xmlns:a16="http://schemas.microsoft.com/office/drawing/2014/main" id="{B6867874-7594-10E2-4BA4-7B7B81727330}"/>
                </a:ext>
              </a:extLst>
            </p:cNvPr>
            <p:cNvSpPr/>
            <p:nvPr/>
          </p:nvSpPr>
          <p:spPr bwMode="auto">
            <a:xfrm>
              <a:off x="4181607" y="2394775"/>
              <a:ext cx="1362706" cy="415498"/>
            </a:xfrm>
            <a:prstGeom prst="rect">
              <a:avLst/>
            </a:prstGeom>
            <a:noFill/>
            <a:ln>
              <a:noFill/>
            </a:ln>
          </p:spPr>
          <p:txBody>
            <a:bodyPr wrap="square" rIns="0">
              <a:spAutoFit/>
            </a:bodyPr>
            <a:lstStyle/>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Chronic Care Management</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Remote Patient Monitoring</a:t>
              </a:r>
              <a:endParaRPr/>
            </a:p>
            <a:p>
              <a:pPr marL="112713" marR="0" lvl="0" indent="-112713" algn="l" defTabSz="457200">
                <a:lnSpc>
                  <a:spcPct val="100000"/>
                </a:lnSpc>
                <a:spcBef>
                  <a:spcPts val="0"/>
                </a:spcBef>
                <a:spcAft>
                  <a:spcPts val="0"/>
                </a:spcAft>
                <a:buClr>
                  <a:srgbClr val="009BDE"/>
                </a:buClr>
                <a:buSzPct val="150000"/>
                <a:buFont typeface="Symbol"/>
                <a:buChar char="·"/>
                <a:defRPr/>
              </a:pPr>
              <a:r>
                <a:rPr lang="en-US" sz="700" b="0" i="0" u="none" strike="noStrike" cap="none" spc="0">
                  <a:ln>
                    <a:noFill/>
                  </a:ln>
                  <a:solidFill>
                    <a:srgbClr val="0B1828"/>
                  </a:solidFill>
                  <a:latin typeface="Outfit"/>
                  <a:ea typeface="Arial"/>
                  <a:cs typeface="Metropolis"/>
                </a:rPr>
                <a:t>Telemedicine Solutions</a:t>
              </a:r>
              <a:endParaRPr/>
            </a:p>
          </p:txBody>
        </p:sp>
      </p:grpSp>
      <p:sp>
        <p:nvSpPr>
          <p:cNvPr id="7" name="TextBox 29">
            <a:extLst>
              <a:ext uri="{FF2B5EF4-FFF2-40B4-BE49-F238E27FC236}">
                <a16:creationId xmlns:a16="http://schemas.microsoft.com/office/drawing/2014/main" id="{9336BFAC-40A7-25BF-FC61-B1F56E639080}"/>
              </a:ext>
            </a:extLst>
          </p:cNvPr>
          <p:cNvSpPr txBox="1"/>
          <p:nvPr/>
        </p:nvSpPr>
        <p:spPr bwMode="auto">
          <a:xfrm>
            <a:off x="360255" y="1321419"/>
            <a:ext cx="8423489" cy="680972"/>
          </a:xfrm>
          <a:prstGeom prst="rect">
            <a:avLst/>
          </a:prstGeom>
        </p:spPr>
        <p:txBody>
          <a:bodyPr wrap="square" lIns="0" tIns="0" rIns="0" bIns="0" rtlCol="0" anchor="t">
            <a:noAutofit/>
          </a:bodyPr>
          <a:lstStyle/>
          <a:p>
            <a:pPr marL="0" marR="0" lvl="0" indent="0" algn="ctr" defTabSz="914400">
              <a:lnSpc>
                <a:spcPts val="2500"/>
              </a:lnSpc>
              <a:spcBef>
                <a:spcPts val="0"/>
              </a:spcBef>
              <a:spcAft>
                <a:spcPts val="0"/>
              </a:spcAft>
              <a:buClr>
                <a:srgbClr val="000000"/>
              </a:buClr>
              <a:buSzTx/>
              <a:buFont typeface="Arial"/>
              <a:buNone/>
              <a:defRPr/>
            </a:pPr>
            <a:r>
              <a:rPr lang="en-US" sz="2600" b="1" i="0" u="none" strike="noStrike" cap="none" spc="0" dirty="0">
                <a:ln>
                  <a:noFill/>
                </a:ln>
                <a:solidFill>
                  <a:srgbClr val="001A61"/>
                </a:solidFill>
                <a:latin typeface="Outfit"/>
                <a:cs typeface="Metropolis"/>
              </a:rPr>
              <a:t>Delivering </a:t>
            </a:r>
            <a:r>
              <a:rPr lang="en-US" sz="2600" b="1" i="0" u="none" strike="noStrike" cap="none" spc="0" dirty="0">
                <a:ln>
                  <a:noFill/>
                </a:ln>
                <a:solidFill>
                  <a:schemeClr val="tx2"/>
                </a:solidFill>
                <a:latin typeface="Outfit"/>
                <a:cs typeface="Metropolis"/>
              </a:rPr>
              <a:t>end-to-end</a:t>
            </a:r>
            <a:r>
              <a:rPr lang="en-US" sz="2600" b="1" i="0" u="none" strike="noStrike" cap="none" spc="0" dirty="0">
                <a:ln>
                  <a:noFill/>
                </a:ln>
                <a:solidFill>
                  <a:srgbClr val="001A61"/>
                </a:solidFill>
                <a:latin typeface="Outfit"/>
                <a:cs typeface="Metropolis"/>
              </a:rPr>
              <a:t> healthcare and revenue cycle solutions </a:t>
            </a:r>
            <a:r>
              <a:rPr lang="en-US" sz="2600" b="1" i="0" u="none" strike="noStrike" cap="none" spc="0" dirty="0">
                <a:ln>
                  <a:noFill/>
                </a:ln>
                <a:solidFill>
                  <a:schemeClr val="tx2"/>
                </a:solidFill>
                <a:latin typeface="Outfit"/>
                <a:cs typeface="Metropolis"/>
              </a:rPr>
              <a:t>powered by AI</a:t>
            </a:r>
            <a:r>
              <a:rPr lang="en-US" sz="2600" b="1" i="0" u="none" strike="noStrike" cap="none" spc="0" dirty="0">
                <a:ln>
                  <a:noFill/>
                </a:ln>
                <a:solidFill>
                  <a:srgbClr val="001A61"/>
                </a:solidFill>
                <a:latin typeface="Outfit"/>
                <a:cs typeface="Metropolis"/>
              </a:rPr>
              <a:t>.</a:t>
            </a:r>
            <a:endParaRPr dirty="0"/>
          </a:p>
        </p:txBody>
      </p:sp>
      <p:pic>
        <p:nvPicPr>
          <p:cNvPr id="8" name="Picture 7" descr="A blue stars on a white background&#10;&#10;AI-generated content may be incorrect.">
            <a:extLst>
              <a:ext uri="{FF2B5EF4-FFF2-40B4-BE49-F238E27FC236}">
                <a16:creationId xmlns:a16="http://schemas.microsoft.com/office/drawing/2014/main" id="{78300D21-D8D2-63DB-2739-0E3820FD668F}"/>
              </a:ext>
            </a:extLst>
          </p:cNvPr>
          <p:cNvPicPr>
            <a:picLocks noChangeAspect="1"/>
          </p:cNvPicPr>
          <p:nvPr/>
        </p:nvPicPr>
        <p:blipFill>
          <a:blip r:embed="rId6"/>
          <a:srcRect l="-680" t="-3074" r="4989" b="9836"/>
          <a:stretch>
            <a:fillRect/>
          </a:stretch>
        </p:blipFill>
        <p:spPr>
          <a:xfrm>
            <a:off x="2579616" y="2308420"/>
            <a:ext cx="465987" cy="526664"/>
          </a:xfrm>
          <a:prstGeom prst="rect">
            <a:avLst/>
          </a:prstGeom>
        </p:spPr>
      </p:pic>
    </p:spTree>
    <p:extLst>
      <p:ext uri="{BB962C8B-B14F-4D97-AF65-F5344CB8AC3E}">
        <p14:creationId xmlns:p14="http://schemas.microsoft.com/office/powerpoint/2010/main" val="127214826"/>
      </p:ext>
    </p:extLst>
  </p:cSld>
  <p:clrMapOvr>
    <a:masterClrMapping/>
  </p:clrMapOvr>
  <p:transition>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DB399-7C9D-57FF-6BC2-FEA96775E736}"/>
            </a:ext>
          </a:extLst>
        </p:cNvPr>
        <p:cNvGrpSpPr/>
        <p:nvPr/>
      </p:nvGrpSpPr>
      <p:grpSpPr>
        <a:xfrm>
          <a:off x="0" y="0"/>
          <a:ext cx="0" cy="0"/>
          <a:chOff x="0" y="0"/>
          <a:chExt cx="0" cy="0"/>
        </a:xfrm>
      </p:grpSpPr>
      <p:sp>
        <p:nvSpPr>
          <p:cNvPr id="31" name="Rectangle: Rounded Corners 56">
            <a:extLst>
              <a:ext uri="{FF2B5EF4-FFF2-40B4-BE49-F238E27FC236}">
                <a16:creationId xmlns:a16="http://schemas.microsoft.com/office/drawing/2014/main" id="{AC89F5E5-88BB-2716-99F0-A77884F9A57D}"/>
              </a:ext>
            </a:extLst>
          </p:cNvPr>
          <p:cNvSpPr/>
          <p:nvPr/>
        </p:nvSpPr>
        <p:spPr>
          <a:xfrm>
            <a:off x="6402803" y="2756707"/>
            <a:ext cx="1716365" cy="1482064"/>
          </a:xfrm>
          <a:prstGeom prst="roundRect">
            <a:avLst>
              <a:gd name="adj" fmla="val 12198"/>
            </a:avLst>
          </a:prstGeom>
          <a:gradFill>
            <a:gsLst>
              <a:gs pos="0">
                <a:srgbClr val="02AEEA"/>
              </a:gs>
              <a:gs pos="48700">
                <a:srgbClr val="2B78E0"/>
              </a:gs>
              <a:gs pos="100000">
                <a:srgbClr val="573FD5"/>
              </a:gs>
            </a:gsLst>
            <a:lin ang="0" scaled="0"/>
          </a:gradFill>
          <a:ln w="6350">
            <a:no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59">
            <a:extLst>
              <a:ext uri="{FF2B5EF4-FFF2-40B4-BE49-F238E27FC236}">
                <a16:creationId xmlns:a16="http://schemas.microsoft.com/office/drawing/2014/main" id="{53457EA2-1F34-C7A1-EAE1-248031452052}"/>
              </a:ext>
            </a:extLst>
          </p:cNvPr>
          <p:cNvSpPr/>
          <p:nvPr/>
        </p:nvSpPr>
        <p:spPr>
          <a:xfrm>
            <a:off x="4444528" y="2756707"/>
            <a:ext cx="1716365" cy="1482064"/>
          </a:xfrm>
          <a:prstGeom prst="roundRect">
            <a:avLst>
              <a:gd name="adj" fmla="val 12198"/>
            </a:avLst>
          </a:prstGeom>
          <a:solidFill>
            <a:schemeClr val="bg1"/>
          </a:solidFill>
          <a:ln w="25400">
            <a:gradFill>
              <a:gsLst>
                <a:gs pos="0">
                  <a:srgbClr val="05AEEA"/>
                </a:gs>
                <a:gs pos="100000">
                  <a:srgbClr val="5242D6"/>
                </a:gs>
              </a:gsLst>
              <a:lin ang="0" scaled="0"/>
            </a:gra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B5219416-11F6-A8F7-5295-44AE0C085116}"/>
              </a:ext>
            </a:extLst>
          </p:cNvPr>
          <p:cNvSpPr txBox="1">
            <a:spLocks/>
          </p:cNvSpPr>
          <p:nvPr/>
        </p:nvSpPr>
        <p:spPr>
          <a:xfrm>
            <a:off x="306986" y="1652972"/>
            <a:ext cx="2364120" cy="331774"/>
          </a:xfrm>
          <a:prstGeom prst="roundRect">
            <a:avLst/>
          </a:prstGeom>
          <a:solidFill>
            <a:schemeClr val="tx2">
              <a:lumMod val="20000"/>
              <a:lumOff val="80000"/>
            </a:schemeClr>
          </a:solidFill>
          <a:ln>
            <a:solidFill>
              <a:schemeClr val="tx2">
                <a:lumMod val="20000"/>
                <a:lumOff val="80000"/>
              </a:schemeClr>
            </a:solidFill>
          </a:ln>
        </p:spPr>
        <p:txBody>
          <a:bodyPr lIns="91440" tIns="45720" rIns="91440" bIns="45720"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GB" sz="900" b="1">
                <a:latin typeface="Arial"/>
                <a:cs typeface="Arial"/>
              </a:rPr>
              <a:t>Your Partner in Healthcare Solutions</a:t>
            </a:r>
            <a:endParaRPr lang="en-US"/>
          </a:p>
        </p:txBody>
      </p:sp>
      <p:sp>
        <p:nvSpPr>
          <p:cNvPr id="60" name="Rectangle: Rounded Corners 59">
            <a:extLst>
              <a:ext uri="{FF2B5EF4-FFF2-40B4-BE49-F238E27FC236}">
                <a16:creationId xmlns:a16="http://schemas.microsoft.com/office/drawing/2014/main" id="{B1B249BE-D05F-A138-5142-C3CD43E0FC2B}"/>
              </a:ext>
            </a:extLst>
          </p:cNvPr>
          <p:cNvSpPr/>
          <p:nvPr/>
        </p:nvSpPr>
        <p:spPr>
          <a:xfrm>
            <a:off x="6409925" y="985967"/>
            <a:ext cx="1716365" cy="1482064"/>
          </a:xfrm>
          <a:prstGeom prst="roundRect">
            <a:avLst>
              <a:gd name="adj" fmla="val 12198"/>
            </a:avLst>
          </a:prstGeom>
          <a:solidFill>
            <a:schemeClr val="bg1"/>
          </a:solidFill>
          <a:ln w="25400">
            <a:gradFill>
              <a:gsLst>
                <a:gs pos="0">
                  <a:srgbClr val="05AEEA"/>
                </a:gs>
                <a:gs pos="100000">
                  <a:srgbClr val="5242D6"/>
                </a:gs>
              </a:gsLst>
              <a:lin ang="0" scaled="0"/>
            </a:gra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78B142D-A79F-5ECD-C384-78B0C2D7DC65}"/>
              </a:ext>
            </a:extLst>
          </p:cNvPr>
          <p:cNvSpPr/>
          <p:nvPr/>
        </p:nvSpPr>
        <p:spPr>
          <a:xfrm>
            <a:off x="6465009" y="1843034"/>
            <a:ext cx="1716365" cy="276999"/>
          </a:xfrm>
          <a:prstGeom prst="rect">
            <a:avLst/>
          </a:prstGeom>
          <a:noFill/>
          <a:ln>
            <a:noFill/>
          </a:ln>
        </p:spPr>
        <p:txBody>
          <a:bodyPr wrap="square" lIns="0" tIns="45720" rIns="0" bIns="45720" anchor="t">
            <a:spAutoFit/>
          </a:bodyPr>
          <a:lstStyle/>
          <a:p>
            <a:pPr algn="ctr" defTabSz="457200">
              <a:defRPr/>
            </a:pPr>
            <a:r>
              <a:rPr lang="en-US" sz="1200" b="1" kern="1200" err="1">
                <a:solidFill>
                  <a:srgbClr val="001A61"/>
                </a:solidFill>
                <a:latin typeface="Outfit"/>
                <a:ea typeface="+mn-ea"/>
              </a:rPr>
              <a:t>cirrusAI</a:t>
            </a:r>
            <a:r>
              <a:rPr lang="en-US" sz="1200" b="1" kern="1200">
                <a:solidFill>
                  <a:srgbClr val="001A61"/>
                </a:solidFill>
                <a:latin typeface="Outfit"/>
                <a:ea typeface="+mn-ea"/>
              </a:rPr>
              <a:t> Voice</a:t>
            </a:r>
            <a:endParaRPr lang="en-US">
              <a:ea typeface="+mn-ea"/>
            </a:endParaRPr>
          </a:p>
        </p:txBody>
      </p:sp>
      <p:sp>
        <p:nvSpPr>
          <p:cNvPr id="68" name="Rectangle 67">
            <a:extLst>
              <a:ext uri="{FF2B5EF4-FFF2-40B4-BE49-F238E27FC236}">
                <a16:creationId xmlns:a16="http://schemas.microsoft.com/office/drawing/2014/main" id="{5BAAF06C-0981-04BD-C5B7-F58F19AE7ACF}"/>
              </a:ext>
            </a:extLst>
          </p:cNvPr>
          <p:cNvSpPr/>
          <p:nvPr/>
        </p:nvSpPr>
        <p:spPr>
          <a:xfrm>
            <a:off x="4499612" y="3616331"/>
            <a:ext cx="1716365" cy="276999"/>
          </a:xfrm>
          <a:prstGeom prst="rect">
            <a:avLst/>
          </a:prstGeom>
          <a:noFill/>
          <a:ln>
            <a:noFill/>
          </a:ln>
        </p:spPr>
        <p:txBody>
          <a:bodyPr wrap="square" lIns="0" tIns="45720" rIns="0" bIns="45720" anchor="t">
            <a:spAutoFit/>
          </a:bodyPr>
          <a:lstStyle/>
          <a:p>
            <a:pPr algn="ctr" defTabSz="457200">
              <a:defRPr/>
            </a:pPr>
            <a:r>
              <a:rPr lang="en-US" sz="1200" b="1" kern="1200" err="1">
                <a:solidFill>
                  <a:srgbClr val="001A61"/>
                </a:solidFill>
                <a:latin typeface="Outfit"/>
                <a:ea typeface="+mn-ea"/>
              </a:rPr>
              <a:t>cirrusAI</a:t>
            </a:r>
            <a:r>
              <a:rPr lang="en-US" sz="1200" b="1" kern="1200">
                <a:solidFill>
                  <a:srgbClr val="001A61"/>
                </a:solidFill>
                <a:latin typeface="Outfit"/>
                <a:ea typeface="+mn-ea"/>
              </a:rPr>
              <a:t> Notes</a:t>
            </a:r>
            <a:endParaRPr lang="en-US">
              <a:ea typeface="+mn-ea"/>
            </a:endParaRPr>
          </a:p>
        </p:txBody>
      </p:sp>
      <p:sp>
        <p:nvSpPr>
          <p:cNvPr id="73" name="Rectangle 72">
            <a:extLst>
              <a:ext uri="{FF2B5EF4-FFF2-40B4-BE49-F238E27FC236}">
                <a16:creationId xmlns:a16="http://schemas.microsoft.com/office/drawing/2014/main" id="{CFFA8590-BF1E-654B-5396-B84E5E9BA936}"/>
              </a:ext>
            </a:extLst>
          </p:cNvPr>
          <p:cNvSpPr/>
          <p:nvPr/>
        </p:nvSpPr>
        <p:spPr>
          <a:xfrm>
            <a:off x="6409925" y="3613774"/>
            <a:ext cx="1716365" cy="276999"/>
          </a:xfrm>
          <a:prstGeom prst="rect">
            <a:avLst/>
          </a:prstGeom>
          <a:noFill/>
          <a:ln>
            <a:noFill/>
          </a:ln>
        </p:spPr>
        <p:txBody>
          <a:bodyPr wrap="square" lIns="0" tIns="45720" rIns="0" bIns="45720" anchor="t">
            <a:spAutoFit/>
          </a:bodyPr>
          <a:lstStyle/>
          <a:p>
            <a:pPr algn="ctr" defTabSz="457200">
              <a:buClr>
                <a:srgbClr val="009BDE"/>
              </a:buClr>
              <a:buSzPct val="150000"/>
              <a:defRPr/>
            </a:pPr>
            <a:r>
              <a:rPr lang="en-US" sz="1200" b="1" kern="1200">
                <a:solidFill>
                  <a:schemeClr val="bg1"/>
                </a:solidFill>
                <a:latin typeface="Outfit"/>
                <a:ea typeface="+mn-ea"/>
                <a:cs typeface="Metropolis" panose="020B0604020202020204" charset="0"/>
              </a:rPr>
              <a:t>AI Desk Agent</a:t>
            </a:r>
            <a:endParaRPr lang="en-US" sz="1200" b="1" i="0" u="none" strike="noStrike" kern="1200" cap="none" spc="0" normalizeH="0" baseline="0" noProof="0">
              <a:ln>
                <a:noFill/>
              </a:ln>
              <a:solidFill>
                <a:schemeClr val="bg1"/>
              </a:solidFill>
              <a:effectLst/>
              <a:uLnTx/>
              <a:uFillTx/>
              <a:latin typeface="Outfit" pitchFamily="2" charset="0"/>
              <a:ea typeface="+mn-ea"/>
              <a:cs typeface="Metropolis" panose="020B0604020202020204" charset="0"/>
            </a:endParaRPr>
          </a:p>
        </p:txBody>
      </p:sp>
      <p:sp>
        <p:nvSpPr>
          <p:cNvPr id="2" name="Slide Number Placeholder 1">
            <a:extLst>
              <a:ext uri="{FF2B5EF4-FFF2-40B4-BE49-F238E27FC236}">
                <a16:creationId xmlns:a16="http://schemas.microsoft.com/office/drawing/2014/main" id="{7CCB0980-356F-D43A-9207-F33A584CDCE0}"/>
              </a:ext>
            </a:extLst>
          </p:cNvPr>
          <p:cNvSpPr>
            <a:spLocks noGrp="1"/>
          </p:cNvSpPr>
          <p:nvPr>
            <p:ph type="sldNum" sz="quarter" idx="10"/>
          </p:nvPr>
        </p:nvSpPr>
        <p:spPr/>
        <p:txBody>
          <a:bodyPr/>
          <a:lstStyle/>
          <a:p>
            <a:fld id="{7AD7BA39-CD1C-4FBC-AA7C-BA7CC4082953}" type="slidenum">
              <a:rPr lang="en-US" smtClean="0"/>
              <a:pPr/>
              <a:t>28</a:t>
            </a:fld>
            <a:endParaRPr lang="en-US"/>
          </a:p>
        </p:txBody>
      </p:sp>
      <p:sp>
        <p:nvSpPr>
          <p:cNvPr id="8" name="TextBox 9">
            <a:extLst>
              <a:ext uri="{FF2B5EF4-FFF2-40B4-BE49-F238E27FC236}">
                <a16:creationId xmlns:a16="http://schemas.microsoft.com/office/drawing/2014/main" id="{3179550A-9C9F-2AFD-76A9-81FF39D616F9}"/>
              </a:ext>
            </a:extLst>
          </p:cNvPr>
          <p:cNvSpPr txBox="1"/>
          <p:nvPr/>
        </p:nvSpPr>
        <p:spPr>
          <a:xfrm>
            <a:off x="306671" y="2155263"/>
            <a:ext cx="3606312" cy="1800493"/>
          </a:xfrm>
          <a:prstGeom prst="rect">
            <a:avLst/>
          </a:prstGeom>
        </p:spPr>
        <p:txBody>
          <a:bodyPr wrap="square" lIns="0" tIns="0" rIns="0" bIns="0" rtlCol="0" anchor="t">
            <a:spAutoFit/>
          </a:bodyPr>
          <a:lstStyle/>
          <a:p>
            <a:pPr defTabSz="685800"/>
            <a:r>
              <a:rPr lang="en-GB" sz="900" b="1" kern="1200" spc="-13" err="1">
                <a:solidFill>
                  <a:schemeClr val="tx1"/>
                </a:solidFill>
                <a:ea typeface="+mn-ea"/>
              </a:rPr>
              <a:t>cirrusAI</a:t>
            </a:r>
            <a:r>
              <a:rPr lang="en-GB" sz="900" kern="1200" spc="-13">
                <a:solidFill>
                  <a:schemeClr val="tx1"/>
                </a:solidFill>
                <a:ea typeface="+mn-ea"/>
              </a:rPr>
              <a:t> brings practical, secure generative AI to everyday healthcare workflows. Inside the EHR and PM, it drafts cleaner notes, suggests accurate codes, answers in-chart FAQs, and surfaces next-best actions reducing clicks and delays across clinical, financial, and operational work. Teams gain time back through AI-assisted documentation, coding, claim prep, and patient messaging, while configurable guardrails and role-based controls keep humans in the loop. </a:t>
            </a:r>
            <a:r>
              <a:rPr lang="en-GB" sz="900" kern="1200" spc="-13" err="1">
                <a:solidFill>
                  <a:schemeClr val="tx1"/>
                </a:solidFill>
                <a:ea typeface="+mn-ea"/>
              </a:rPr>
              <a:t>cirrusAI</a:t>
            </a:r>
            <a:r>
              <a:rPr lang="en-GB" sz="900" kern="1200" spc="-13">
                <a:solidFill>
                  <a:schemeClr val="tx1"/>
                </a:solidFill>
                <a:ea typeface="+mn-ea"/>
              </a:rPr>
              <a:t> is designed to support HIPAA compliance, respects data governance, and integrates with existing </a:t>
            </a:r>
            <a:r>
              <a:rPr lang="en-GB" sz="900" kern="1200" spc="-13" err="1">
                <a:solidFill>
                  <a:schemeClr val="tx1"/>
                </a:solidFill>
                <a:ea typeface="+mn-ea"/>
              </a:rPr>
              <a:t>CareCloud</a:t>
            </a:r>
            <a:r>
              <a:rPr lang="en-GB" sz="900" kern="1200" spc="-13">
                <a:solidFill>
                  <a:schemeClr val="tx1"/>
                </a:solidFill>
                <a:ea typeface="+mn-ea"/>
              </a:rPr>
              <a:t> solutions to accelerate adoption without disrupting your day. The result: fewer manual tasks, clearer decisions at the point of care, faster revenue cycles, and a better experience for staff and patients alike.</a:t>
            </a:r>
            <a:endParaRPr lang="en-US">
              <a:solidFill>
                <a:schemeClr val="tx1"/>
              </a:solidFill>
              <a:ea typeface="+mn-ea"/>
            </a:endParaRPr>
          </a:p>
          <a:p>
            <a:pPr algn="just"/>
            <a:endParaRPr lang="en-GB" sz="900" spc="-13">
              <a:solidFill>
                <a:schemeClr val="tx1"/>
              </a:solidFill>
              <a:latin typeface="Outfit"/>
            </a:endParaRPr>
          </a:p>
        </p:txBody>
      </p:sp>
      <p:sp>
        <p:nvSpPr>
          <p:cNvPr id="57" name="Rectangle: Rounded Corners 56">
            <a:extLst>
              <a:ext uri="{FF2B5EF4-FFF2-40B4-BE49-F238E27FC236}">
                <a16:creationId xmlns:a16="http://schemas.microsoft.com/office/drawing/2014/main" id="{6A71F9C8-435B-2EA9-4873-FD6CB9870B06}"/>
              </a:ext>
            </a:extLst>
          </p:cNvPr>
          <p:cNvSpPr/>
          <p:nvPr/>
        </p:nvSpPr>
        <p:spPr>
          <a:xfrm>
            <a:off x="4419503" y="965310"/>
            <a:ext cx="1716365" cy="1482064"/>
          </a:xfrm>
          <a:prstGeom prst="roundRect">
            <a:avLst>
              <a:gd name="adj" fmla="val 12198"/>
            </a:avLst>
          </a:prstGeom>
          <a:gradFill>
            <a:gsLst>
              <a:gs pos="0">
                <a:srgbClr val="02AEEA"/>
              </a:gs>
              <a:gs pos="52200">
                <a:srgbClr val="2E74DF"/>
              </a:gs>
              <a:gs pos="100000">
                <a:srgbClr val="573FD5"/>
              </a:gs>
            </a:gsLst>
            <a:lin ang="0" scaled="0"/>
          </a:gradFill>
          <a:ln w="6350">
            <a:no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F4D79A0-7A54-E3A9-6540-23076B5D32B4}"/>
              </a:ext>
            </a:extLst>
          </p:cNvPr>
          <p:cNvSpPr/>
          <p:nvPr/>
        </p:nvSpPr>
        <p:spPr>
          <a:xfrm>
            <a:off x="4440160" y="1815492"/>
            <a:ext cx="1716365" cy="276999"/>
          </a:xfrm>
          <a:prstGeom prst="rect">
            <a:avLst/>
          </a:prstGeom>
          <a:noFill/>
          <a:ln>
            <a:noFill/>
          </a:ln>
        </p:spPr>
        <p:txBody>
          <a:bodyPr wrap="square" lIns="0" tIns="45720" rIns="0" bIns="45720" anchor="t">
            <a:spAutoFit/>
          </a:bodyPr>
          <a:lstStyle/>
          <a:p>
            <a:pPr algn="ctr" defTabSz="457200">
              <a:buClr>
                <a:srgbClr val="009BDE"/>
              </a:buClr>
              <a:buSzPct val="150000"/>
              <a:defRPr/>
            </a:pPr>
            <a:r>
              <a:rPr lang="en-US" sz="1200" b="1" kern="1200" err="1">
                <a:solidFill>
                  <a:schemeClr val="bg1"/>
                </a:solidFill>
                <a:latin typeface="Outfit"/>
                <a:ea typeface="+mn-ea"/>
                <a:cs typeface="Metropolis" panose="020B0604020202020204" charset="0"/>
              </a:rPr>
              <a:t>cirrusAI</a:t>
            </a:r>
            <a:r>
              <a:rPr lang="en-US" sz="1200" b="1" kern="1200">
                <a:solidFill>
                  <a:schemeClr val="bg1"/>
                </a:solidFill>
                <a:latin typeface="Outfit"/>
                <a:ea typeface="+mn-ea"/>
                <a:cs typeface="Metropolis" panose="020B0604020202020204" charset="0"/>
              </a:rPr>
              <a:t> Assist</a:t>
            </a:r>
            <a:endParaRPr lang="en-US" sz="1200" b="1" i="0" u="none" strike="noStrike" kern="1200" cap="none" spc="0" normalizeH="0" baseline="0" noProof="0">
              <a:ln>
                <a:noFill/>
              </a:ln>
              <a:solidFill>
                <a:schemeClr val="bg1"/>
              </a:solidFill>
              <a:effectLst/>
              <a:uLnTx/>
              <a:uFillTx/>
              <a:latin typeface="Outfit" pitchFamily="2" charset="0"/>
              <a:ea typeface="+mn-ea"/>
              <a:cs typeface="Metropolis" panose="020B0604020202020204" charset="0"/>
            </a:endParaRPr>
          </a:p>
        </p:txBody>
      </p:sp>
      <p:sp>
        <p:nvSpPr>
          <p:cNvPr id="15" name="AutoShape 18">
            <a:extLst>
              <a:ext uri="{FF2B5EF4-FFF2-40B4-BE49-F238E27FC236}">
                <a16:creationId xmlns:a16="http://schemas.microsoft.com/office/drawing/2014/main" id="{4A40B571-B396-4F89-A047-1F5D2A9B10E0}"/>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txBody>
          <a:bodyPr/>
          <a:lstStyle/>
          <a:p>
            <a:endParaRPr lang="en-US"/>
          </a:p>
        </p:txBody>
      </p:sp>
      <p:pic>
        <p:nvPicPr>
          <p:cNvPr id="4" name="Picture 3" descr="A close-up of a logo&#10;&#10;AI-generated content may be incorrect.">
            <a:extLst>
              <a:ext uri="{FF2B5EF4-FFF2-40B4-BE49-F238E27FC236}">
                <a16:creationId xmlns:a16="http://schemas.microsoft.com/office/drawing/2014/main" id="{D470A702-5FE0-DE00-AF0F-B7F953709954}"/>
              </a:ext>
            </a:extLst>
          </p:cNvPr>
          <p:cNvPicPr>
            <a:picLocks noChangeAspect="1"/>
          </p:cNvPicPr>
          <p:nvPr/>
        </p:nvPicPr>
        <p:blipFill>
          <a:blip r:embed="rId2"/>
          <a:stretch>
            <a:fillRect/>
          </a:stretch>
        </p:blipFill>
        <p:spPr>
          <a:xfrm>
            <a:off x="306688" y="339427"/>
            <a:ext cx="2200275" cy="647700"/>
          </a:xfrm>
          <a:prstGeom prst="rect">
            <a:avLst/>
          </a:prstGeom>
        </p:spPr>
      </p:pic>
      <p:pic>
        <p:nvPicPr>
          <p:cNvPr id="5" name="Picture 4" descr="A logo of circles and sound waves&#10;&#10;AI-generated content may be incorrect.">
            <a:extLst>
              <a:ext uri="{FF2B5EF4-FFF2-40B4-BE49-F238E27FC236}">
                <a16:creationId xmlns:a16="http://schemas.microsoft.com/office/drawing/2014/main" id="{475AC1DD-212B-0A5E-C733-FF3984DCD8B2}"/>
              </a:ext>
            </a:extLst>
          </p:cNvPr>
          <p:cNvPicPr>
            <a:picLocks noChangeAspect="1"/>
          </p:cNvPicPr>
          <p:nvPr/>
        </p:nvPicPr>
        <p:blipFill>
          <a:blip r:embed="rId3"/>
          <a:stretch>
            <a:fillRect/>
          </a:stretch>
        </p:blipFill>
        <p:spPr>
          <a:xfrm>
            <a:off x="7034098" y="1319383"/>
            <a:ext cx="460299" cy="445954"/>
          </a:xfrm>
          <a:prstGeom prst="rect">
            <a:avLst/>
          </a:prstGeom>
        </p:spPr>
      </p:pic>
      <p:pic>
        <p:nvPicPr>
          <p:cNvPr id="11" name="Picture 10" descr="A logo of a blue circle with a notepad and a note&#10;&#10;AI-generated content may be incorrect.">
            <a:extLst>
              <a:ext uri="{FF2B5EF4-FFF2-40B4-BE49-F238E27FC236}">
                <a16:creationId xmlns:a16="http://schemas.microsoft.com/office/drawing/2014/main" id="{9ADE98BC-D10E-043A-28C5-C1C1BE16B47E}"/>
              </a:ext>
            </a:extLst>
          </p:cNvPr>
          <p:cNvPicPr>
            <a:picLocks noChangeAspect="1"/>
          </p:cNvPicPr>
          <p:nvPr/>
        </p:nvPicPr>
        <p:blipFill>
          <a:blip r:embed="rId4"/>
          <a:stretch>
            <a:fillRect/>
          </a:stretch>
        </p:blipFill>
        <p:spPr>
          <a:xfrm>
            <a:off x="5016635" y="3054541"/>
            <a:ext cx="522268" cy="473497"/>
          </a:xfrm>
          <a:prstGeom prst="rect">
            <a:avLst/>
          </a:prstGeom>
        </p:spPr>
      </p:pic>
      <p:pic>
        <p:nvPicPr>
          <p:cNvPr id="12" name="Picture 11" descr="A white line drawing of a person&#10;&#10;AI-generated content may be incorrect.">
            <a:extLst>
              <a:ext uri="{FF2B5EF4-FFF2-40B4-BE49-F238E27FC236}">
                <a16:creationId xmlns:a16="http://schemas.microsoft.com/office/drawing/2014/main" id="{E7DFAFFF-76DB-51B8-81A5-CE99494E2BA7}"/>
              </a:ext>
            </a:extLst>
          </p:cNvPr>
          <p:cNvPicPr>
            <a:picLocks noChangeAspect="1"/>
          </p:cNvPicPr>
          <p:nvPr/>
        </p:nvPicPr>
        <p:blipFill>
          <a:blip r:embed="rId5"/>
          <a:stretch>
            <a:fillRect/>
          </a:stretch>
        </p:blipFill>
        <p:spPr>
          <a:xfrm>
            <a:off x="4954664" y="1291843"/>
            <a:ext cx="522268" cy="494152"/>
          </a:xfrm>
          <a:prstGeom prst="rect">
            <a:avLst/>
          </a:prstGeom>
        </p:spPr>
      </p:pic>
      <p:pic>
        <p:nvPicPr>
          <p:cNvPr id="14" name="Picture 13" descr="A white line drawing of a person with headphones on&#10;&#10;AI-generated content may be incorrect.">
            <a:extLst>
              <a:ext uri="{FF2B5EF4-FFF2-40B4-BE49-F238E27FC236}">
                <a16:creationId xmlns:a16="http://schemas.microsoft.com/office/drawing/2014/main" id="{CCCC8787-7202-256D-7A28-A6A538033335}"/>
              </a:ext>
            </a:extLst>
          </p:cNvPr>
          <p:cNvPicPr>
            <a:picLocks noChangeAspect="1"/>
          </p:cNvPicPr>
          <p:nvPr/>
        </p:nvPicPr>
        <p:blipFill>
          <a:blip r:embed="rId6"/>
          <a:stretch>
            <a:fillRect/>
          </a:stretch>
        </p:blipFill>
        <p:spPr>
          <a:xfrm>
            <a:off x="7040983" y="3033884"/>
            <a:ext cx="460300" cy="521694"/>
          </a:xfrm>
          <a:prstGeom prst="rect">
            <a:avLst/>
          </a:prstGeom>
        </p:spPr>
      </p:pic>
    </p:spTree>
    <p:extLst>
      <p:ext uri="{BB962C8B-B14F-4D97-AF65-F5344CB8AC3E}">
        <p14:creationId xmlns:p14="http://schemas.microsoft.com/office/powerpoint/2010/main" val="401084573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96AAF5-F769-2E3B-029E-ABA40F0214A8}"/>
              </a:ext>
            </a:extLst>
          </p:cNvPr>
          <p:cNvSpPr>
            <a:spLocks noGrp="1"/>
          </p:cNvSpPr>
          <p:nvPr>
            <p:ph type="sldNum" sz="quarter" idx="10"/>
          </p:nvPr>
        </p:nvSpPr>
        <p:spPr/>
        <p:txBody>
          <a:bodyPr/>
          <a:lstStyle/>
          <a:p>
            <a:fld id="{7AD7BA39-CD1C-4FBC-AA7C-BA7CC4082953}" type="slidenum">
              <a:rPr lang="en-US" smtClean="0"/>
              <a:pPr/>
              <a:t>2</a:t>
            </a:fld>
            <a:endParaRPr lang="en-US"/>
          </a:p>
        </p:txBody>
      </p:sp>
      <p:sp>
        <p:nvSpPr>
          <p:cNvPr id="4" name="Text Placeholder 3">
            <a:extLst>
              <a:ext uri="{FF2B5EF4-FFF2-40B4-BE49-F238E27FC236}">
                <a16:creationId xmlns:a16="http://schemas.microsoft.com/office/drawing/2014/main" id="{BFFD3950-0C6F-B246-48BB-1423449F1869}"/>
              </a:ext>
            </a:extLst>
          </p:cNvPr>
          <p:cNvSpPr>
            <a:spLocks noGrp="1"/>
          </p:cNvSpPr>
          <p:nvPr>
            <p:ph type="body" sz="quarter" idx="11"/>
          </p:nvPr>
        </p:nvSpPr>
        <p:spPr>
          <a:xfrm>
            <a:off x="4242216" y="2948691"/>
            <a:ext cx="4265540" cy="731520"/>
          </a:xfrm>
        </p:spPr>
        <p:txBody>
          <a:bodyPr/>
          <a:lstStyle/>
          <a:p>
            <a:endParaRPr lang="en-US"/>
          </a:p>
        </p:txBody>
      </p:sp>
      <p:sp>
        <p:nvSpPr>
          <p:cNvPr id="3" name="Title 2">
            <a:extLst>
              <a:ext uri="{FF2B5EF4-FFF2-40B4-BE49-F238E27FC236}">
                <a16:creationId xmlns:a16="http://schemas.microsoft.com/office/drawing/2014/main" id="{3214CD57-1ADF-1304-B4D1-9C40E951F719}"/>
              </a:ext>
            </a:extLst>
          </p:cNvPr>
          <p:cNvSpPr>
            <a:spLocks noGrp="1"/>
          </p:cNvSpPr>
          <p:nvPr>
            <p:ph type="title"/>
          </p:nvPr>
        </p:nvSpPr>
        <p:spPr>
          <a:xfrm>
            <a:off x="4242216" y="1529474"/>
            <a:ext cx="4211833" cy="960120"/>
          </a:xfrm>
        </p:spPr>
        <p:txBody>
          <a:bodyPr/>
          <a:lstStyle/>
          <a:p>
            <a:endParaRPr lang="en-US"/>
          </a:p>
        </p:txBody>
      </p:sp>
    </p:spTree>
    <p:extLst>
      <p:ext uri="{BB962C8B-B14F-4D97-AF65-F5344CB8AC3E}">
        <p14:creationId xmlns:p14="http://schemas.microsoft.com/office/powerpoint/2010/main" val="227121780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80B35-390C-C9D9-7268-EA18E6361C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1188BF-0E5E-5E79-1571-9B40163F5A31}"/>
              </a:ext>
            </a:extLst>
          </p:cNvPr>
          <p:cNvSpPr>
            <a:spLocks noGrp="1"/>
          </p:cNvSpPr>
          <p:nvPr>
            <p:ph type="sldNum" sz="quarter" idx="10"/>
          </p:nvPr>
        </p:nvSpPr>
        <p:spPr/>
        <p:txBody>
          <a:bodyPr/>
          <a:lstStyle/>
          <a:p>
            <a:fld id="{7AD7BA39-CD1C-4FBC-AA7C-BA7CC4082953}" type="slidenum">
              <a:rPr lang="en-US" smtClean="0"/>
              <a:pPr/>
              <a:t>29</a:t>
            </a:fld>
            <a:endParaRPr lang="en-US"/>
          </a:p>
        </p:txBody>
      </p:sp>
      <p:pic>
        <p:nvPicPr>
          <p:cNvPr id="9" name="Picture 8" descr="A close-up of a logo&#10;&#10;AI-generated content may be incorrect.">
            <a:extLst>
              <a:ext uri="{FF2B5EF4-FFF2-40B4-BE49-F238E27FC236}">
                <a16:creationId xmlns:a16="http://schemas.microsoft.com/office/drawing/2014/main" id="{4C0FD110-EDA8-3638-6A81-DBF5C7958592}"/>
              </a:ext>
            </a:extLst>
          </p:cNvPr>
          <p:cNvPicPr>
            <a:picLocks noChangeAspect="1"/>
          </p:cNvPicPr>
          <p:nvPr/>
        </p:nvPicPr>
        <p:blipFill>
          <a:blip r:embed="rId3"/>
          <a:stretch>
            <a:fillRect/>
          </a:stretch>
        </p:blipFill>
        <p:spPr>
          <a:xfrm>
            <a:off x="315124" y="71509"/>
            <a:ext cx="2195683" cy="647699"/>
          </a:xfrm>
          <a:prstGeom prst="rect">
            <a:avLst/>
          </a:prstGeom>
        </p:spPr>
      </p:pic>
      <p:sp>
        <p:nvSpPr>
          <p:cNvPr id="5" name="TextBox 3">
            <a:extLst>
              <a:ext uri="{FF2B5EF4-FFF2-40B4-BE49-F238E27FC236}">
                <a16:creationId xmlns:a16="http://schemas.microsoft.com/office/drawing/2014/main" id="{BC5F3534-0A07-D219-041E-0E4B1C891940}"/>
              </a:ext>
            </a:extLst>
          </p:cNvPr>
          <p:cNvSpPr txBox="1"/>
          <p:nvPr/>
        </p:nvSpPr>
        <p:spPr>
          <a:xfrm>
            <a:off x="6558128" y="3323433"/>
            <a:ext cx="2528236" cy="16099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685800">
              <a:buChar char="•"/>
            </a:pPr>
            <a:r>
              <a:rPr lang="en-US" sz="900" b="1" spc="-13" dirty="0">
                <a:ea typeface="+mn-lt"/>
                <a:cs typeface="+mn-lt"/>
              </a:rPr>
              <a:t>Auto-captures patient visits</a:t>
            </a:r>
            <a:r>
              <a:rPr lang="en-US" sz="900" spc="-13" dirty="0">
                <a:ea typeface="+mn-lt"/>
                <a:cs typeface="+mn-lt"/>
              </a:rPr>
              <a:t> and generates structured, custom notes</a:t>
            </a:r>
            <a:endParaRPr lang="en-US" dirty="0">
              <a:ea typeface="+mn-lt"/>
              <a:cs typeface="+mn-lt"/>
            </a:endParaRPr>
          </a:p>
          <a:p>
            <a:pPr marL="285750" indent="-285750" defTabSz="685800">
              <a:buChar char="•"/>
            </a:pPr>
            <a:r>
              <a:rPr lang="en-US" sz="900" b="1" spc="-13" dirty="0">
                <a:ea typeface="+mn-lt"/>
                <a:cs typeface="+mn-lt"/>
              </a:rPr>
              <a:t>Direct EHR integration</a:t>
            </a:r>
            <a:r>
              <a:rPr lang="en-US" sz="900" spc="-13" dirty="0">
                <a:ea typeface="+mn-lt"/>
                <a:cs typeface="+mn-lt"/>
              </a:rPr>
              <a:t>—notes flow into the right templates/fields</a:t>
            </a:r>
            <a:endParaRPr lang="en-US" dirty="0"/>
          </a:p>
          <a:p>
            <a:pPr marL="285750" indent="-285750" defTabSz="685800">
              <a:buChar char="•"/>
            </a:pPr>
            <a:r>
              <a:rPr lang="en-US" sz="900" b="1" spc="-13" dirty="0">
                <a:ea typeface="+mn-lt"/>
                <a:cs typeface="+mn-lt"/>
              </a:rPr>
              <a:t>ICD-10 &amp; CPT code suggestions</a:t>
            </a:r>
            <a:r>
              <a:rPr lang="en-US" sz="900" spc="-13" dirty="0">
                <a:ea typeface="+mn-lt"/>
                <a:cs typeface="+mn-lt"/>
              </a:rPr>
              <a:t> with reviewer controls</a:t>
            </a:r>
            <a:endParaRPr lang="en-US" dirty="0"/>
          </a:p>
          <a:p>
            <a:pPr marL="285750" indent="-285750" defTabSz="685800">
              <a:buChar char="•"/>
            </a:pPr>
            <a:r>
              <a:rPr lang="en-US" sz="900" b="1" spc="-13" dirty="0">
                <a:ea typeface="+mn-lt"/>
                <a:cs typeface="+mn-lt"/>
              </a:rPr>
              <a:t>Cuts documentation time by ~70%</a:t>
            </a:r>
            <a:r>
              <a:rPr lang="en-US" sz="900" spc="-13" dirty="0">
                <a:ea typeface="+mn-lt"/>
                <a:cs typeface="+mn-lt"/>
              </a:rPr>
              <a:t>, reducing after-hours charting</a:t>
            </a:r>
            <a:endParaRPr lang="en-US" dirty="0"/>
          </a:p>
          <a:p>
            <a:pPr marL="285750" indent="-285750" defTabSz="685800">
              <a:buChar char="•"/>
            </a:pPr>
            <a:r>
              <a:rPr lang="en-US" sz="900" b="1" spc="-13" dirty="0">
                <a:ea typeface="+mn-lt"/>
                <a:cs typeface="+mn-lt"/>
              </a:rPr>
              <a:t>Let's clinicians focus on patient care</a:t>
            </a:r>
            <a:r>
              <a:rPr lang="en-US" sz="900" spc="-13" dirty="0">
                <a:ea typeface="+mn-lt"/>
                <a:cs typeface="+mn-lt"/>
              </a:rPr>
              <a:t> while improving consistency and completeness</a:t>
            </a:r>
            <a:endParaRPr lang="en-US" dirty="0"/>
          </a:p>
          <a:p>
            <a:pPr defTabSz="685800"/>
            <a:endParaRPr lang="en-US" sz="900" spc="-13">
              <a:latin typeface="Arial"/>
              <a:cs typeface="Arial"/>
            </a:endParaRPr>
          </a:p>
        </p:txBody>
      </p:sp>
      <p:pic>
        <p:nvPicPr>
          <p:cNvPr id="11" name="Picture 10" descr="A close-up of a cell phone&#10;&#10;AI-generated content may be incorrect.">
            <a:extLst>
              <a:ext uri="{FF2B5EF4-FFF2-40B4-BE49-F238E27FC236}">
                <a16:creationId xmlns:a16="http://schemas.microsoft.com/office/drawing/2014/main" id="{433D5954-7E34-AF0C-BD24-F4B72146418E}"/>
              </a:ext>
            </a:extLst>
          </p:cNvPr>
          <p:cNvPicPr>
            <a:picLocks noChangeAspect="1"/>
          </p:cNvPicPr>
          <p:nvPr/>
        </p:nvPicPr>
        <p:blipFill>
          <a:blip r:embed="rId4"/>
          <a:stretch>
            <a:fillRect/>
          </a:stretch>
        </p:blipFill>
        <p:spPr>
          <a:xfrm>
            <a:off x="7029971" y="1613440"/>
            <a:ext cx="1724207" cy="1594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screenshot of a computer&#10;&#10;AI-generated content may be incorrect.">
            <a:extLst>
              <a:ext uri="{FF2B5EF4-FFF2-40B4-BE49-F238E27FC236}">
                <a16:creationId xmlns:a16="http://schemas.microsoft.com/office/drawing/2014/main" id="{7CF2A08E-AF66-118C-15D6-90E148C737BA}"/>
              </a:ext>
            </a:extLst>
          </p:cNvPr>
          <p:cNvPicPr>
            <a:picLocks noChangeAspect="1"/>
          </p:cNvPicPr>
          <p:nvPr/>
        </p:nvPicPr>
        <p:blipFill>
          <a:blip r:embed="rId5"/>
          <a:stretch>
            <a:fillRect/>
          </a:stretch>
        </p:blipFill>
        <p:spPr>
          <a:xfrm>
            <a:off x="3440419" y="1612823"/>
            <a:ext cx="2662525" cy="1614890"/>
          </a:xfrm>
          <a:prstGeom prst="rect">
            <a:avLst/>
          </a:prstGeom>
        </p:spPr>
      </p:pic>
      <p:sp>
        <p:nvSpPr>
          <p:cNvPr id="4" name="TextBox 3">
            <a:extLst>
              <a:ext uri="{FF2B5EF4-FFF2-40B4-BE49-F238E27FC236}">
                <a16:creationId xmlns:a16="http://schemas.microsoft.com/office/drawing/2014/main" id="{50E10058-22E2-6266-7369-E7458CC08050}"/>
              </a:ext>
            </a:extLst>
          </p:cNvPr>
          <p:cNvSpPr txBox="1"/>
          <p:nvPr/>
        </p:nvSpPr>
        <p:spPr>
          <a:xfrm>
            <a:off x="3441394" y="332089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685800">
              <a:buChar char="•"/>
            </a:pPr>
            <a:r>
              <a:rPr lang="en-US" sz="900" b="1" kern="1200" spc="-13">
                <a:solidFill>
                  <a:schemeClr val="tx1"/>
                </a:solidFill>
                <a:ea typeface="+mn-ea"/>
              </a:rPr>
              <a:t>AI-powered virtual assistant</a:t>
            </a:r>
            <a:r>
              <a:rPr lang="en-US" sz="900" kern="1200" spc="-13">
                <a:solidFill>
                  <a:schemeClr val="tx1"/>
                </a:solidFill>
                <a:ea typeface="+mn-ea"/>
              </a:rPr>
              <a:t> that streamlines clinical and administrative workflows</a:t>
            </a:r>
            <a:endParaRPr lang="en-US">
              <a:solidFill>
                <a:schemeClr val="tx1"/>
              </a:solidFill>
              <a:ea typeface="+mn-ea"/>
            </a:endParaRPr>
          </a:p>
          <a:p>
            <a:pPr marL="285750" indent="-285750" defTabSz="685800">
              <a:buChar char="•"/>
            </a:pPr>
            <a:r>
              <a:rPr lang="en-US" sz="900" b="1" kern="1200" spc="-13">
                <a:solidFill>
                  <a:schemeClr val="tx1"/>
                </a:solidFill>
                <a:ea typeface="+mn-ea"/>
              </a:rPr>
              <a:t>Answers medical queries</a:t>
            </a:r>
            <a:r>
              <a:rPr lang="en-US" sz="900" kern="1200" spc="-13">
                <a:solidFill>
                  <a:schemeClr val="tx1"/>
                </a:solidFill>
                <a:ea typeface="+mn-ea"/>
              </a:rPr>
              <a:t> in-chart for clinicians and staff</a:t>
            </a:r>
            <a:endParaRPr lang="en-US">
              <a:solidFill>
                <a:schemeClr val="tx1"/>
              </a:solidFill>
            </a:endParaRPr>
          </a:p>
          <a:p>
            <a:pPr marL="285750" indent="-285750" defTabSz="685800">
              <a:buChar char="•"/>
            </a:pPr>
            <a:r>
              <a:rPr lang="en-US" sz="900" b="1" kern="1200" spc="-13">
                <a:solidFill>
                  <a:schemeClr val="tx1"/>
                </a:solidFill>
                <a:ea typeface="+mn-ea"/>
              </a:rPr>
              <a:t>Automates charting, documentation, and routine patient interactions</a:t>
            </a:r>
            <a:endParaRPr lang="en-US" b="1">
              <a:solidFill>
                <a:schemeClr val="tx1"/>
              </a:solidFill>
            </a:endParaRPr>
          </a:p>
          <a:p>
            <a:pPr marL="285750" indent="-285750" defTabSz="685800">
              <a:buChar char="•"/>
            </a:pPr>
            <a:r>
              <a:rPr lang="en-US" sz="900" b="1" kern="1200" spc="-13">
                <a:solidFill>
                  <a:schemeClr val="tx1"/>
                </a:solidFill>
                <a:ea typeface="+mn-ea"/>
              </a:rPr>
              <a:t>Leverages NLP with real-time data insights</a:t>
            </a:r>
            <a:r>
              <a:rPr lang="en-US" sz="900" kern="1200" spc="-13">
                <a:solidFill>
                  <a:schemeClr val="tx1"/>
                </a:solidFill>
                <a:ea typeface="+mn-ea"/>
              </a:rPr>
              <a:t> and keeps a reliable backup/record</a:t>
            </a:r>
            <a:endParaRPr lang="en-US">
              <a:solidFill>
                <a:schemeClr val="tx1"/>
              </a:solidFill>
            </a:endParaRPr>
          </a:p>
          <a:p>
            <a:pPr marL="285750" indent="-285750" defTabSz="685800">
              <a:buChar char="•"/>
            </a:pPr>
            <a:r>
              <a:rPr lang="en-US" sz="900" b="1" kern="1200" spc="-13">
                <a:solidFill>
                  <a:schemeClr val="tx1"/>
                </a:solidFill>
                <a:ea typeface="+mn-ea"/>
              </a:rPr>
              <a:t>Saves provider time</a:t>
            </a:r>
            <a:r>
              <a:rPr lang="en-US" sz="900" kern="1200" spc="-13">
                <a:solidFill>
                  <a:schemeClr val="tx1"/>
                </a:solidFill>
                <a:ea typeface="+mn-ea"/>
              </a:rPr>
              <a:t> and reduces administrative burden across the practice</a:t>
            </a:r>
            <a:endParaRPr lang="en-US">
              <a:solidFill>
                <a:schemeClr val="tx1"/>
              </a:solidFill>
            </a:endParaRPr>
          </a:p>
          <a:p>
            <a:pPr defTabSz="685800"/>
            <a:r>
              <a:rPr lang="en-US" sz="900" kern="1200" spc="-13">
                <a:solidFill>
                  <a:schemeClr val="tx1"/>
                </a:solidFill>
                <a:ea typeface="+mn-ea"/>
              </a:rPr>
              <a:t>​</a:t>
            </a:r>
            <a:endParaRPr lang="en-US">
              <a:solidFill>
                <a:schemeClr val="tx1"/>
              </a:solidFill>
              <a:ea typeface="+mn-ea"/>
            </a:endParaRPr>
          </a:p>
        </p:txBody>
      </p:sp>
      <p:pic>
        <p:nvPicPr>
          <p:cNvPr id="13" name="Picture 12" descr="A screenshot of a computer&#10;&#10;AI-generated content may be incorrect.">
            <a:extLst>
              <a:ext uri="{FF2B5EF4-FFF2-40B4-BE49-F238E27FC236}">
                <a16:creationId xmlns:a16="http://schemas.microsoft.com/office/drawing/2014/main" id="{B0950334-6263-7B3C-636E-B301D3371292}"/>
              </a:ext>
            </a:extLst>
          </p:cNvPr>
          <p:cNvPicPr>
            <a:picLocks noChangeAspect="1"/>
          </p:cNvPicPr>
          <p:nvPr/>
        </p:nvPicPr>
        <p:blipFill>
          <a:blip r:embed="rId6"/>
          <a:stretch>
            <a:fillRect/>
          </a:stretch>
        </p:blipFill>
        <p:spPr>
          <a:xfrm>
            <a:off x="316714" y="1685870"/>
            <a:ext cx="2343306" cy="1466623"/>
          </a:xfrm>
          <a:prstGeom prst="rect">
            <a:avLst/>
          </a:prstGeom>
        </p:spPr>
      </p:pic>
      <p:sp>
        <p:nvSpPr>
          <p:cNvPr id="15" name="TextBox 14">
            <a:extLst>
              <a:ext uri="{FF2B5EF4-FFF2-40B4-BE49-F238E27FC236}">
                <a16:creationId xmlns:a16="http://schemas.microsoft.com/office/drawing/2014/main" id="{7EAC15BF-19E6-23AB-88B8-35BDC11B7692}"/>
              </a:ext>
            </a:extLst>
          </p:cNvPr>
          <p:cNvSpPr txBox="1"/>
          <p:nvPr/>
        </p:nvSpPr>
        <p:spPr>
          <a:xfrm>
            <a:off x="129449" y="3382867"/>
            <a:ext cx="285336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685800">
              <a:buChar char="•"/>
            </a:pPr>
            <a:r>
              <a:rPr lang="en-US" sz="900" b="1" kern="1200" spc="-13">
                <a:solidFill>
                  <a:schemeClr val="tx1"/>
                </a:solidFill>
                <a:ea typeface="+mn-ea"/>
              </a:rPr>
              <a:t>Advanced call auditing</a:t>
            </a:r>
            <a:r>
              <a:rPr lang="en-US" sz="900" kern="1200" spc="-13">
                <a:solidFill>
                  <a:schemeClr val="tx1"/>
                </a:solidFill>
                <a:ea typeface="+mn-ea"/>
              </a:rPr>
              <a:t> powered by AI</a:t>
            </a:r>
            <a:endParaRPr lang="en-US">
              <a:solidFill>
                <a:schemeClr val="tx1"/>
              </a:solidFill>
            </a:endParaRPr>
          </a:p>
          <a:p>
            <a:pPr marL="285750" indent="-285750" defTabSz="685800">
              <a:buChar char="•"/>
            </a:pPr>
            <a:r>
              <a:rPr lang="en-US" sz="900" b="1" kern="1200" spc="-13">
                <a:solidFill>
                  <a:schemeClr val="tx1"/>
                </a:solidFill>
                <a:ea typeface="+mn-ea"/>
              </a:rPr>
              <a:t>Automatic call analysis</a:t>
            </a:r>
            <a:r>
              <a:rPr lang="en-US" sz="900" kern="1200" spc="-13">
                <a:solidFill>
                  <a:schemeClr val="tx1"/>
                </a:solidFill>
                <a:ea typeface="+mn-ea"/>
              </a:rPr>
              <a:t> for every interaction</a:t>
            </a:r>
            <a:endParaRPr lang="en-US"/>
          </a:p>
          <a:p>
            <a:pPr marL="285750" indent="-285750" defTabSz="685800">
              <a:buChar char="•"/>
            </a:pPr>
            <a:r>
              <a:rPr lang="en-US" sz="900" b="1" kern="1200" spc="-13">
                <a:solidFill>
                  <a:schemeClr val="tx1"/>
                </a:solidFill>
                <a:ea typeface="+mn-ea"/>
              </a:rPr>
              <a:t>Real-time scoring</a:t>
            </a:r>
            <a:r>
              <a:rPr lang="en-US" sz="900" kern="1200" spc="-13">
                <a:solidFill>
                  <a:schemeClr val="tx1"/>
                </a:solidFill>
                <a:ea typeface="+mn-ea"/>
              </a:rPr>
              <a:t> to assess call quality on the fly</a:t>
            </a:r>
            <a:endParaRPr lang="en-US"/>
          </a:p>
          <a:p>
            <a:pPr marL="285750" indent="-285750" defTabSz="685800">
              <a:buChar char="•"/>
            </a:pPr>
            <a:r>
              <a:rPr lang="en-US" sz="900" b="1" kern="1200" spc="-13">
                <a:solidFill>
                  <a:schemeClr val="tx1"/>
                </a:solidFill>
                <a:ea typeface="+mn-ea"/>
              </a:rPr>
              <a:t>AI-generated summaries</a:t>
            </a:r>
            <a:r>
              <a:rPr lang="en-US" sz="900" kern="1200" spc="-13">
                <a:solidFill>
                  <a:schemeClr val="tx1"/>
                </a:solidFill>
                <a:ea typeface="+mn-ea"/>
              </a:rPr>
              <a:t> to capture key points and next steps</a:t>
            </a:r>
            <a:endParaRPr lang="en-US"/>
          </a:p>
          <a:p>
            <a:pPr marL="285750" indent="-285750" defTabSz="685800">
              <a:buChar char="•"/>
            </a:pPr>
            <a:r>
              <a:rPr lang="en-US" sz="900" b="1" kern="1200" spc="-13">
                <a:solidFill>
                  <a:schemeClr val="tx1"/>
                </a:solidFill>
                <a:ea typeface="+mn-ea"/>
              </a:rPr>
              <a:t>Interactive dashboards</a:t>
            </a:r>
            <a:r>
              <a:rPr lang="en-US" sz="900" kern="1200" spc="-13">
                <a:solidFill>
                  <a:schemeClr val="tx1"/>
                </a:solidFill>
                <a:ea typeface="+mn-ea"/>
              </a:rPr>
              <a:t> for trends, outliers, and drill-downs</a:t>
            </a:r>
            <a:endParaRPr lang="en-US">
              <a:ea typeface="+mn-ea"/>
            </a:endParaRPr>
          </a:p>
          <a:p>
            <a:pPr defTabSz="685800"/>
            <a:endParaRPr lang="en-US" sz="900" kern="1200" spc="-13">
              <a:solidFill>
                <a:schemeClr val="tx1"/>
              </a:solidFill>
              <a:ea typeface="+mn-ea"/>
            </a:endParaRPr>
          </a:p>
        </p:txBody>
      </p:sp>
      <p:sp>
        <p:nvSpPr>
          <p:cNvPr id="19" name="Rectangle: Rounded Corners 18">
            <a:extLst>
              <a:ext uri="{FF2B5EF4-FFF2-40B4-BE49-F238E27FC236}">
                <a16:creationId xmlns:a16="http://schemas.microsoft.com/office/drawing/2014/main" id="{83743869-EBF2-985F-5853-79904B2AE0EC}"/>
              </a:ext>
            </a:extLst>
          </p:cNvPr>
          <p:cNvSpPr/>
          <p:nvPr/>
        </p:nvSpPr>
        <p:spPr>
          <a:xfrm>
            <a:off x="450545" y="1065936"/>
            <a:ext cx="2452633" cy="543350"/>
          </a:xfrm>
          <a:prstGeom prst="roundRect">
            <a:avLst>
              <a:gd name="adj" fmla="val 7237"/>
            </a:avLst>
          </a:prstGeom>
          <a:gradFill>
            <a:gsLst>
              <a:gs pos="50000">
                <a:srgbClr val="3071DF"/>
              </a:gs>
              <a:gs pos="0">
                <a:srgbClr val="05AEEA"/>
              </a:gs>
              <a:gs pos="100000">
                <a:srgbClr val="573FD5"/>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atin typeface="Metropolis"/>
              </a:rPr>
              <a:t>cirrusAI Voice</a:t>
            </a:r>
            <a:endParaRPr lang="en-US">
              <a:latin typeface="Metropolis" panose="02000506030000020004" pitchFamily="2" charset="0"/>
            </a:endParaRPr>
          </a:p>
        </p:txBody>
      </p:sp>
      <p:sp>
        <p:nvSpPr>
          <p:cNvPr id="20" name="Rectangle: Rounded Corners 19">
            <a:extLst>
              <a:ext uri="{FF2B5EF4-FFF2-40B4-BE49-F238E27FC236}">
                <a16:creationId xmlns:a16="http://schemas.microsoft.com/office/drawing/2014/main" id="{BAAFB066-717A-7A46-19EE-5219E24A5D54}"/>
              </a:ext>
            </a:extLst>
          </p:cNvPr>
          <p:cNvSpPr/>
          <p:nvPr/>
        </p:nvSpPr>
        <p:spPr>
          <a:xfrm>
            <a:off x="3542153" y="1017737"/>
            <a:ext cx="2452632" cy="543350"/>
          </a:xfrm>
          <a:prstGeom prst="roundRect">
            <a:avLst>
              <a:gd name="adj" fmla="val 7237"/>
            </a:avLst>
          </a:prstGeom>
          <a:gradFill>
            <a:gsLst>
              <a:gs pos="50000">
                <a:srgbClr val="3071DF"/>
              </a:gs>
              <a:gs pos="0">
                <a:srgbClr val="05AEEA"/>
              </a:gs>
              <a:gs pos="100000">
                <a:srgbClr val="573FD5"/>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atin typeface="Metropolis"/>
              </a:rPr>
              <a:t>cirrusAI Assist</a:t>
            </a:r>
            <a:endParaRPr lang="en-US">
              <a:latin typeface="Metropolis" panose="02000506030000020004" pitchFamily="2" charset="0"/>
            </a:endParaRPr>
          </a:p>
        </p:txBody>
      </p:sp>
      <p:sp>
        <p:nvSpPr>
          <p:cNvPr id="21" name="Rectangle: Rounded Corners 20">
            <a:extLst>
              <a:ext uri="{FF2B5EF4-FFF2-40B4-BE49-F238E27FC236}">
                <a16:creationId xmlns:a16="http://schemas.microsoft.com/office/drawing/2014/main" id="{BA28D30A-85B8-5D30-7218-4980F748ECD3}"/>
              </a:ext>
            </a:extLst>
          </p:cNvPr>
          <p:cNvSpPr/>
          <p:nvPr/>
        </p:nvSpPr>
        <p:spPr>
          <a:xfrm>
            <a:off x="6688846" y="935111"/>
            <a:ext cx="2397548" cy="543350"/>
          </a:xfrm>
          <a:prstGeom prst="roundRect">
            <a:avLst>
              <a:gd name="adj" fmla="val 7237"/>
            </a:avLst>
          </a:prstGeom>
          <a:gradFill>
            <a:gsLst>
              <a:gs pos="50000">
                <a:srgbClr val="3071DF"/>
              </a:gs>
              <a:gs pos="0">
                <a:srgbClr val="05AEEA"/>
              </a:gs>
              <a:gs pos="100000">
                <a:srgbClr val="573FD5"/>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atin typeface="Metropolis"/>
              </a:rPr>
              <a:t>cirrusAI Notes</a:t>
            </a:r>
            <a:endParaRPr lang="en-US">
              <a:latin typeface="Metropolis" panose="02000506030000020004" pitchFamily="2" charset="0"/>
            </a:endParaRPr>
          </a:p>
        </p:txBody>
      </p:sp>
    </p:spTree>
    <p:extLst>
      <p:ext uri="{BB962C8B-B14F-4D97-AF65-F5344CB8AC3E}">
        <p14:creationId xmlns:p14="http://schemas.microsoft.com/office/powerpoint/2010/main" val="3988048712"/>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F4C4-5E48-B039-7CB4-AE0E7267A4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33DA6C-801F-5198-57D5-20512105772B}"/>
              </a:ext>
            </a:extLst>
          </p:cNvPr>
          <p:cNvSpPr>
            <a:spLocks noGrp="1"/>
          </p:cNvSpPr>
          <p:nvPr>
            <p:ph type="sldNum" sz="quarter" idx="10"/>
          </p:nvPr>
        </p:nvSpPr>
        <p:spPr/>
        <p:txBody>
          <a:bodyPr/>
          <a:lstStyle/>
          <a:p>
            <a:fld id="{7AD7BA39-CD1C-4FBC-AA7C-BA7CC4082953}" type="slidenum">
              <a:rPr lang="en-US" smtClean="0"/>
              <a:pPr/>
              <a:t>30</a:t>
            </a:fld>
            <a:endParaRPr lang="en-US"/>
          </a:p>
        </p:txBody>
      </p:sp>
      <p:pic>
        <p:nvPicPr>
          <p:cNvPr id="9" name="Picture 8" descr="A close-up of a logo&#10;&#10;AI-generated content may be incorrect.">
            <a:extLst>
              <a:ext uri="{FF2B5EF4-FFF2-40B4-BE49-F238E27FC236}">
                <a16:creationId xmlns:a16="http://schemas.microsoft.com/office/drawing/2014/main" id="{0FFDF0B1-DD03-0337-974E-3B0DA011CCF0}"/>
              </a:ext>
            </a:extLst>
          </p:cNvPr>
          <p:cNvPicPr>
            <a:picLocks noChangeAspect="1"/>
          </p:cNvPicPr>
          <p:nvPr/>
        </p:nvPicPr>
        <p:blipFill>
          <a:blip r:embed="rId3"/>
          <a:stretch>
            <a:fillRect/>
          </a:stretch>
        </p:blipFill>
        <p:spPr>
          <a:xfrm>
            <a:off x="459720" y="236762"/>
            <a:ext cx="2195683" cy="647699"/>
          </a:xfrm>
          <a:prstGeom prst="rect">
            <a:avLst/>
          </a:prstGeom>
        </p:spPr>
      </p:pic>
      <p:sp>
        <p:nvSpPr>
          <p:cNvPr id="3" name="TextBox 2">
            <a:extLst>
              <a:ext uri="{FF2B5EF4-FFF2-40B4-BE49-F238E27FC236}">
                <a16:creationId xmlns:a16="http://schemas.microsoft.com/office/drawing/2014/main" id="{97520C16-25E9-F37E-F13F-5852589469FB}"/>
              </a:ext>
            </a:extLst>
          </p:cNvPr>
          <p:cNvSpPr txBox="1"/>
          <p:nvPr/>
        </p:nvSpPr>
        <p:spPr>
          <a:xfrm>
            <a:off x="457055" y="1907005"/>
            <a:ext cx="72400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kern="1200">
                <a:solidFill>
                  <a:srgbClr val="444445"/>
                </a:solidFill>
                <a:latin typeface="Outfit"/>
                <a:ea typeface="+mj-ea"/>
                <a:cs typeface="Segoe UI"/>
              </a:rPr>
              <a:t>Front Desk Agent is an AI-powered digital receptionist that automates patient scheduling, intake, and communication. It serves as the first point of interaction for patients, reducing administrative workload and ensuring a seamless front-office experience.</a:t>
            </a:r>
          </a:p>
          <a:p>
            <a:endParaRPr lang="en-US" sz="1600" kern="1200">
              <a:solidFill>
                <a:srgbClr val="444445"/>
              </a:solidFill>
              <a:latin typeface="Outfit"/>
              <a:ea typeface="+mj-ea"/>
              <a:cs typeface="Segoe UI"/>
            </a:endParaRPr>
          </a:p>
          <a:p>
            <a:r>
              <a:rPr lang="en-US" sz="1600" kern="1200">
                <a:solidFill>
                  <a:srgbClr val="444445"/>
                </a:solidFill>
                <a:latin typeface="Outfit"/>
                <a:ea typeface="+mj-ea"/>
                <a:cs typeface="Segoe UI"/>
              </a:rPr>
              <a:t>Unlike generic bots, Front Desk Agent is healthcare-trained and deeply integrated with CareCloud EHR, RCM, and patient experience workflows. It adapts to practice preferences, learns from historical interactions, and ensures HIPAA-compliant communication.</a:t>
            </a:r>
          </a:p>
        </p:txBody>
      </p:sp>
      <p:sp>
        <p:nvSpPr>
          <p:cNvPr id="4" name="Rectangle: Rounded Corners 3">
            <a:extLst>
              <a:ext uri="{FF2B5EF4-FFF2-40B4-BE49-F238E27FC236}">
                <a16:creationId xmlns:a16="http://schemas.microsoft.com/office/drawing/2014/main" id="{8DEB74CA-43B5-3CB1-C315-AE07CF976AAA}"/>
              </a:ext>
            </a:extLst>
          </p:cNvPr>
          <p:cNvSpPr/>
          <p:nvPr/>
        </p:nvSpPr>
        <p:spPr>
          <a:xfrm>
            <a:off x="457431" y="1355129"/>
            <a:ext cx="5344559" cy="398754"/>
          </a:xfrm>
          <a:prstGeom prst="roundRect">
            <a:avLst>
              <a:gd name="adj" fmla="val 7237"/>
            </a:avLst>
          </a:prstGeom>
          <a:gradFill>
            <a:gsLst>
              <a:gs pos="50000">
                <a:srgbClr val="3071DF"/>
              </a:gs>
              <a:gs pos="0">
                <a:srgbClr val="05AEEA"/>
              </a:gs>
              <a:gs pos="100000">
                <a:srgbClr val="573FD5"/>
              </a:gs>
            </a:gsLst>
            <a:lin ang="0" scaled="0"/>
          </a:gradFill>
          <a:ln w="444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a:latin typeface="Metropolis"/>
              </a:rPr>
              <a:t>AI Desk Agent</a:t>
            </a:r>
            <a:endParaRPr lang="en-US">
              <a:latin typeface="Metropolis" panose="02000506030000020004" pitchFamily="2" charset="0"/>
            </a:endParaRPr>
          </a:p>
        </p:txBody>
      </p:sp>
    </p:spTree>
    <p:extLst>
      <p:ext uri="{BB962C8B-B14F-4D97-AF65-F5344CB8AC3E}">
        <p14:creationId xmlns:p14="http://schemas.microsoft.com/office/powerpoint/2010/main" val="244158278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56">
            <a:extLst>
              <a:ext uri="{FF2B5EF4-FFF2-40B4-BE49-F238E27FC236}">
                <a16:creationId xmlns:a16="http://schemas.microsoft.com/office/drawing/2014/main" id="{BAAFE0F5-1214-ED4B-4066-0A7D795AC550}"/>
              </a:ext>
            </a:extLst>
          </p:cNvPr>
          <p:cNvSpPr/>
          <p:nvPr/>
        </p:nvSpPr>
        <p:spPr>
          <a:xfrm>
            <a:off x="6402803" y="2756707"/>
            <a:ext cx="1716365" cy="1482064"/>
          </a:xfrm>
          <a:prstGeom prst="roundRect">
            <a:avLst>
              <a:gd name="adj" fmla="val 12198"/>
            </a:avLst>
          </a:prstGeom>
          <a:gradFill>
            <a:gsLst>
              <a:gs pos="0">
                <a:srgbClr val="02AEEA"/>
              </a:gs>
              <a:gs pos="48700">
                <a:srgbClr val="2B78E0"/>
              </a:gs>
              <a:gs pos="100000">
                <a:srgbClr val="573FD5"/>
              </a:gs>
            </a:gsLst>
            <a:lin ang="0" scaled="0"/>
          </a:gradFill>
          <a:ln w="6350">
            <a:no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59">
            <a:extLst>
              <a:ext uri="{FF2B5EF4-FFF2-40B4-BE49-F238E27FC236}">
                <a16:creationId xmlns:a16="http://schemas.microsoft.com/office/drawing/2014/main" id="{1547F843-22E8-EC41-7AF5-1B47DEB8DCE4}"/>
              </a:ext>
            </a:extLst>
          </p:cNvPr>
          <p:cNvSpPr/>
          <p:nvPr/>
        </p:nvSpPr>
        <p:spPr>
          <a:xfrm>
            <a:off x="4444528" y="2756707"/>
            <a:ext cx="1716365" cy="1482064"/>
          </a:xfrm>
          <a:prstGeom prst="roundRect">
            <a:avLst>
              <a:gd name="adj" fmla="val 12198"/>
            </a:avLst>
          </a:prstGeom>
          <a:solidFill>
            <a:schemeClr val="bg1"/>
          </a:solidFill>
          <a:ln w="25400">
            <a:gradFill>
              <a:gsLst>
                <a:gs pos="0">
                  <a:srgbClr val="05AEEA"/>
                </a:gs>
                <a:gs pos="100000">
                  <a:srgbClr val="5242D6"/>
                </a:gs>
              </a:gsLst>
              <a:lin ang="0" scaled="0"/>
            </a:gra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C04E814D-D564-A0F0-78F1-78697E4BD5BF}"/>
              </a:ext>
            </a:extLst>
          </p:cNvPr>
          <p:cNvSpPr txBox="1">
            <a:spLocks/>
          </p:cNvSpPr>
          <p:nvPr/>
        </p:nvSpPr>
        <p:spPr>
          <a:xfrm>
            <a:off x="396498" y="1432635"/>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a:solidFill>
                  <a:srgbClr val="001A61"/>
                </a:solidFill>
                <a:latin typeface="outfitxtra Bold"/>
              </a:rPr>
              <a:t>Healthcare IT Consulting</a:t>
            </a:r>
            <a:endParaRPr lang="en-US" sz="1200">
              <a:solidFill>
                <a:srgbClr val="001A61"/>
              </a:solidFill>
              <a:latin typeface="outfitxtra Bold"/>
            </a:endParaRPr>
          </a:p>
        </p:txBody>
      </p:sp>
      <p:sp>
        <p:nvSpPr>
          <p:cNvPr id="60" name="Rectangle: Rounded Corners 59">
            <a:extLst>
              <a:ext uri="{FF2B5EF4-FFF2-40B4-BE49-F238E27FC236}">
                <a16:creationId xmlns:a16="http://schemas.microsoft.com/office/drawing/2014/main" id="{1547F843-22E8-EC41-7AF5-1B47DEB8DCE4}"/>
              </a:ext>
            </a:extLst>
          </p:cNvPr>
          <p:cNvSpPr/>
          <p:nvPr/>
        </p:nvSpPr>
        <p:spPr>
          <a:xfrm>
            <a:off x="6409925" y="985967"/>
            <a:ext cx="1716365" cy="1482064"/>
          </a:xfrm>
          <a:prstGeom prst="roundRect">
            <a:avLst>
              <a:gd name="adj" fmla="val 12198"/>
            </a:avLst>
          </a:prstGeom>
          <a:solidFill>
            <a:schemeClr val="bg1"/>
          </a:solidFill>
          <a:ln w="25400">
            <a:gradFill>
              <a:gsLst>
                <a:gs pos="0">
                  <a:srgbClr val="05AEEA"/>
                </a:gs>
                <a:gs pos="100000">
                  <a:srgbClr val="5242D6"/>
                </a:gs>
              </a:gsLst>
              <a:lin ang="0" scaled="0"/>
            </a:grad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FE7C565-3FCA-52EC-1816-48AAB72627B5}"/>
              </a:ext>
            </a:extLst>
          </p:cNvPr>
          <p:cNvSpPr/>
          <p:nvPr/>
        </p:nvSpPr>
        <p:spPr>
          <a:xfrm>
            <a:off x="6409925" y="1705323"/>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1" i="0" u="none" strike="noStrike" kern="1200" cap="none" spc="0" normalizeH="0" baseline="0" noProof="0">
                <a:ln>
                  <a:noFill/>
                </a:ln>
                <a:solidFill>
                  <a:srgbClr val="001A61"/>
                </a:solidFill>
                <a:effectLst/>
                <a:uLnTx/>
                <a:uFillTx/>
                <a:latin typeface="Outfit" pitchFamily="2" charset="0"/>
                <a:ea typeface="+mn-ea"/>
                <a:cs typeface="Metropolis" panose="020B0604020202020204" charset="0"/>
                <a:sym typeface="Arial"/>
              </a:rPr>
              <a:t>IT Transformation Consulting</a:t>
            </a:r>
          </a:p>
        </p:txBody>
      </p:sp>
      <p:pic>
        <p:nvPicPr>
          <p:cNvPr id="46" name="Picture 45" descr="Icon&#10;&#10;Description automatically generated">
            <a:extLst>
              <a:ext uri="{FF2B5EF4-FFF2-40B4-BE49-F238E27FC236}">
                <a16:creationId xmlns:a16="http://schemas.microsoft.com/office/drawing/2014/main" id="{30CE60B2-8DCB-E383-95B7-3657F730DFA3}"/>
              </a:ext>
            </a:extLst>
          </p:cNvPr>
          <p:cNvPicPr>
            <a:picLocks noChangeAspect="1"/>
          </p:cNvPicPr>
          <p:nvPr/>
        </p:nvPicPr>
        <p:blipFill>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994751" y="1112491"/>
            <a:ext cx="532470" cy="457200"/>
          </a:xfrm>
          <a:prstGeom prst="rect">
            <a:avLst/>
          </a:prstGeom>
          <a:noFill/>
        </p:spPr>
      </p:pic>
      <p:sp>
        <p:nvSpPr>
          <p:cNvPr id="68" name="Rectangle 67">
            <a:extLst>
              <a:ext uri="{FF2B5EF4-FFF2-40B4-BE49-F238E27FC236}">
                <a16:creationId xmlns:a16="http://schemas.microsoft.com/office/drawing/2014/main" id="{DD2AA181-20CA-D558-5904-40598B66A59E}"/>
              </a:ext>
            </a:extLst>
          </p:cNvPr>
          <p:cNvSpPr/>
          <p:nvPr/>
        </p:nvSpPr>
        <p:spPr>
          <a:xfrm>
            <a:off x="4444528" y="3478620"/>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lang="en-US" sz="1200" b="1" kern="1200">
                <a:solidFill>
                  <a:srgbClr val="001A61"/>
                </a:solidFill>
                <a:latin typeface="Outfit" pitchFamily="2" charset="0"/>
                <a:ea typeface="+mn-ea"/>
                <a:cs typeface="Metropolis" panose="020B0604020202020204" charset="0"/>
              </a:rPr>
              <a:t>On-Demand </a:t>
            </a:r>
          </a:p>
          <a:p>
            <a:pPr marR="0" lvl="0" algn="ctr" defTabSz="457200" rtl="0" eaLnBrk="1" fontAlgn="auto" latinLnBrk="0" hangingPunct="1">
              <a:lnSpc>
                <a:spcPct val="100000"/>
              </a:lnSpc>
              <a:spcBef>
                <a:spcPts val="0"/>
              </a:spcBef>
              <a:spcAft>
                <a:spcPts val="0"/>
              </a:spcAft>
              <a:buClr>
                <a:srgbClr val="009BDE"/>
              </a:buClr>
              <a:buSzPct val="150000"/>
              <a:tabLst/>
              <a:defRPr/>
            </a:pPr>
            <a:r>
              <a:rPr lang="en-US" sz="1200" b="1" kern="1200">
                <a:solidFill>
                  <a:srgbClr val="001A61"/>
                </a:solidFill>
                <a:latin typeface="Outfit" pitchFamily="2" charset="0"/>
                <a:ea typeface="+mn-ea"/>
                <a:cs typeface="Metropolis" panose="020B0604020202020204" charset="0"/>
              </a:rPr>
              <a:t>Staffing</a:t>
            </a:r>
            <a:endParaRPr kumimoji="0" lang="en-US" sz="1200" b="1" i="0" u="none" strike="noStrike" kern="1200" cap="none" spc="0" normalizeH="0" baseline="0" noProof="0">
              <a:ln>
                <a:noFill/>
              </a:ln>
              <a:solidFill>
                <a:srgbClr val="001A61"/>
              </a:solidFill>
              <a:effectLst/>
              <a:uLnTx/>
              <a:uFillTx/>
              <a:latin typeface="Outfit" pitchFamily="2" charset="0"/>
              <a:ea typeface="+mn-ea"/>
              <a:cs typeface="Metropolis" panose="020B0604020202020204" charset="0"/>
              <a:sym typeface="Arial"/>
            </a:endParaRPr>
          </a:p>
        </p:txBody>
      </p:sp>
      <p:pic>
        <p:nvPicPr>
          <p:cNvPr id="47" name="Graphic 88" descr="Lightbulb and gear with solid fill">
            <a:extLst>
              <a:ext uri="{FF2B5EF4-FFF2-40B4-BE49-F238E27FC236}">
                <a16:creationId xmlns:a16="http://schemas.microsoft.com/office/drawing/2014/main" id="{0F304EB5-75B2-D971-938D-F0CA3C29BC8C}"/>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35319" y="2879757"/>
            <a:ext cx="534781" cy="530352"/>
          </a:xfrm>
          <a:prstGeom prst="rect">
            <a:avLst/>
          </a:prstGeom>
        </p:spPr>
      </p:pic>
      <p:sp>
        <p:nvSpPr>
          <p:cNvPr id="73" name="Rectangle 72">
            <a:extLst>
              <a:ext uri="{FF2B5EF4-FFF2-40B4-BE49-F238E27FC236}">
                <a16:creationId xmlns:a16="http://schemas.microsoft.com/office/drawing/2014/main" id="{1E523D8D-C2CD-6823-6BD9-E0968101F37F}"/>
              </a:ext>
            </a:extLst>
          </p:cNvPr>
          <p:cNvSpPr/>
          <p:nvPr/>
        </p:nvSpPr>
        <p:spPr>
          <a:xfrm>
            <a:off x="6409925" y="3476063"/>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1" i="0" u="none" strike="noStrike" kern="1200" cap="none" spc="0" normalizeH="0" baseline="0" noProof="0">
                <a:ln>
                  <a:noFill/>
                </a:ln>
                <a:solidFill>
                  <a:schemeClr val="bg1"/>
                </a:solidFill>
                <a:effectLst/>
                <a:uLnTx/>
                <a:uFillTx/>
                <a:latin typeface="Outfit" pitchFamily="2" charset="0"/>
                <a:ea typeface="+mn-ea"/>
                <a:cs typeface="Metropolis" panose="020B0604020202020204" charset="0"/>
                <a:sym typeface="Arial"/>
              </a:rPr>
              <a:t>Activation as</a:t>
            </a:r>
          </a:p>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1" i="0" u="none" strike="noStrike" kern="1200" cap="none" spc="0" normalizeH="0" baseline="0" noProof="0">
                <a:ln>
                  <a:noFill/>
                </a:ln>
                <a:solidFill>
                  <a:schemeClr val="bg1"/>
                </a:solidFill>
                <a:effectLst/>
                <a:uLnTx/>
                <a:uFillTx/>
                <a:latin typeface="Outfit" pitchFamily="2" charset="0"/>
                <a:ea typeface="+mn-ea"/>
                <a:cs typeface="Metropolis" panose="020B0604020202020204" charset="0"/>
                <a:sym typeface="Arial"/>
              </a:rPr>
              <a:t>a Service</a:t>
            </a:r>
          </a:p>
        </p:txBody>
      </p:sp>
      <p:pic>
        <p:nvPicPr>
          <p:cNvPr id="50" name="Picture 49" descr="Icon&#10;&#10;Description automatically generated">
            <a:extLst>
              <a:ext uri="{FF2B5EF4-FFF2-40B4-BE49-F238E27FC236}">
                <a16:creationId xmlns:a16="http://schemas.microsoft.com/office/drawing/2014/main" id="{2279FB4C-8FAB-5D44-C1A3-C9AFEAD6277B}"/>
              </a:ext>
            </a:extLst>
          </p:cNvPr>
          <p:cNvPicPr>
            <a:picLocks noChangeAspect="1"/>
          </p:cNvPicPr>
          <p:nvPr/>
        </p:nvPicPr>
        <p:blipFill>
          <a:blip r:embed="rId6">
            <a:biLevel thresh="25000"/>
          </a:blip>
          <a:stretch>
            <a:fillRect/>
          </a:stretch>
        </p:blipFill>
        <p:spPr>
          <a:xfrm>
            <a:off x="7039750" y="2910647"/>
            <a:ext cx="456713" cy="457200"/>
          </a:xfrm>
          <a:prstGeom prst="rect">
            <a:avLst/>
          </a:prstGeom>
        </p:spPr>
      </p:pic>
      <p:sp>
        <p:nvSpPr>
          <p:cNvPr id="2" name="Slide Number Placeholder 1">
            <a:extLst>
              <a:ext uri="{FF2B5EF4-FFF2-40B4-BE49-F238E27FC236}">
                <a16:creationId xmlns:a16="http://schemas.microsoft.com/office/drawing/2014/main" id="{15BD1A1B-F8DE-7058-CDD6-3066BD008EFE}"/>
              </a:ext>
            </a:extLst>
          </p:cNvPr>
          <p:cNvSpPr>
            <a:spLocks noGrp="1"/>
          </p:cNvSpPr>
          <p:nvPr>
            <p:ph type="sldNum" sz="quarter" idx="10"/>
          </p:nvPr>
        </p:nvSpPr>
        <p:spPr/>
        <p:txBody>
          <a:bodyPr/>
          <a:lstStyle/>
          <a:p>
            <a:fld id="{7AD7BA39-CD1C-4FBC-AA7C-BA7CC4082953}" type="slidenum">
              <a:rPr lang="en-US" smtClean="0"/>
              <a:pPr/>
              <a:t>31</a:t>
            </a:fld>
            <a:endParaRPr lang="en-US"/>
          </a:p>
        </p:txBody>
      </p:sp>
      <p:sp>
        <p:nvSpPr>
          <p:cNvPr id="3" name="Title 2">
            <a:extLst>
              <a:ext uri="{FF2B5EF4-FFF2-40B4-BE49-F238E27FC236}">
                <a16:creationId xmlns:a16="http://schemas.microsoft.com/office/drawing/2014/main" id="{E0F925FD-00F6-ED71-9959-975DC1E1572C}"/>
              </a:ext>
            </a:extLst>
          </p:cNvPr>
          <p:cNvSpPr>
            <a:spLocks noGrp="1"/>
          </p:cNvSpPr>
          <p:nvPr>
            <p:ph type="title"/>
          </p:nvPr>
        </p:nvSpPr>
        <p:spPr/>
        <p:txBody>
          <a:bodyPr/>
          <a:lstStyle/>
          <a:p>
            <a:r>
              <a:rPr lang="en-US"/>
              <a:t>HC IT Consulting &amp; Staffing </a:t>
            </a:r>
            <a:r>
              <a:rPr lang="en-US">
                <a:latin typeface="Metropolis" panose="00000500000000000000" pitchFamily="2" charset="0"/>
              </a:rPr>
              <a:t>(cont.)</a:t>
            </a:r>
          </a:p>
        </p:txBody>
      </p:sp>
      <p:pic>
        <p:nvPicPr>
          <p:cNvPr id="7" name="Picture 6">
            <a:extLst>
              <a:ext uri="{FF2B5EF4-FFF2-40B4-BE49-F238E27FC236}">
                <a16:creationId xmlns:a16="http://schemas.microsoft.com/office/drawing/2014/main" id="{2C99665E-51AC-A7FC-BD27-A9856047E52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298" y="779655"/>
            <a:ext cx="1915217" cy="4844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5654B8FD-3068-1E15-BC2B-3C93EA459D9D}"/>
              </a:ext>
            </a:extLst>
          </p:cNvPr>
          <p:cNvSpPr txBox="1"/>
          <p:nvPr/>
        </p:nvSpPr>
        <p:spPr>
          <a:xfrm>
            <a:off x="389298" y="1907384"/>
            <a:ext cx="3158752" cy="2073966"/>
          </a:xfrm>
          <a:prstGeom prst="rect">
            <a:avLst/>
          </a:prstGeom>
        </p:spPr>
        <p:txBody>
          <a:bodyPr wrap="square" lIns="0" tIns="0" rIns="0" bIns="0" rtlCol="0" anchor="t">
            <a:spAutoFit/>
          </a:bodyPr>
          <a:lstStyle/>
          <a:p>
            <a:pPr algn="just">
              <a:spcBef>
                <a:spcPct val="0"/>
              </a:spcBef>
            </a:pPr>
            <a:endParaRPr lang="en-US" sz="900" spc="-13">
              <a:solidFill>
                <a:schemeClr val="tx1"/>
              </a:solidFill>
              <a:latin typeface="Outfit"/>
            </a:endParaRPr>
          </a:p>
          <a:p>
            <a:pPr algn="just"/>
            <a:r>
              <a:rPr lang="en-GB" sz="900" spc="-13" err="1">
                <a:solidFill>
                  <a:schemeClr val="tx1"/>
                </a:solidFill>
                <a:latin typeface="Outfit"/>
              </a:rPr>
              <a:t>medS</a:t>
            </a:r>
            <a:r>
              <a:rPr lang="en-GB" sz="900" spc="-13">
                <a:solidFill>
                  <a:schemeClr val="tx1"/>
                </a:solidFill>
                <a:latin typeface="Outfit"/>
              </a:rPr>
              <a:t> delivers end-to-end healthcare IT and operations consulting designed to help providers thrive in an evolving care ecosystem.</a:t>
            </a:r>
          </a:p>
          <a:p>
            <a:pPr algn="just"/>
            <a:r>
              <a:rPr lang="en-GB" sz="900" spc="-13">
                <a:solidFill>
                  <a:schemeClr val="tx1"/>
                </a:solidFill>
                <a:latin typeface="Outfit"/>
              </a:rPr>
              <a:t>From strategic system implementation to intelligent revenue cycle transformation, each solution is guided by subject matter experts with deep-rooted experience in RCM, EHR platforms, and clinical operations.</a:t>
            </a:r>
          </a:p>
          <a:p>
            <a:pPr algn="just"/>
            <a:r>
              <a:rPr lang="en-GB" sz="900" spc="-13">
                <a:solidFill>
                  <a:schemeClr val="tx1"/>
                </a:solidFill>
                <a:latin typeface="Outfit"/>
              </a:rPr>
              <a:t>Our leadership and consulting team bring </a:t>
            </a:r>
            <a:r>
              <a:rPr lang="en-GB" sz="900" spc="-13" err="1">
                <a:solidFill>
                  <a:schemeClr val="tx1"/>
                </a:solidFill>
                <a:latin typeface="Outfit"/>
              </a:rPr>
              <a:t>unrivaled</a:t>
            </a:r>
            <a:r>
              <a:rPr lang="en-GB" sz="900" spc="-13">
                <a:solidFill>
                  <a:schemeClr val="tx1"/>
                </a:solidFill>
                <a:latin typeface="Outfit"/>
              </a:rPr>
              <a:t> proficiency in MEDITECH environments and scalable operational models. We are committed to driving cost-effective, high-impact results across hospitals, clinics, and integrated health systems, built on collaboration, innovation, and trust.</a:t>
            </a:r>
          </a:p>
          <a:p>
            <a:pPr>
              <a:lnSpc>
                <a:spcPts val="1400"/>
              </a:lnSpc>
              <a:spcBef>
                <a:spcPct val="0"/>
              </a:spcBef>
            </a:pPr>
            <a:endParaRPr lang="en-US" sz="900" spc="-13">
              <a:solidFill>
                <a:schemeClr val="tx1"/>
              </a:solidFill>
              <a:latin typeface="Outfit"/>
            </a:endParaRPr>
          </a:p>
          <a:p>
            <a:pPr>
              <a:lnSpc>
                <a:spcPts val="900"/>
              </a:lnSpc>
              <a:spcBef>
                <a:spcPct val="0"/>
              </a:spcBef>
            </a:pPr>
            <a:endParaRPr lang="en-US" sz="900" spc="-13">
              <a:solidFill>
                <a:schemeClr val="tx1"/>
              </a:solidFill>
              <a:latin typeface="Outfit"/>
            </a:endParaRPr>
          </a:p>
          <a:p>
            <a:pPr>
              <a:lnSpc>
                <a:spcPts val="900"/>
              </a:lnSpc>
              <a:spcBef>
                <a:spcPct val="0"/>
              </a:spcBef>
            </a:pPr>
            <a:endParaRPr lang="en-US" sz="900" spc="-13">
              <a:solidFill>
                <a:schemeClr val="tx1"/>
              </a:solidFill>
              <a:latin typeface="Outfit"/>
            </a:endParaRPr>
          </a:p>
        </p:txBody>
      </p:sp>
      <p:sp>
        <p:nvSpPr>
          <p:cNvPr id="57" name="Rectangle: Rounded Corners 56">
            <a:extLst>
              <a:ext uri="{FF2B5EF4-FFF2-40B4-BE49-F238E27FC236}">
                <a16:creationId xmlns:a16="http://schemas.microsoft.com/office/drawing/2014/main" id="{BAAFE0F5-1214-ED4B-4066-0A7D795AC550}"/>
              </a:ext>
            </a:extLst>
          </p:cNvPr>
          <p:cNvSpPr/>
          <p:nvPr/>
        </p:nvSpPr>
        <p:spPr>
          <a:xfrm>
            <a:off x="4419503" y="985967"/>
            <a:ext cx="1716365" cy="1482064"/>
          </a:xfrm>
          <a:prstGeom prst="roundRect">
            <a:avLst>
              <a:gd name="adj" fmla="val 12198"/>
            </a:avLst>
          </a:prstGeom>
          <a:gradFill>
            <a:gsLst>
              <a:gs pos="0">
                <a:srgbClr val="02AEEA"/>
              </a:gs>
              <a:gs pos="52200">
                <a:srgbClr val="2E74DF"/>
              </a:gs>
              <a:gs pos="100000">
                <a:srgbClr val="573FD5"/>
              </a:gs>
            </a:gsLst>
            <a:lin ang="0" scaled="0"/>
          </a:gradFill>
          <a:ln w="6350">
            <a:noFill/>
          </a:ln>
          <a:effectLst>
            <a:outerShdw blurRad="190500" dist="38100" dir="5400000" sx="107000" sy="10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BC86E59F-921C-4DE8-C627-69F9154CA1D2}"/>
              </a:ext>
            </a:extLst>
          </p:cNvPr>
          <p:cNvGrpSpPr/>
          <p:nvPr/>
        </p:nvGrpSpPr>
        <p:grpSpPr>
          <a:xfrm>
            <a:off x="4419503" y="1107866"/>
            <a:ext cx="1716365" cy="1059122"/>
            <a:chOff x="4112886" y="600921"/>
            <a:chExt cx="1716365" cy="1059122"/>
          </a:xfrm>
        </p:grpSpPr>
        <p:pic>
          <p:nvPicPr>
            <p:cNvPr id="43" name="Graphic 65" descr="Hospital outline">
              <a:extLst>
                <a:ext uri="{FF2B5EF4-FFF2-40B4-BE49-F238E27FC236}">
                  <a16:creationId xmlns:a16="http://schemas.microsoft.com/office/drawing/2014/main" id="{C928D965-0D75-95BB-BA90-24A3C1AD4E8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697712" y="600921"/>
              <a:ext cx="546715" cy="548640"/>
            </a:xfrm>
            <a:prstGeom prst="rect">
              <a:avLst/>
            </a:prstGeom>
          </p:spPr>
        </p:pic>
        <p:sp>
          <p:nvSpPr>
            <p:cNvPr id="44" name="Rectangle 43">
              <a:extLst>
                <a:ext uri="{FF2B5EF4-FFF2-40B4-BE49-F238E27FC236}">
                  <a16:creationId xmlns:a16="http://schemas.microsoft.com/office/drawing/2014/main" id="{578371A4-A7F9-67E4-8AB8-31701C99B6C2}"/>
                </a:ext>
              </a:extLst>
            </p:cNvPr>
            <p:cNvSpPr/>
            <p:nvPr/>
          </p:nvSpPr>
          <p:spPr>
            <a:xfrm>
              <a:off x="4112886" y="1198378"/>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1" i="0" u="none" strike="noStrike" kern="1200" cap="none" spc="0" normalizeH="0" baseline="0" noProof="0">
                  <a:ln>
                    <a:noFill/>
                  </a:ln>
                  <a:solidFill>
                    <a:schemeClr val="bg1"/>
                  </a:solidFill>
                  <a:effectLst/>
                  <a:uLnTx/>
                  <a:uFillTx/>
                  <a:latin typeface="Outfit" pitchFamily="2" charset="0"/>
                  <a:ea typeface="+mn-ea"/>
                  <a:cs typeface="Metropolis" panose="020B0604020202020204" charset="0"/>
                  <a:sym typeface="Arial"/>
                </a:rPr>
                <a:t>Hospital RCM Optimization</a:t>
              </a:r>
            </a:p>
          </p:txBody>
        </p:sp>
      </p:grpSp>
      <p:sp>
        <p:nvSpPr>
          <p:cNvPr id="15" name="AutoShape 18">
            <a:extLst>
              <a:ext uri="{FF2B5EF4-FFF2-40B4-BE49-F238E27FC236}">
                <a16:creationId xmlns:a16="http://schemas.microsoft.com/office/drawing/2014/main" id="{C4A07268-B0D8-6388-A089-7A6FD37DFE5B}"/>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253114051"/>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0000">
              <a:srgbClr val="3071DF"/>
            </a:gs>
            <a:gs pos="0">
              <a:srgbClr val="03ACEA"/>
            </a:gs>
            <a:gs pos="100000">
              <a:srgbClr val="573FD5"/>
            </a:gs>
          </a:gsLst>
          <a:lin ang="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b="1">
                <a:latin typeface="Outfit" pitchFamily="2" charset="0"/>
              </a:rPr>
              <a:t>ADDITIONAL</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32</a:t>
            </a:fld>
            <a:endParaRPr lang="en-US">
              <a:solidFill>
                <a:schemeClr val="bg1"/>
              </a:solidFill>
            </a:endParaRPr>
          </a:p>
        </p:txBody>
      </p:sp>
    </p:spTree>
    <p:extLst>
      <p:ext uri="{BB962C8B-B14F-4D97-AF65-F5344CB8AC3E}">
        <p14:creationId xmlns:p14="http://schemas.microsoft.com/office/powerpoint/2010/main" val="2468365382"/>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6238D2FC-39FA-7824-B406-3D47912848C5}"/>
              </a:ext>
            </a:extLst>
          </p:cNvPr>
          <p:cNvSpPr/>
          <p:nvPr/>
        </p:nvSpPr>
        <p:spPr>
          <a:xfrm>
            <a:off x="243336" y="4575893"/>
            <a:ext cx="1432561" cy="457200"/>
          </a:xfrm>
          <a:custGeom>
            <a:avLst/>
            <a:gdLst/>
            <a:ahLst/>
            <a:cxnLst/>
            <a:rect l="l" t="t" r="r" b="b"/>
            <a:pathLst>
              <a:path w="2865122" h="914400">
                <a:moveTo>
                  <a:pt x="0" y="0"/>
                </a:moveTo>
                <a:lnTo>
                  <a:pt x="2865122" y="0"/>
                </a:lnTo>
                <a:lnTo>
                  <a:pt x="2865122" y="914400"/>
                </a:lnTo>
                <a:lnTo>
                  <a:pt x="0" y="914400"/>
                </a:lnTo>
                <a:lnTo>
                  <a:pt x="0" y="0"/>
                </a:lnTo>
                <a:close/>
              </a:path>
            </a:pathLst>
          </a:custGeom>
          <a:blipFill>
            <a:blip r:embed="rId2"/>
            <a:stretch>
              <a:fillRect r="-96"/>
            </a:stretch>
          </a:blipFill>
        </p:spPr>
        <p:txBody>
          <a:bodyPr/>
          <a:lstStyle/>
          <a:p>
            <a:endParaRPr lang="en-US"/>
          </a:p>
        </p:txBody>
      </p:sp>
      <p:sp>
        <p:nvSpPr>
          <p:cNvPr id="30" name="TextBox 11">
            <a:extLst>
              <a:ext uri="{FF2B5EF4-FFF2-40B4-BE49-F238E27FC236}">
                <a16:creationId xmlns:a16="http://schemas.microsoft.com/office/drawing/2014/main" id="{38AD2AB8-949A-59C9-BE31-43607FDF3933}"/>
              </a:ext>
            </a:extLst>
          </p:cNvPr>
          <p:cNvSpPr txBox="1"/>
          <p:nvPr/>
        </p:nvSpPr>
        <p:spPr>
          <a:xfrm>
            <a:off x="448309" y="2234197"/>
            <a:ext cx="3890781" cy="2031582"/>
          </a:xfrm>
          <a:prstGeom prst="rect">
            <a:avLst/>
          </a:prstGeom>
        </p:spPr>
        <p:txBody>
          <a:bodyPr lIns="0" tIns="0" rIns="0" bIns="0" rtlCol="0" anchor="t">
            <a:spAutoFit/>
          </a:bodyPr>
          <a:lstStyle/>
          <a:p>
            <a:pPr marL="171450" indent="-171450" algn="just">
              <a:buClr>
                <a:schemeClr val="tx2"/>
              </a:buClr>
              <a:buSzPct val="120000"/>
              <a:buFont typeface="Arial" panose="020B0604020202020204" pitchFamily="34" charset="0"/>
              <a:buChar char="•"/>
            </a:pPr>
            <a:r>
              <a:rPr lang="en-GB" sz="1200" dirty="0">
                <a:solidFill>
                  <a:srgbClr val="434446"/>
                </a:solidFill>
                <a:latin typeface="Aptos"/>
              </a:rPr>
              <a:t>CareCloud and Google Cloud have joined forces to embed advanced generative AI into the CareCloud suite.</a:t>
            </a:r>
            <a:endParaRPr lang="en-US" dirty="0"/>
          </a:p>
          <a:p>
            <a:pPr marL="171450" indent="-171450" algn="just">
              <a:buClr>
                <a:schemeClr val="tx2"/>
              </a:buClr>
              <a:buSzPct val="120000"/>
              <a:buFont typeface="Arial" panose="020B0604020202020204" pitchFamily="34" charset="0"/>
              <a:buChar char="•"/>
            </a:pPr>
            <a:r>
              <a:rPr lang="en-GB" sz="1200" dirty="0">
                <a:solidFill>
                  <a:srgbClr val="434446"/>
                </a:solidFill>
                <a:latin typeface="Aptos"/>
              </a:rPr>
              <a:t>This powerful partnership empowers resource-constrained practices to access cutting-edge AI capabilities that streamline clinical workflows and enhance decision-making.</a:t>
            </a:r>
            <a:endParaRPr lang="en-US" dirty="0"/>
          </a:p>
          <a:p>
            <a:pPr marL="171450" indent="-171450" algn="just">
              <a:buClr>
                <a:schemeClr val="tx2"/>
              </a:buClr>
              <a:buSzPct val="120000"/>
              <a:buFont typeface="Arial" panose="020B0604020202020204" pitchFamily="34" charset="0"/>
              <a:buChar char="•"/>
            </a:pPr>
            <a:r>
              <a:rPr lang="en-GB" sz="1200" dirty="0">
                <a:solidFill>
                  <a:srgbClr val="434446"/>
                </a:solidFill>
                <a:latin typeface="Aptos"/>
              </a:rPr>
              <a:t>The first AI-enhanced CareCloud product, featuring real-time documentation assistance and predictive analytics, is set to launch soon, ushering in a new era of healthcare efficiency.</a:t>
            </a:r>
            <a:endParaRPr lang="en-US" dirty="0"/>
          </a:p>
          <a:p>
            <a:pPr marL="316230" lvl="1" indent="-171450" algn="just">
              <a:buClr>
                <a:schemeClr val="tx2"/>
              </a:buClr>
              <a:buSzPct val="120000"/>
              <a:buFont typeface="Symbol" panose="05050102010706020507" pitchFamily="18" charset="2"/>
              <a:buChar char="·"/>
            </a:pPr>
            <a:endParaRPr lang="en-US" sz="1200" dirty="0">
              <a:solidFill>
                <a:srgbClr val="434446"/>
              </a:solidFill>
              <a:latin typeface="Outfit" pitchFamily="2" charset="0"/>
            </a:endParaRPr>
          </a:p>
        </p:txBody>
      </p:sp>
      <p:sp>
        <p:nvSpPr>
          <p:cNvPr id="31" name="Freeform 12">
            <a:extLst>
              <a:ext uri="{FF2B5EF4-FFF2-40B4-BE49-F238E27FC236}">
                <a16:creationId xmlns:a16="http://schemas.microsoft.com/office/drawing/2014/main" id="{7F5587FB-52A6-549D-7E80-7530938098C3}"/>
              </a:ext>
            </a:extLst>
          </p:cNvPr>
          <p:cNvSpPr/>
          <p:nvPr/>
        </p:nvSpPr>
        <p:spPr>
          <a:xfrm>
            <a:off x="1330910" y="1238031"/>
            <a:ext cx="1873058" cy="1157749"/>
          </a:xfrm>
          <a:custGeom>
            <a:avLst/>
            <a:gdLst/>
            <a:ahLst/>
            <a:cxnLst/>
            <a:rect l="l" t="t" r="r" b="b"/>
            <a:pathLst>
              <a:path w="3746115" h="2315498">
                <a:moveTo>
                  <a:pt x="0" y="0"/>
                </a:moveTo>
                <a:lnTo>
                  <a:pt x="3746114" y="0"/>
                </a:lnTo>
                <a:lnTo>
                  <a:pt x="3746114" y="2315498"/>
                </a:lnTo>
                <a:lnTo>
                  <a:pt x="0" y="2315498"/>
                </a:lnTo>
                <a:lnTo>
                  <a:pt x="0" y="0"/>
                </a:lnTo>
                <a:close/>
              </a:path>
            </a:pathLst>
          </a:custGeom>
          <a:blipFill>
            <a:blip r:embed="rId3"/>
            <a:stretch>
              <a:fillRect t="-557" b="-557"/>
            </a:stretch>
          </a:blipFill>
        </p:spPr>
        <p:txBody>
          <a:bodyPr/>
          <a:lstStyle/>
          <a:p>
            <a:endParaRPr lang="en-US"/>
          </a:p>
        </p:txBody>
      </p:sp>
      <p:sp>
        <p:nvSpPr>
          <p:cNvPr id="32" name="TextBox 13">
            <a:extLst>
              <a:ext uri="{FF2B5EF4-FFF2-40B4-BE49-F238E27FC236}">
                <a16:creationId xmlns:a16="http://schemas.microsoft.com/office/drawing/2014/main" id="{560C0F2B-64B3-B71E-0152-83A2508892CE}"/>
              </a:ext>
            </a:extLst>
          </p:cNvPr>
          <p:cNvSpPr txBox="1"/>
          <p:nvPr/>
        </p:nvSpPr>
        <p:spPr>
          <a:xfrm>
            <a:off x="514349" y="662831"/>
            <a:ext cx="4921251" cy="714298"/>
          </a:xfrm>
          <a:prstGeom prst="rect">
            <a:avLst/>
          </a:prstGeom>
        </p:spPr>
        <p:txBody>
          <a:bodyPr wrap="square" lIns="0" tIns="0" rIns="0" bIns="0" rtlCol="0" anchor="t">
            <a:spAutoFit/>
          </a:bodyPr>
          <a:lstStyle/>
          <a:p>
            <a:pPr>
              <a:lnSpc>
                <a:spcPts val="2858"/>
              </a:lnSpc>
            </a:pPr>
            <a:r>
              <a:rPr lang="en-US" sz="2000" b="1">
                <a:solidFill>
                  <a:srgbClr val="001A61"/>
                </a:solidFill>
                <a:latin typeface="Outfit" pitchFamily="2" charset="0"/>
              </a:rPr>
              <a:t>EMPOWERING EVERY CLINIC. </a:t>
            </a:r>
            <a:r>
              <a:rPr lang="en-US" sz="2000" b="1">
                <a:solidFill>
                  <a:srgbClr val="0B1828"/>
                </a:solidFill>
                <a:latin typeface="Outfit" pitchFamily="2" charset="0"/>
              </a:rPr>
              <a:t>ELEVATING PATIENT CARE.</a:t>
            </a:r>
          </a:p>
        </p:txBody>
      </p:sp>
      <p:sp>
        <p:nvSpPr>
          <p:cNvPr id="34" name="Title 2">
            <a:extLst>
              <a:ext uri="{FF2B5EF4-FFF2-40B4-BE49-F238E27FC236}">
                <a16:creationId xmlns:a16="http://schemas.microsoft.com/office/drawing/2014/main" id="{61177DA7-FCAE-53D8-CB61-C8996DBF6C09}"/>
              </a:ext>
            </a:extLst>
          </p:cNvPr>
          <p:cNvSpPr txBox="1">
            <a:spLocks/>
          </p:cNvSpPr>
          <p:nvPr/>
        </p:nvSpPr>
        <p:spPr>
          <a:xfrm>
            <a:off x="310098" y="191357"/>
            <a:ext cx="8268860" cy="40499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1900">
                <a:gradFill>
                  <a:gsLst>
                    <a:gs pos="0">
                      <a:srgbClr val="02AEEA"/>
                    </a:gs>
                    <a:gs pos="100000">
                      <a:srgbClr val="523ED5"/>
                    </a:gs>
                  </a:gsLst>
                  <a:lin ang="0" scaled="0"/>
                </a:gradFill>
                <a:latin typeface="Metropolis Extra Bold" panose="00000900000000000000" pitchFamily="50" charset="0"/>
              </a:rPr>
              <a:t>Generative AI</a:t>
            </a:r>
          </a:p>
        </p:txBody>
      </p:sp>
      <p:grpSp>
        <p:nvGrpSpPr>
          <p:cNvPr id="36" name="Group 3">
            <a:extLst>
              <a:ext uri="{FF2B5EF4-FFF2-40B4-BE49-F238E27FC236}">
                <a16:creationId xmlns:a16="http://schemas.microsoft.com/office/drawing/2014/main" id="{A60259E4-8255-BE92-3D5C-C399F96E4A54}"/>
              </a:ext>
            </a:extLst>
          </p:cNvPr>
          <p:cNvGrpSpPr/>
          <p:nvPr/>
        </p:nvGrpSpPr>
        <p:grpSpPr>
          <a:xfrm>
            <a:off x="4766167" y="-30926"/>
            <a:ext cx="4377832" cy="5174425"/>
            <a:chOff x="0" y="-28575"/>
            <a:chExt cx="2306018" cy="3197771"/>
          </a:xfrm>
          <a:gradFill>
            <a:gsLst>
              <a:gs pos="49600">
                <a:srgbClr val="3071DF"/>
              </a:gs>
              <a:gs pos="0">
                <a:srgbClr val="05AEEA"/>
              </a:gs>
              <a:gs pos="100000">
                <a:srgbClr val="573FD5"/>
              </a:gs>
            </a:gsLst>
            <a:lin ang="0" scaled="0"/>
          </a:gradFill>
        </p:grpSpPr>
        <p:sp>
          <p:nvSpPr>
            <p:cNvPr id="43" name="Freeform 4">
              <a:extLst>
                <a:ext uri="{FF2B5EF4-FFF2-40B4-BE49-F238E27FC236}">
                  <a16:creationId xmlns:a16="http://schemas.microsoft.com/office/drawing/2014/main" id="{1BC50E69-B050-E0DC-144D-A9EADA7ABAE7}"/>
                </a:ext>
              </a:extLst>
            </p:cNvPr>
            <p:cNvSpPr/>
            <p:nvPr/>
          </p:nvSpPr>
          <p:spPr>
            <a:xfrm>
              <a:off x="0" y="-28574"/>
              <a:ext cx="2306018" cy="3197770"/>
            </a:xfrm>
            <a:custGeom>
              <a:avLst/>
              <a:gdLst/>
              <a:ahLst/>
              <a:cxnLst/>
              <a:rect l="l" t="t" r="r" b="b"/>
              <a:pathLst>
                <a:path w="2125846" h="3178659">
                  <a:moveTo>
                    <a:pt x="48917" y="0"/>
                  </a:moveTo>
                  <a:lnTo>
                    <a:pt x="2076929" y="0"/>
                  </a:lnTo>
                  <a:cubicBezTo>
                    <a:pt x="2103945" y="0"/>
                    <a:pt x="2125846" y="21901"/>
                    <a:pt x="2125846" y="48917"/>
                  </a:cubicBezTo>
                  <a:lnTo>
                    <a:pt x="2125846" y="3129742"/>
                  </a:lnTo>
                  <a:cubicBezTo>
                    <a:pt x="2125846" y="3156758"/>
                    <a:pt x="2103945" y="3178659"/>
                    <a:pt x="2076929" y="3178659"/>
                  </a:cubicBezTo>
                  <a:lnTo>
                    <a:pt x="48917" y="3178659"/>
                  </a:lnTo>
                  <a:cubicBezTo>
                    <a:pt x="35943" y="3178659"/>
                    <a:pt x="23501" y="3173506"/>
                    <a:pt x="14327" y="3164332"/>
                  </a:cubicBezTo>
                  <a:cubicBezTo>
                    <a:pt x="5154" y="3155158"/>
                    <a:pt x="0" y="3142716"/>
                    <a:pt x="0" y="3129742"/>
                  </a:cubicBezTo>
                  <a:lnTo>
                    <a:pt x="0" y="48917"/>
                  </a:lnTo>
                  <a:cubicBezTo>
                    <a:pt x="0" y="21901"/>
                    <a:pt x="21901" y="0"/>
                    <a:pt x="48917" y="0"/>
                  </a:cubicBezTo>
                  <a:close/>
                </a:path>
              </a:pathLst>
            </a:custGeom>
            <a:grpFill/>
          </p:spPr>
          <p:txBody>
            <a:bodyPr/>
            <a:lstStyle/>
            <a:p>
              <a:endParaRPr lang="en-US"/>
            </a:p>
          </p:txBody>
        </p:sp>
        <p:sp>
          <p:nvSpPr>
            <p:cNvPr id="44" name="TextBox 5">
              <a:extLst>
                <a:ext uri="{FF2B5EF4-FFF2-40B4-BE49-F238E27FC236}">
                  <a16:creationId xmlns:a16="http://schemas.microsoft.com/office/drawing/2014/main" id="{3E47DFD1-2FF6-0776-A3CE-FF238808A3AC}"/>
                </a:ext>
              </a:extLst>
            </p:cNvPr>
            <p:cNvSpPr txBox="1"/>
            <p:nvPr/>
          </p:nvSpPr>
          <p:spPr>
            <a:xfrm>
              <a:off x="0" y="-28575"/>
              <a:ext cx="812800" cy="841375"/>
            </a:xfrm>
            <a:prstGeom prst="rect">
              <a:avLst/>
            </a:prstGeom>
            <a:grpFill/>
          </p:spPr>
          <p:txBody>
            <a:bodyPr lIns="25400" tIns="25400" rIns="25400" bIns="25400" rtlCol="0" anchor="ctr"/>
            <a:lstStyle/>
            <a:p>
              <a:pPr algn="ctr">
                <a:lnSpc>
                  <a:spcPts val="1155"/>
                </a:lnSpc>
              </a:pPr>
              <a:endParaRPr sz="700"/>
            </a:p>
          </p:txBody>
        </p:sp>
      </p:grpSp>
      <p:sp>
        <p:nvSpPr>
          <p:cNvPr id="37" name="Freeform 6">
            <a:extLst>
              <a:ext uri="{FF2B5EF4-FFF2-40B4-BE49-F238E27FC236}">
                <a16:creationId xmlns:a16="http://schemas.microsoft.com/office/drawing/2014/main" id="{0D3B6C05-9DDB-789F-B5D9-E6547AA3B95B}"/>
              </a:ext>
            </a:extLst>
          </p:cNvPr>
          <p:cNvSpPr/>
          <p:nvPr/>
        </p:nvSpPr>
        <p:spPr>
          <a:xfrm>
            <a:off x="6475262" y="277382"/>
            <a:ext cx="517817" cy="578567"/>
          </a:xfrm>
          <a:custGeom>
            <a:avLst/>
            <a:gdLst/>
            <a:ahLst/>
            <a:cxnLst/>
            <a:rect l="l" t="t" r="r" b="b"/>
            <a:pathLst>
              <a:path w="1035634" h="1157133">
                <a:moveTo>
                  <a:pt x="0" y="0"/>
                </a:moveTo>
                <a:lnTo>
                  <a:pt x="1035635" y="0"/>
                </a:lnTo>
                <a:lnTo>
                  <a:pt x="1035635" y="1157134"/>
                </a:lnTo>
                <a:lnTo>
                  <a:pt x="0" y="1157134"/>
                </a:lnTo>
                <a:lnTo>
                  <a:pt x="0" y="0"/>
                </a:lnTo>
                <a:close/>
              </a:path>
            </a:pathLst>
          </a:custGeom>
          <a:blipFill>
            <a:blip r:embed="rId4">
              <a:biLevel thresh="50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8" name="TextBox 7">
            <a:extLst>
              <a:ext uri="{FF2B5EF4-FFF2-40B4-BE49-F238E27FC236}">
                <a16:creationId xmlns:a16="http://schemas.microsoft.com/office/drawing/2014/main" id="{57696E8E-4C36-30C9-1AA3-E5C7AA16D172}"/>
              </a:ext>
            </a:extLst>
          </p:cNvPr>
          <p:cNvSpPr txBox="1"/>
          <p:nvPr/>
        </p:nvSpPr>
        <p:spPr>
          <a:xfrm>
            <a:off x="5312531" y="811950"/>
            <a:ext cx="2871852" cy="4292009"/>
          </a:xfrm>
          <a:prstGeom prst="rect">
            <a:avLst/>
          </a:prstGeom>
        </p:spPr>
        <p:txBody>
          <a:bodyPr lIns="0" tIns="0" rIns="0" bIns="0" rtlCol="0" anchor="t">
            <a:spAutoFit/>
          </a:bodyPr>
          <a:lstStyle/>
          <a:p>
            <a:pPr algn="ctr">
              <a:lnSpc>
                <a:spcPts val="2053"/>
              </a:lnSpc>
            </a:pPr>
            <a:r>
              <a:rPr lang="en-US" b="1">
                <a:solidFill>
                  <a:srgbClr val="FFFFFF"/>
                </a:solidFill>
                <a:latin typeface="Outfit" pitchFamily="2" charset="0"/>
              </a:rPr>
              <a:t>Evidence-based care plans</a:t>
            </a: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r>
              <a:rPr lang="en-US" b="1">
                <a:solidFill>
                  <a:srgbClr val="FFFFFF"/>
                </a:solidFill>
                <a:latin typeface="Outfit" pitchFamily="2" charset="0"/>
              </a:rPr>
              <a:t>Real-time medical queries to improve care response</a:t>
            </a: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r>
              <a:rPr lang="en-US" b="1">
                <a:solidFill>
                  <a:srgbClr val="FFFFFF"/>
                </a:solidFill>
                <a:latin typeface="Outfit" pitchFamily="2" charset="0"/>
              </a:rPr>
              <a:t>New clinician onboarding</a:t>
            </a: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endParaRPr lang="en-US" sz="1500">
              <a:solidFill>
                <a:srgbClr val="FFFFFF"/>
              </a:solidFill>
              <a:latin typeface="Metropolis Semi Bold" panose="00000700000000000000" pitchFamily="50" charset="0"/>
            </a:endParaRPr>
          </a:p>
          <a:p>
            <a:pPr algn="ctr">
              <a:lnSpc>
                <a:spcPts val="2053"/>
              </a:lnSpc>
            </a:pPr>
            <a:r>
              <a:rPr lang="en-US" b="1">
                <a:solidFill>
                  <a:srgbClr val="FFFFFF"/>
                </a:solidFill>
                <a:latin typeface="Outfit" pitchFamily="2" charset="0"/>
              </a:rPr>
              <a:t>Front-end cost estimations for clinic and patient</a:t>
            </a:r>
          </a:p>
          <a:p>
            <a:pPr algn="ctr">
              <a:lnSpc>
                <a:spcPts val="2053"/>
              </a:lnSpc>
            </a:pPr>
            <a:endParaRPr lang="en-US" sz="1500">
              <a:solidFill>
                <a:srgbClr val="FFFFFF"/>
              </a:solidFill>
              <a:latin typeface="Metropolis Semi Bold" panose="00000700000000000000" pitchFamily="50" charset="0"/>
            </a:endParaRPr>
          </a:p>
        </p:txBody>
      </p:sp>
      <p:sp>
        <p:nvSpPr>
          <p:cNvPr id="39" name="Freeform 8">
            <a:extLst>
              <a:ext uri="{FF2B5EF4-FFF2-40B4-BE49-F238E27FC236}">
                <a16:creationId xmlns:a16="http://schemas.microsoft.com/office/drawing/2014/main" id="{F7595149-FEBF-DE0F-E3E6-CA00770B8D3C}"/>
              </a:ext>
            </a:extLst>
          </p:cNvPr>
          <p:cNvSpPr/>
          <p:nvPr/>
        </p:nvSpPr>
        <p:spPr>
          <a:xfrm>
            <a:off x="6475262" y="1369114"/>
            <a:ext cx="517817" cy="511992"/>
          </a:xfrm>
          <a:custGeom>
            <a:avLst/>
            <a:gdLst/>
            <a:ahLst/>
            <a:cxnLst/>
            <a:rect l="l" t="t" r="r" b="b"/>
            <a:pathLst>
              <a:path w="1035634" h="1023983">
                <a:moveTo>
                  <a:pt x="0" y="0"/>
                </a:moveTo>
                <a:lnTo>
                  <a:pt x="1035635" y="0"/>
                </a:lnTo>
                <a:lnTo>
                  <a:pt x="1035635" y="1023983"/>
                </a:lnTo>
                <a:lnTo>
                  <a:pt x="0" y="1023983"/>
                </a:lnTo>
                <a:lnTo>
                  <a:pt x="0" y="0"/>
                </a:lnTo>
                <a:close/>
              </a:path>
            </a:pathLst>
          </a:custGeom>
          <a:blipFill>
            <a:blip r:embed="rId6">
              <a:biLevel thresh="50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0" name="Freeform 9">
            <a:extLst>
              <a:ext uri="{FF2B5EF4-FFF2-40B4-BE49-F238E27FC236}">
                <a16:creationId xmlns:a16="http://schemas.microsoft.com/office/drawing/2014/main" id="{7DE2E0B3-9859-DB1A-E07E-615C56DBB930}"/>
              </a:ext>
            </a:extLst>
          </p:cNvPr>
          <p:cNvSpPr/>
          <p:nvPr/>
        </p:nvSpPr>
        <p:spPr>
          <a:xfrm>
            <a:off x="6430313" y="2674381"/>
            <a:ext cx="607715" cy="508961"/>
          </a:xfrm>
          <a:custGeom>
            <a:avLst/>
            <a:gdLst/>
            <a:ahLst/>
            <a:cxnLst/>
            <a:rect l="l" t="t" r="r" b="b"/>
            <a:pathLst>
              <a:path w="1215430" h="1017922">
                <a:moveTo>
                  <a:pt x="0" y="0"/>
                </a:moveTo>
                <a:lnTo>
                  <a:pt x="1215429" y="0"/>
                </a:lnTo>
                <a:lnTo>
                  <a:pt x="1215429" y="1017923"/>
                </a:lnTo>
                <a:lnTo>
                  <a:pt x="0" y="1017923"/>
                </a:lnTo>
                <a:lnTo>
                  <a:pt x="0" y="0"/>
                </a:lnTo>
                <a:close/>
              </a:path>
            </a:pathLst>
          </a:custGeom>
          <a:blipFill>
            <a:blip r:embed="rId8">
              <a:biLevel thresh="50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1" name="Freeform 10">
            <a:extLst>
              <a:ext uri="{FF2B5EF4-FFF2-40B4-BE49-F238E27FC236}">
                <a16:creationId xmlns:a16="http://schemas.microsoft.com/office/drawing/2014/main" id="{EF476745-CF78-439D-C955-F1E896C78EF4}"/>
              </a:ext>
            </a:extLst>
          </p:cNvPr>
          <p:cNvSpPr/>
          <p:nvPr/>
        </p:nvSpPr>
        <p:spPr>
          <a:xfrm>
            <a:off x="6386161" y="3699538"/>
            <a:ext cx="696019" cy="561165"/>
          </a:xfrm>
          <a:custGeom>
            <a:avLst/>
            <a:gdLst/>
            <a:ahLst/>
            <a:cxnLst/>
            <a:rect l="l" t="t" r="r" b="b"/>
            <a:pathLst>
              <a:path w="1392037" h="1122330">
                <a:moveTo>
                  <a:pt x="0" y="0"/>
                </a:moveTo>
                <a:lnTo>
                  <a:pt x="1392037" y="0"/>
                </a:lnTo>
                <a:lnTo>
                  <a:pt x="1392037" y="1122330"/>
                </a:lnTo>
                <a:lnTo>
                  <a:pt x="0" y="1122330"/>
                </a:lnTo>
                <a:lnTo>
                  <a:pt x="0" y="0"/>
                </a:lnTo>
                <a:close/>
              </a:path>
            </a:pathLst>
          </a:custGeom>
          <a:blipFill>
            <a:blip r:embed="rId10">
              <a:biLevel thresh="5000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42" name="Picture 26">
            <a:extLst>
              <a:ext uri="{FF2B5EF4-FFF2-40B4-BE49-F238E27FC236}">
                <a16:creationId xmlns:a16="http://schemas.microsoft.com/office/drawing/2014/main" id="{3D633DA2-0BFF-7D4C-BBD1-A0FEF7994570}"/>
              </a:ext>
            </a:extLst>
          </p:cNvPr>
          <p:cNvPicPr>
            <a:picLocks noChangeAspect="1"/>
          </p:cNvPicPr>
          <p:nvPr/>
        </p:nvPicPr>
        <p:blipFill>
          <a:blip r:embed="rId12" cstate="print">
            <a:alphaModFix amt="19999"/>
            <a:biLevel thresh="2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a:fillRect/>
          </a:stretch>
        </p:blipFill>
        <p:spPr>
          <a:xfrm rot="694357">
            <a:off x="8083017" y="-242013"/>
            <a:ext cx="1338092" cy="2245167"/>
          </a:xfrm>
          <a:prstGeom prst="rect">
            <a:avLst/>
          </a:prstGeom>
        </p:spPr>
      </p:pic>
      <p:sp>
        <p:nvSpPr>
          <p:cNvPr id="2" name="Slide Number Placeholder 1">
            <a:extLst>
              <a:ext uri="{FF2B5EF4-FFF2-40B4-BE49-F238E27FC236}">
                <a16:creationId xmlns:a16="http://schemas.microsoft.com/office/drawing/2014/main" id="{156AB4D8-744F-00CA-84EB-3C66F6CF835A}"/>
              </a:ext>
            </a:extLst>
          </p:cNvPr>
          <p:cNvSpPr>
            <a:spLocks noGrp="1"/>
          </p:cNvSpPr>
          <p:nvPr>
            <p:ph type="sldNum" sz="quarter" idx="10"/>
          </p:nvPr>
        </p:nvSpPr>
        <p:spPr/>
        <p:txBody>
          <a:bodyPr/>
          <a:lstStyle/>
          <a:p>
            <a:fld id="{7AD7BA39-CD1C-4FBC-AA7C-BA7CC4082953}" type="slidenum">
              <a:rPr lang="en-US" smtClean="0">
                <a:solidFill>
                  <a:schemeClr val="bg1"/>
                </a:solidFill>
              </a:rPr>
              <a:pPr/>
              <a:t>33</a:t>
            </a:fld>
            <a:endParaRPr lang="en-US">
              <a:solidFill>
                <a:schemeClr val="bg1"/>
              </a:solidFill>
            </a:endParaRPr>
          </a:p>
        </p:txBody>
      </p:sp>
      <p:sp>
        <p:nvSpPr>
          <p:cNvPr id="45" name="TextBox 12">
            <a:extLst>
              <a:ext uri="{FF2B5EF4-FFF2-40B4-BE49-F238E27FC236}">
                <a16:creationId xmlns:a16="http://schemas.microsoft.com/office/drawing/2014/main" id="{FB64C35D-230F-B9D7-8DC5-026A8D2A3DC8}"/>
              </a:ext>
            </a:extLst>
          </p:cNvPr>
          <p:cNvSpPr txBox="1"/>
          <p:nvPr/>
        </p:nvSpPr>
        <p:spPr>
          <a:xfrm>
            <a:off x="6109073" y="4858703"/>
            <a:ext cx="2213682" cy="145874"/>
          </a:xfrm>
          <a:prstGeom prst="rect">
            <a:avLst/>
          </a:prstGeom>
        </p:spPr>
        <p:txBody>
          <a:bodyPr lIns="0" tIns="0" rIns="0" bIns="0" rtlCol="0" anchor="t">
            <a:spAutoFit/>
          </a:bodyPr>
          <a:lstStyle/>
          <a:p>
            <a:pPr algn="r" defTabSz="457200">
              <a:lnSpc>
                <a:spcPts val="1155"/>
              </a:lnSpc>
              <a:buClrTx/>
              <a:defRPr/>
            </a:pPr>
            <a:r>
              <a:rPr lang="en-US" sz="900" kern="1200" dirty="0">
                <a:solidFill>
                  <a:schemeClr val="bg1"/>
                </a:solidFill>
                <a:latin typeface="Metropolis"/>
                <a:ea typeface="+mn-ea"/>
                <a:cs typeface="Metropolis" panose="020B0604020202020204" charset="0"/>
              </a:rPr>
              <a:t>© CareCloud, Inc. </a:t>
            </a:r>
            <a:r>
              <a:rPr lang="en-US" sz="900" kern="1200" dirty="0" smtClean="0">
                <a:solidFill>
                  <a:schemeClr val="bg1"/>
                </a:solidFill>
                <a:latin typeface="Metropolis"/>
                <a:ea typeface="+mn-ea"/>
                <a:cs typeface="Metropolis" panose="020B0604020202020204" charset="0"/>
              </a:rPr>
              <a:t>2026 </a:t>
            </a:r>
            <a:endParaRPr lang="en-US" sz="900" kern="1200" dirty="0">
              <a:solidFill>
                <a:schemeClr val="bg1"/>
              </a:solidFill>
              <a:latin typeface="Metropolis"/>
              <a:ea typeface="+mn-ea"/>
              <a:cs typeface="Metropolis" panose="020B0604020202020204" charset="0"/>
            </a:endParaRPr>
          </a:p>
        </p:txBody>
      </p:sp>
      <p:sp>
        <p:nvSpPr>
          <p:cNvPr id="3" name="AutoShape 18">
            <a:extLst>
              <a:ext uri="{FF2B5EF4-FFF2-40B4-BE49-F238E27FC236}">
                <a16:creationId xmlns:a16="http://schemas.microsoft.com/office/drawing/2014/main" id="{7ABEDC51-AF91-BAD8-CEBC-8990C8832494}"/>
              </a:ext>
            </a:extLst>
          </p:cNvPr>
          <p:cNvSpPr/>
          <p:nvPr/>
        </p:nvSpPr>
        <p:spPr>
          <a:xfrm flipV="1">
            <a:off x="514349" y="1391826"/>
            <a:ext cx="457200" cy="0"/>
          </a:xfrm>
          <a:prstGeom prst="line">
            <a:avLst/>
          </a:prstGeom>
          <a:ln w="66675" cap="flat">
            <a:solidFill>
              <a:srgbClr val="009BDE"/>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646215910"/>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5AEEA"/>
            </a:gs>
            <a:gs pos="51000">
              <a:srgbClr val="2F75DF"/>
            </a:gs>
            <a:gs pos="100000">
              <a:srgbClr val="573FD5"/>
            </a:gs>
          </a:gsLst>
          <a:lin ang="0" scaled="0"/>
        </a:gradFill>
        <a:effectLst/>
      </p:bgPr>
    </p:bg>
    <p:spTree>
      <p:nvGrpSpPr>
        <p:cNvPr id="1" name=""/>
        <p:cNvGrpSpPr/>
        <p:nvPr/>
      </p:nvGrpSpPr>
      <p:grpSpPr>
        <a:xfrm>
          <a:off x="0" y="0"/>
          <a:ext cx="0" cy="0"/>
          <a:chOff x="0" y="0"/>
          <a:chExt cx="0" cy="0"/>
        </a:xfrm>
      </p:grpSpPr>
      <p:pic>
        <p:nvPicPr>
          <p:cNvPr id="26" name="Picture 26"/>
          <p:cNvPicPr>
            <a:picLocks noChangeAspect="1"/>
          </p:cNvPicPr>
          <p:nvPr/>
        </p:nvPicPr>
        <p:blipFill>
          <a:blip r:embed="rId3"/>
          <a:srcRect/>
          <a:stretch>
            <a:fillRect/>
          </a:stretch>
        </p:blipFill>
        <p:spPr>
          <a:xfrm>
            <a:off x="253469" y="4494945"/>
            <a:ext cx="1432561" cy="457200"/>
          </a:xfrm>
          <a:prstGeom prst="rect">
            <a:avLst/>
          </a:prstGeom>
        </p:spPr>
      </p:pic>
      <p:sp>
        <p:nvSpPr>
          <p:cNvPr id="19" name="TextBox 19">
            <a:extLst>
              <a:ext uri="{FF2B5EF4-FFF2-40B4-BE49-F238E27FC236}">
                <a16:creationId xmlns:a16="http://schemas.microsoft.com/office/drawing/2014/main" id="{2366CCB0-A3D5-E7E1-1CEB-DEB8773A0433}"/>
              </a:ext>
            </a:extLst>
          </p:cNvPr>
          <p:cNvSpPr txBox="1"/>
          <p:nvPr/>
        </p:nvSpPr>
        <p:spPr>
          <a:xfrm>
            <a:off x="899160" y="1600696"/>
            <a:ext cx="3816450" cy="813697"/>
          </a:xfrm>
          <a:prstGeom prst="rect">
            <a:avLst/>
          </a:prstGeom>
        </p:spPr>
        <p:txBody>
          <a:bodyPr wrap="none" lIns="0" tIns="0" rIns="0" bIns="0" rtlCol="0" anchor="ctr" anchorCtr="0">
            <a:noAutofit/>
          </a:bodyPr>
          <a:lstStyle/>
          <a:p>
            <a:pPr marL="0" marR="0" lvl="0" indent="0" algn="r" defTabSz="914400" rtl="0" eaLnBrk="1" fontAlgn="auto" latinLnBrk="0" hangingPunct="1">
              <a:lnSpc>
                <a:spcPts val="3674"/>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chemeClr val="bg1"/>
                </a:solidFill>
                <a:effectLst/>
                <a:uLnTx/>
                <a:uFillTx/>
                <a:latin typeface="Metropolis Extra Bold" panose="00000900000000000000" pitchFamily="50" charset="0"/>
                <a:cs typeface="Metropolis" panose="020B0604020202020204" charset="0"/>
                <a:sym typeface="Arial"/>
              </a:rPr>
              <a:t>Thank You!</a:t>
            </a:r>
          </a:p>
        </p:txBody>
      </p:sp>
      <p:pic>
        <p:nvPicPr>
          <p:cNvPr id="24" name="Picture 17" descr="Logo&#10;&#10;Description automatically generated">
            <a:extLst>
              <a:ext uri="{FF2B5EF4-FFF2-40B4-BE49-F238E27FC236}">
                <a16:creationId xmlns:a16="http://schemas.microsoft.com/office/drawing/2014/main" id="{F29068DC-D681-C89B-6EDB-9732DCAD9DA1}"/>
              </a:ext>
            </a:extLst>
          </p:cNvPr>
          <p:cNvPicPr>
            <a:picLocks noChangeAspect="1"/>
          </p:cNvPicPr>
          <p:nvPr/>
        </p:nvPicPr>
        <p:blipFill>
          <a:blip r:embed="rId3">
            <a:biLevel thresh="25000"/>
          </a:blip>
          <a:srcRect/>
          <a:stretch>
            <a:fillRect/>
          </a:stretch>
        </p:blipFill>
        <p:spPr>
          <a:xfrm>
            <a:off x="6699850" y="291879"/>
            <a:ext cx="1929800" cy="615894"/>
          </a:xfrm>
          <a:prstGeom prst="rect">
            <a:avLst/>
          </a:prstGeom>
        </p:spPr>
      </p:pic>
      <p:pic>
        <p:nvPicPr>
          <p:cNvPr id="27" name="Picture 21">
            <a:extLst>
              <a:ext uri="{FF2B5EF4-FFF2-40B4-BE49-F238E27FC236}">
                <a16:creationId xmlns:a16="http://schemas.microsoft.com/office/drawing/2014/main" id="{322425FB-53AB-C21A-CE9F-AD0770E52D21}"/>
              </a:ext>
            </a:extLst>
          </p:cNvPr>
          <p:cNvPicPr>
            <a:picLocks noChangeAspect="1"/>
          </p:cNvPicPr>
          <p:nvPr/>
        </p:nvPicPr>
        <p:blipFill rotWithShape="1">
          <a:blip r:embed="rId3">
            <a:alphaModFix/>
            <a:biLevel thresh="25000"/>
          </a:blip>
          <a:srcRect l="84095" b="38127"/>
          <a:stretch/>
        </p:blipFill>
        <p:spPr>
          <a:xfrm>
            <a:off x="0" y="2202361"/>
            <a:ext cx="2368826" cy="2941140"/>
          </a:xfrm>
          <a:prstGeom prst="rect">
            <a:avLst/>
          </a:prstGeom>
          <a:noFill/>
        </p:spPr>
      </p:pic>
      <p:sp>
        <p:nvSpPr>
          <p:cNvPr id="2" name="AutoShape 18">
            <a:extLst>
              <a:ext uri="{FF2B5EF4-FFF2-40B4-BE49-F238E27FC236}">
                <a16:creationId xmlns:a16="http://schemas.microsoft.com/office/drawing/2014/main" id="{6579361F-00F8-E2C2-C9AB-6D39FFD95A62}"/>
              </a:ext>
            </a:extLst>
          </p:cNvPr>
          <p:cNvSpPr/>
          <p:nvPr/>
        </p:nvSpPr>
        <p:spPr>
          <a:xfrm flipV="1">
            <a:off x="4075530" y="2231413"/>
            <a:ext cx="640080" cy="0"/>
          </a:xfrm>
          <a:prstGeom prst="line">
            <a:avLst/>
          </a:prstGeom>
          <a:ln w="66675" cap="flat">
            <a:solidFill>
              <a:schemeClr val="bg1"/>
            </a:solidFill>
            <a:prstDash val="solid"/>
            <a:headEnd type="none" w="sm" len="sm"/>
            <a:tailEnd type="none" w="sm" len="sm"/>
          </a:ln>
        </p:spPr>
        <p:txBody>
          <a:bodyPr/>
          <a:lstStyle/>
          <a:p>
            <a:endParaRPr lang="en-US"/>
          </a:p>
        </p:txBody>
      </p:sp>
      <p:sp>
        <p:nvSpPr>
          <p:cNvPr id="11" name="Slide Number Placeholder 1">
            <a:extLst>
              <a:ext uri="{FF2B5EF4-FFF2-40B4-BE49-F238E27FC236}">
                <a16:creationId xmlns:a16="http://schemas.microsoft.com/office/drawing/2014/main" id="{760CAE0D-A9F0-6BC9-7762-BBE3DD2040B0}"/>
              </a:ext>
            </a:extLst>
          </p:cNvPr>
          <p:cNvSpPr txBox="1">
            <a:spLocks/>
          </p:cNvSpPr>
          <p:nvPr/>
        </p:nvSpPr>
        <p:spPr>
          <a:xfrm>
            <a:off x="6814304" y="4794159"/>
            <a:ext cx="2057400" cy="274637"/>
          </a:xfrm>
          <a:prstGeom prst="rect">
            <a:avLst/>
          </a:prstGeom>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sz="700" b="0" i="0" u="none" strike="noStrike" kern="0" cap="none" spc="0" normalizeH="0" baseline="0" noProof="0" smtClean="0">
                <a:ln>
                  <a:noFill/>
                </a:ln>
                <a:solidFill>
                  <a:schemeClr val="bg1"/>
                </a:solidFill>
                <a:effectLst/>
                <a:uLnTx/>
                <a:uFillTx/>
                <a:latin typeface="Metropolis" panose="00000500000000000000"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700" b="0" i="0" u="none" strike="noStrike" kern="0" cap="none" spc="0" normalizeH="0" baseline="0" noProof="0">
              <a:ln>
                <a:noFill/>
              </a:ln>
              <a:solidFill>
                <a:schemeClr val="bg1"/>
              </a:solidFill>
              <a:effectLst/>
              <a:uLnTx/>
              <a:uFillTx/>
              <a:latin typeface="Metropolis" panose="00000500000000000000" pitchFamily="50" charset="0"/>
              <a:cs typeface="Arial"/>
              <a:sym typeface="Arial"/>
            </a:endParaRPr>
          </a:p>
        </p:txBody>
      </p:sp>
      <p:grpSp>
        <p:nvGrpSpPr>
          <p:cNvPr id="10" name="Group 9">
            <a:extLst>
              <a:ext uri="{FF2B5EF4-FFF2-40B4-BE49-F238E27FC236}">
                <a16:creationId xmlns:a16="http://schemas.microsoft.com/office/drawing/2014/main" id="{9C60B128-151C-ADAC-5ADB-FD1954E88F53}"/>
              </a:ext>
            </a:extLst>
          </p:cNvPr>
          <p:cNvGrpSpPr/>
          <p:nvPr/>
        </p:nvGrpSpPr>
        <p:grpSpPr>
          <a:xfrm>
            <a:off x="5493741" y="2621295"/>
            <a:ext cx="2917036" cy="293664"/>
            <a:chOff x="5502797" y="1184696"/>
            <a:chExt cx="2924478" cy="305139"/>
          </a:xfrm>
        </p:grpSpPr>
        <p:pic>
          <p:nvPicPr>
            <p:cNvPr id="12" name="Graphic 11" descr="Internet with solid fill">
              <a:extLst>
                <a:ext uri="{FF2B5EF4-FFF2-40B4-BE49-F238E27FC236}">
                  <a16:creationId xmlns:a16="http://schemas.microsoft.com/office/drawing/2014/main" id="{D172FA06-2584-06B4-003F-651FCD47B8D2}"/>
                </a:ext>
              </a:extLst>
            </p:cNvPr>
            <p:cNvPicPr>
              <a:picLocks noChangeAspect="1"/>
            </p:cNvPicPr>
            <p:nvPr/>
          </p:nvPicPr>
          <p:blipFill rotWithShape="1">
            <a:blip r:embed="rId4">
              <a:biLevel thresh="25000"/>
              <a:extLst>
                <a:ext uri="{96DAC541-7B7A-43D3-8B79-37D633B846F1}">
                  <asvg:svgBlip xmlns:asvg="http://schemas.microsoft.com/office/drawing/2016/SVG/main" xmlns="" r:embed="rId5"/>
                </a:ext>
              </a:extLst>
            </a:blip>
            <a:srcRect t="18305" b="13385"/>
            <a:stretch/>
          </p:blipFill>
          <p:spPr>
            <a:xfrm>
              <a:off x="5502797" y="1211665"/>
              <a:ext cx="407218" cy="278170"/>
            </a:xfrm>
            <a:prstGeom prst="rect">
              <a:avLst/>
            </a:prstGeom>
          </p:spPr>
        </p:pic>
        <p:sp>
          <p:nvSpPr>
            <p:cNvPr id="13" name="TextBox 12">
              <a:extLst>
                <a:ext uri="{FF2B5EF4-FFF2-40B4-BE49-F238E27FC236}">
                  <a16:creationId xmlns:a16="http://schemas.microsoft.com/office/drawing/2014/main" id="{438EE9DA-2D3E-E52E-B004-802AC54C6BB8}"/>
                </a:ext>
              </a:extLst>
            </p:cNvPr>
            <p:cNvSpPr txBox="1"/>
            <p:nvPr/>
          </p:nvSpPr>
          <p:spPr>
            <a:xfrm>
              <a:off x="6087222" y="1184696"/>
              <a:ext cx="2340053" cy="303813"/>
            </a:xfrm>
            <a:prstGeom prst="rect">
              <a:avLst/>
            </a:prstGeom>
            <a:noFill/>
          </p:spPr>
          <p:txBody>
            <a:bodyPr wrap="square" lIns="0" rtlCol="0">
              <a:spAutoFit/>
            </a:bodyPr>
            <a:lstStyle/>
            <a:p>
              <a:r>
                <a:rPr lang="en-US" sz="1300">
                  <a:solidFill>
                    <a:schemeClr val="bg1"/>
                  </a:solidFill>
                  <a:latin typeface="Metropolis" panose="00000500000000000000" pitchFamily="50" charset="0"/>
                </a:rPr>
                <a:t>carecloud.com</a:t>
              </a:r>
            </a:p>
          </p:txBody>
        </p:sp>
      </p:grpSp>
      <p:grpSp>
        <p:nvGrpSpPr>
          <p:cNvPr id="14" name="Group 13">
            <a:extLst>
              <a:ext uri="{FF2B5EF4-FFF2-40B4-BE49-F238E27FC236}">
                <a16:creationId xmlns:a16="http://schemas.microsoft.com/office/drawing/2014/main" id="{EAC3DADB-A05C-9EF3-41F6-84305D2D3DF9}"/>
              </a:ext>
            </a:extLst>
          </p:cNvPr>
          <p:cNvGrpSpPr/>
          <p:nvPr/>
        </p:nvGrpSpPr>
        <p:grpSpPr>
          <a:xfrm>
            <a:off x="5493740" y="3099882"/>
            <a:ext cx="3366971" cy="1492716"/>
            <a:chOff x="5526787" y="2635609"/>
            <a:chExt cx="3375562" cy="1551041"/>
          </a:xfrm>
        </p:grpSpPr>
        <p:pic>
          <p:nvPicPr>
            <p:cNvPr id="15" name="Graphic 14" descr="Envelope with solid fill">
              <a:extLst>
                <a:ext uri="{FF2B5EF4-FFF2-40B4-BE49-F238E27FC236}">
                  <a16:creationId xmlns:a16="http://schemas.microsoft.com/office/drawing/2014/main" id="{2F80A233-7910-A6B5-127E-C4464C87E527}"/>
                </a:ext>
              </a:extLst>
            </p:cNvPr>
            <p:cNvPicPr>
              <a:picLocks noChangeAspect="1"/>
            </p:cNvPicPr>
            <p:nvPr/>
          </p:nvPicPr>
          <p:blipFill rotWithShape="1">
            <a:blip r:embed="rId6">
              <a:biLevel thresh="25000"/>
              <a:extLst>
                <a:ext uri="{96DAC541-7B7A-43D3-8B79-37D633B846F1}">
                  <asvg:svgBlip xmlns:asvg="http://schemas.microsoft.com/office/drawing/2016/SVG/main" xmlns="" r:embed="rId7"/>
                </a:ext>
              </a:extLst>
            </a:blip>
            <a:srcRect t="13822" b="16050"/>
            <a:stretch/>
          </p:blipFill>
          <p:spPr>
            <a:xfrm>
              <a:off x="5526787" y="2681075"/>
              <a:ext cx="390494" cy="273844"/>
            </a:xfrm>
            <a:prstGeom prst="rect">
              <a:avLst/>
            </a:prstGeom>
          </p:spPr>
        </p:pic>
        <p:sp>
          <p:nvSpPr>
            <p:cNvPr id="16" name="TextBox 15">
              <a:extLst>
                <a:ext uri="{FF2B5EF4-FFF2-40B4-BE49-F238E27FC236}">
                  <a16:creationId xmlns:a16="http://schemas.microsoft.com/office/drawing/2014/main" id="{D290310C-CE40-0A92-A9BE-28678A411607}"/>
                </a:ext>
              </a:extLst>
            </p:cNvPr>
            <p:cNvSpPr txBox="1"/>
            <p:nvPr/>
          </p:nvSpPr>
          <p:spPr>
            <a:xfrm>
              <a:off x="6088552" y="2635609"/>
              <a:ext cx="2813797" cy="1551041"/>
            </a:xfrm>
            <a:prstGeom prst="rect">
              <a:avLst/>
            </a:prstGeom>
            <a:noFill/>
          </p:spPr>
          <p:txBody>
            <a:bodyPr wrap="square" lIns="0" rtlCol="0">
              <a:spAutoFit/>
            </a:bodyPr>
            <a:lstStyle/>
            <a:p>
              <a:pPr defTabSz="457200">
                <a:buClrTx/>
              </a:pPr>
              <a:r>
                <a:rPr lang="en-US" sz="1300" kern="1200">
                  <a:solidFill>
                    <a:schemeClr val="bg1"/>
                  </a:solidFill>
                  <a:latin typeface="Metropolis Extra Bold" panose="00000900000000000000" pitchFamily="50" charset="0"/>
                  <a:ea typeface="+mn-ea"/>
                  <a:cs typeface="+mn-cs"/>
                </a:rPr>
                <a:t>Name</a:t>
              </a:r>
            </a:p>
            <a:p>
              <a:pPr defTabSz="457200">
                <a:buClrTx/>
              </a:pPr>
              <a:r>
                <a:rPr lang="en-US" sz="1300" kern="1200">
                  <a:solidFill>
                    <a:schemeClr val="bg1"/>
                  </a:solidFill>
                  <a:latin typeface="Metropolis Extra Bold" panose="00000900000000000000" pitchFamily="50" charset="0"/>
                  <a:ea typeface="+mn-ea"/>
                  <a:cs typeface="+mn-cs"/>
                </a:rPr>
                <a:t>Title</a:t>
              </a:r>
            </a:p>
            <a:p>
              <a:pPr defTabSz="457200">
                <a:buClrTx/>
              </a:pPr>
              <a:r>
                <a:rPr lang="en-US" sz="1300" kern="1200">
                  <a:solidFill>
                    <a:schemeClr val="bg1"/>
                  </a:solidFill>
                  <a:latin typeface="Metropolis" panose="00000500000000000000" pitchFamily="50" charset="0"/>
                  <a:ea typeface="+mn-ea"/>
                  <a:cs typeface="+mn-cs"/>
                </a:rPr>
                <a:t>Email address</a:t>
              </a:r>
            </a:p>
            <a:p>
              <a:pPr defTabSz="457200">
                <a:buClrTx/>
              </a:pPr>
              <a:r>
                <a:rPr lang="en-US" sz="1300" kern="1200">
                  <a:solidFill>
                    <a:schemeClr val="bg1"/>
                  </a:solidFill>
                  <a:latin typeface="Metropolis" panose="00000500000000000000" pitchFamily="50" charset="0"/>
                  <a:ea typeface="+mn-ea"/>
                  <a:cs typeface="+mn-cs"/>
                </a:rPr>
                <a:t>Phone W</a:t>
              </a:r>
            </a:p>
            <a:p>
              <a:pPr defTabSz="457200">
                <a:buClrTx/>
              </a:pPr>
              <a:r>
                <a:rPr lang="en-US" sz="1300" kern="1200">
                  <a:solidFill>
                    <a:schemeClr val="bg1"/>
                  </a:solidFill>
                  <a:latin typeface="Metropolis" panose="00000500000000000000" pitchFamily="50" charset="0"/>
                  <a:ea typeface="+mn-ea"/>
                  <a:cs typeface="+mn-cs"/>
                </a:rPr>
                <a:t>Mobile M</a:t>
              </a:r>
            </a:p>
            <a:p>
              <a:pPr defTabSz="457200">
                <a:buClrTx/>
              </a:pPr>
              <a:endParaRPr lang="en-US" kern="1200">
                <a:solidFill>
                  <a:schemeClr val="bg1"/>
                </a:solidFill>
                <a:latin typeface="Metropolis" panose="020B0604020202020204" charset="0"/>
                <a:ea typeface="+mn-ea"/>
                <a:cs typeface="+mn-cs"/>
              </a:endParaRPr>
            </a:p>
            <a:p>
              <a:pPr defTabSz="457200">
                <a:buClrTx/>
              </a:pPr>
              <a:r>
                <a:rPr lang="en-US" sz="1100" kern="1200">
                  <a:solidFill>
                    <a:schemeClr val="bg1"/>
                  </a:solidFill>
                  <a:latin typeface="Metropolis" panose="00000500000000000000" pitchFamily="50" charset="0"/>
                  <a:ea typeface="+mn-ea"/>
                  <a:cs typeface="+mn-cs"/>
                </a:rPr>
                <a:t>7 Clyde Road | Somerset, NJ 08873</a:t>
              </a:r>
            </a:p>
          </p:txBody>
        </p:sp>
      </p:grpSp>
    </p:spTree>
    <p:extLst>
      <p:ext uri="{BB962C8B-B14F-4D97-AF65-F5344CB8AC3E}">
        <p14:creationId xmlns:p14="http://schemas.microsoft.com/office/powerpoint/2010/main" val="3430900383"/>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6"/>
          <p:cNvPicPr>
            <a:picLocks noChangeAspect="1"/>
          </p:cNvPicPr>
          <p:nvPr/>
        </p:nvPicPr>
        <p:blipFill>
          <a:blip r:embed="rId3"/>
          <a:srcRect/>
          <a:stretch>
            <a:fillRect/>
          </a:stretch>
        </p:blipFill>
        <p:spPr>
          <a:xfrm>
            <a:off x="253469" y="4494945"/>
            <a:ext cx="1432561" cy="457200"/>
          </a:xfrm>
          <a:prstGeom prst="rect">
            <a:avLst/>
          </a:prstGeom>
        </p:spPr>
      </p:pic>
      <p:grpSp>
        <p:nvGrpSpPr>
          <p:cNvPr id="3" name="Group 2">
            <a:extLst>
              <a:ext uri="{FF2B5EF4-FFF2-40B4-BE49-F238E27FC236}">
                <a16:creationId xmlns:a16="http://schemas.microsoft.com/office/drawing/2014/main" id="{1C1C97BA-44C7-B5E4-7DE1-CCF87FE305C7}"/>
              </a:ext>
            </a:extLst>
          </p:cNvPr>
          <p:cNvGrpSpPr/>
          <p:nvPr/>
        </p:nvGrpSpPr>
        <p:grpSpPr>
          <a:xfrm>
            <a:off x="5493741" y="2649648"/>
            <a:ext cx="2917036" cy="293664"/>
            <a:chOff x="5502797" y="1184696"/>
            <a:chExt cx="2924478" cy="305139"/>
          </a:xfrm>
        </p:grpSpPr>
        <p:pic>
          <p:nvPicPr>
            <p:cNvPr id="7" name="Graphic 6" descr="Internet with solid fill">
              <a:extLst>
                <a:ext uri="{FF2B5EF4-FFF2-40B4-BE49-F238E27FC236}">
                  <a16:creationId xmlns:a16="http://schemas.microsoft.com/office/drawing/2014/main" id="{DD92527F-2153-220E-05D8-39AD75141276}"/>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t="18305" b="13385"/>
            <a:stretch/>
          </p:blipFill>
          <p:spPr>
            <a:xfrm>
              <a:off x="5502797" y="1211665"/>
              <a:ext cx="407218" cy="278170"/>
            </a:xfrm>
            <a:prstGeom prst="rect">
              <a:avLst/>
            </a:prstGeom>
          </p:spPr>
        </p:pic>
        <p:sp>
          <p:nvSpPr>
            <p:cNvPr id="8" name="TextBox 7">
              <a:extLst>
                <a:ext uri="{FF2B5EF4-FFF2-40B4-BE49-F238E27FC236}">
                  <a16:creationId xmlns:a16="http://schemas.microsoft.com/office/drawing/2014/main" id="{9F99FC30-24DE-ECE4-E821-F21E6FE5908A}"/>
                </a:ext>
              </a:extLst>
            </p:cNvPr>
            <p:cNvSpPr txBox="1"/>
            <p:nvPr/>
          </p:nvSpPr>
          <p:spPr>
            <a:xfrm>
              <a:off x="6087222" y="1184696"/>
              <a:ext cx="2340053" cy="303813"/>
            </a:xfrm>
            <a:prstGeom prst="rect">
              <a:avLst/>
            </a:prstGeom>
            <a:noFill/>
          </p:spPr>
          <p:txBody>
            <a:bodyPr wrap="square" lIns="0" rtlCol="0">
              <a:spAutoFit/>
            </a:bodyPr>
            <a:lstStyle/>
            <a:p>
              <a:r>
                <a:rPr lang="en-US" sz="1300">
                  <a:solidFill>
                    <a:srgbClr val="0B1828"/>
                  </a:solidFill>
                  <a:latin typeface="Outfit" pitchFamily="2" charset="0"/>
                </a:rPr>
                <a:t>carecloud.com</a:t>
              </a:r>
            </a:p>
          </p:txBody>
        </p:sp>
      </p:grpSp>
      <p:sp>
        <p:nvSpPr>
          <p:cNvPr id="19" name="TextBox 19">
            <a:extLst>
              <a:ext uri="{FF2B5EF4-FFF2-40B4-BE49-F238E27FC236}">
                <a16:creationId xmlns:a16="http://schemas.microsoft.com/office/drawing/2014/main" id="{2366CCB0-A3D5-E7E1-1CEB-DEB8773A0433}"/>
              </a:ext>
            </a:extLst>
          </p:cNvPr>
          <p:cNvSpPr txBox="1"/>
          <p:nvPr/>
        </p:nvSpPr>
        <p:spPr>
          <a:xfrm>
            <a:off x="1686030" y="1600696"/>
            <a:ext cx="3029580" cy="813697"/>
          </a:xfrm>
          <a:prstGeom prst="rect">
            <a:avLst/>
          </a:prstGeom>
        </p:spPr>
        <p:txBody>
          <a:bodyPr wrap="none" lIns="0" tIns="0" rIns="0" bIns="0" rtlCol="0" anchor="ctr" anchorCtr="0">
            <a:noAutofit/>
          </a:bodyPr>
          <a:lstStyle/>
          <a:p>
            <a:pPr algn="r">
              <a:lnSpc>
                <a:spcPts val="3674"/>
              </a:lnSpc>
            </a:pPr>
            <a:r>
              <a:rPr lang="en-US" sz="4600">
                <a:solidFill>
                  <a:srgbClr val="001A61"/>
                </a:solidFill>
                <a:latin typeface="Metropolis Extra Bold" panose="00000900000000000000" pitchFamily="50" charset="0"/>
                <a:cs typeface="Metropolis" panose="020B0604020202020204" charset="0"/>
              </a:rPr>
              <a:t>Thank You</a:t>
            </a:r>
          </a:p>
        </p:txBody>
      </p:sp>
      <p:pic>
        <p:nvPicPr>
          <p:cNvPr id="24" name="Picture 17" descr="Logo&#10;&#10;Description automatically generated">
            <a:extLst>
              <a:ext uri="{FF2B5EF4-FFF2-40B4-BE49-F238E27FC236}">
                <a16:creationId xmlns:a16="http://schemas.microsoft.com/office/drawing/2014/main" id="{F29068DC-D681-C89B-6EDB-9732DCAD9DA1}"/>
              </a:ext>
            </a:extLst>
          </p:cNvPr>
          <p:cNvPicPr>
            <a:picLocks noChangeAspect="1"/>
          </p:cNvPicPr>
          <p:nvPr/>
        </p:nvPicPr>
        <p:blipFill>
          <a:blip r:embed="rId3"/>
          <a:srcRect/>
          <a:stretch>
            <a:fillRect/>
          </a:stretch>
        </p:blipFill>
        <p:spPr>
          <a:xfrm>
            <a:off x="6699850" y="291879"/>
            <a:ext cx="1929800" cy="615894"/>
          </a:xfrm>
          <a:prstGeom prst="rect">
            <a:avLst/>
          </a:prstGeom>
        </p:spPr>
      </p:pic>
      <p:sp>
        <p:nvSpPr>
          <p:cNvPr id="2" name="AutoShape 18">
            <a:extLst>
              <a:ext uri="{FF2B5EF4-FFF2-40B4-BE49-F238E27FC236}">
                <a16:creationId xmlns:a16="http://schemas.microsoft.com/office/drawing/2014/main" id="{6579361F-00F8-E2C2-C9AB-6D39FFD95A62}"/>
              </a:ext>
            </a:extLst>
          </p:cNvPr>
          <p:cNvSpPr/>
          <p:nvPr/>
        </p:nvSpPr>
        <p:spPr>
          <a:xfrm flipV="1">
            <a:off x="4075530" y="2231413"/>
            <a:ext cx="640080" cy="0"/>
          </a:xfrm>
          <a:prstGeom prst="line">
            <a:avLst/>
          </a:prstGeom>
          <a:ln w="66675" cap="flat">
            <a:solidFill>
              <a:srgbClr val="009BDE"/>
            </a:solidFill>
            <a:prstDash val="solid"/>
            <a:headEnd type="none" w="sm" len="sm"/>
            <a:tailEnd type="none" w="sm" len="sm"/>
          </a:ln>
        </p:spPr>
        <p:txBody>
          <a:bodyPr/>
          <a:lstStyle/>
          <a:p>
            <a:endParaRPr lang="en-US"/>
          </a:p>
        </p:txBody>
      </p:sp>
      <p:grpSp>
        <p:nvGrpSpPr>
          <p:cNvPr id="4" name="Group 3">
            <a:extLst>
              <a:ext uri="{FF2B5EF4-FFF2-40B4-BE49-F238E27FC236}">
                <a16:creationId xmlns:a16="http://schemas.microsoft.com/office/drawing/2014/main" id="{7C5DF4C0-FDF6-5171-ED99-EFD747FA0BDF}"/>
              </a:ext>
            </a:extLst>
          </p:cNvPr>
          <p:cNvGrpSpPr/>
          <p:nvPr/>
        </p:nvGrpSpPr>
        <p:grpSpPr>
          <a:xfrm>
            <a:off x="5493740" y="3099882"/>
            <a:ext cx="3366971" cy="1492716"/>
            <a:chOff x="5526787" y="2635609"/>
            <a:chExt cx="3375562" cy="1551041"/>
          </a:xfrm>
        </p:grpSpPr>
        <p:pic>
          <p:nvPicPr>
            <p:cNvPr id="6" name="Graphic 5" descr="Envelope with solid fill">
              <a:extLst>
                <a:ext uri="{FF2B5EF4-FFF2-40B4-BE49-F238E27FC236}">
                  <a16:creationId xmlns:a16="http://schemas.microsoft.com/office/drawing/2014/main" id="{DB4BD3A1-3EC3-455C-7209-D2E547CFDB0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13822" b="16050"/>
            <a:stretch/>
          </p:blipFill>
          <p:spPr>
            <a:xfrm>
              <a:off x="5526787" y="2681075"/>
              <a:ext cx="390494" cy="273844"/>
            </a:xfrm>
            <a:prstGeom prst="rect">
              <a:avLst/>
            </a:prstGeom>
          </p:spPr>
        </p:pic>
        <p:sp>
          <p:nvSpPr>
            <p:cNvPr id="9" name="TextBox 8">
              <a:extLst>
                <a:ext uri="{FF2B5EF4-FFF2-40B4-BE49-F238E27FC236}">
                  <a16:creationId xmlns:a16="http://schemas.microsoft.com/office/drawing/2014/main" id="{3B6FFF5D-127D-0FBA-F62C-831F28B173E9}"/>
                </a:ext>
              </a:extLst>
            </p:cNvPr>
            <p:cNvSpPr txBox="1"/>
            <p:nvPr/>
          </p:nvSpPr>
          <p:spPr>
            <a:xfrm>
              <a:off x="6088552" y="2635609"/>
              <a:ext cx="2813797" cy="1551041"/>
            </a:xfrm>
            <a:prstGeom prst="rect">
              <a:avLst/>
            </a:prstGeom>
            <a:noFill/>
          </p:spPr>
          <p:txBody>
            <a:bodyPr wrap="square" lIns="0" rtlCol="0">
              <a:spAutoFit/>
            </a:bodyPr>
            <a:lstStyle/>
            <a:p>
              <a:pPr defTabSz="457200">
                <a:buClrTx/>
              </a:pPr>
              <a:r>
                <a:rPr lang="en-US" sz="1300" kern="1200">
                  <a:solidFill>
                    <a:srgbClr val="0B1828"/>
                  </a:solidFill>
                  <a:latin typeface="Outfit" pitchFamily="2" charset="0"/>
                  <a:ea typeface="+mn-ea"/>
                  <a:cs typeface="+mn-cs"/>
                </a:rPr>
                <a:t>Name</a:t>
              </a:r>
            </a:p>
            <a:p>
              <a:pPr defTabSz="457200">
                <a:buClrTx/>
              </a:pPr>
              <a:r>
                <a:rPr lang="en-US" sz="1300" kern="1200">
                  <a:solidFill>
                    <a:srgbClr val="0B1828"/>
                  </a:solidFill>
                  <a:latin typeface="Outfit" pitchFamily="2" charset="0"/>
                  <a:ea typeface="+mn-ea"/>
                  <a:cs typeface="+mn-cs"/>
                </a:rPr>
                <a:t>Title</a:t>
              </a:r>
            </a:p>
            <a:p>
              <a:pPr defTabSz="457200">
                <a:buClrTx/>
              </a:pPr>
              <a:r>
                <a:rPr lang="en-US" sz="1300" kern="1200">
                  <a:solidFill>
                    <a:srgbClr val="0B1828"/>
                  </a:solidFill>
                  <a:latin typeface="Outfit" pitchFamily="2" charset="0"/>
                  <a:ea typeface="+mn-ea"/>
                  <a:cs typeface="+mn-cs"/>
                </a:rPr>
                <a:t>Email address</a:t>
              </a:r>
            </a:p>
            <a:p>
              <a:pPr defTabSz="457200">
                <a:buClrTx/>
              </a:pPr>
              <a:r>
                <a:rPr lang="en-US" sz="1300" kern="1200">
                  <a:solidFill>
                    <a:srgbClr val="0B1828"/>
                  </a:solidFill>
                  <a:latin typeface="Outfit" pitchFamily="2" charset="0"/>
                  <a:ea typeface="+mn-ea"/>
                  <a:cs typeface="+mn-cs"/>
                </a:rPr>
                <a:t>Phone</a:t>
              </a:r>
              <a:r>
                <a:rPr lang="en-US" sz="1300" kern="1200">
                  <a:solidFill>
                    <a:srgbClr val="58595B"/>
                  </a:solidFill>
                  <a:latin typeface="Outfit" pitchFamily="2" charset="0"/>
                  <a:ea typeface="+mn-ea"/>
                  <a:cs typeface="+mn-cs"/>
                </a:rPr>
                <a:t> </a:t>
              </a:r>
              <a:r>
                <a:rPr lang="en-US" sz="1300" kern="1200">
                  <a:solidFill>
                    <a:schemeClr val="tx2"/>
                  </a:solidFill>
                  <a:latin typeface="Outfit" pitchFamily="2" charset="0"/>
                  <a:ea typeface="+mn-ea"/>
                  <a:cs typeface="+mn-cs"/>
                </a:rPr>
                <a:t>W</a:t>
              </a:r>
            </a:p>
            <a:p>
              <a:pPr defTabSz="457200">
                <a:buClrTx/>
              </a:pPr>
              <a:r>
                <a:rPr lang="en-US" sz="1300" kern="1200">
                  <a:solidFill>
                    <a:srgbClr val="0B1828"/>
                  </a:solidFill>
                  <a:latin typeface="Outfit" pitchFamily="2" charset="0"/>
                  <a:ea typeface="+mn-ea"/>
                  <a:cs typeface="+mn-cs"/>
                </a:rPr>
                <a:t>Mobile</a:t>
              </a:r>
              <a:r>
                <a:rPr lang="en-US" sz="1300" kern="1200">
                  <a:solidFill>
                    <a:srgbClr val="58595B"/>
                  </a:solidFill>
                  <a:latin typeface="Outfit" pitchFamily="2" charset="0"/>
                  <a:ea typeface="+mn-ea"/>
                  <a:cs typeface="+mn-cs"/>
                </a:rPr>
                <a:t> </a:t>
              </a:r>
              <a:r>
                <a:rPr lang="en-US" sz="1300" kern="1200">
                  <a:solidFill>
                    <a:schemeClr val="tx2"/>
                  </a:solidFill>
                  <a:latin typeface="Outfit" pitchFamily="2" charset="0"/>
                  <a:ea typeface="+mn-ea"/>
                  <a:cs typeface="+mn-cs"/>
                </a:rPr>
                <a:t>M</a:t>
              </a:r>
            </a:p>
            <a:p>
              <a:pPr defTabSz="457200">
                <a:buClrTx/>
              </a:pPr>
              <a:endParaRPr lang="en-US" kern="1200">
                <a:solidFill>
                  <a:schemeClr val="tx2"/>
                </a:solidFill>
                <a:latin typeface="Outfit" pitchFamily="2" charset="0"/>
                <a:ea typeface="+mn-ea"/>
                <a:cs typeface="+mn-cs"/>
              </a:endParaRPr>
            </a:p>
            <a:p>
              <a:pPr defTabSz="457200">
                <a:buClrTx/>
              </a:pPr>
              <a:r>
                <a:rPr lang="en-US" sz="1100" kern="1200">
                  <a:solidFill>
                    <a:srgbClr val="0B1828"/>
                  </a:solidFill>
                  <a:latin typeface="Outfit" pitchFamily="2" charset="0"/>
                  <a:ea typeface="+mn-ea"/>
                  <a:cs typeface="+mn-cs"/>
                </a:rPr>
                <a:t>7 Clyde Road | Somerset, NJ 08873</a:t>
              </a:r>
            </a:p>
          </p:txBody>
        </p:sp>
      </p:grpSp>
      <p:sp>
        <p:nvSpPr>
          <p:cNvPr id="11" name="Slide Number Placeholder 1">
            <a:extLst>
              <a:ext uri="{FF2B5EF4-FFF2-40B4-BE49-F238E27FC236}">
                <a16:creationId xmlns:a16="http://schemas.microsoft.com/office/drawing/2014/main" id="{760CAE0D-A9F0-6BC9-7762-BBE3DD2040B0}"/>
              </a:ext>
            </a:extLst>
          </p:cNvPr>
          <p:cNvSpPr txBox="1">
            <a:spLocks/>
          </p:cNvSpPr>
          <p:nvPr/>
        </p:nvSpPr>
        <p:spPr>
          <a:xfrm>
            <a:off x="6814304" y="4794159"/>
            <a:ext cx="2057400" cy="274637"/>
          </a:xfrm>
          <a:prstGeom prst="rect">
            <a:avLst/>
          </a:prstGeom>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7AD7BA39-CD1C-4FBC-AA7C-BA7CC4082953}" type="slidenum">
              <a:rPr lang="en-US" sz="700" smtClean="0">
                <a:solidFill>
                  <a:srgbClr val="939394"/>
                </a:solidFill>
                <a:latin typeface="Metropolis" panose="00000500000000000000" pitchFamily="50" charset="0"/>
              </a:rPr>
              <a:pPr algn="r"/>
              <a:t>35</a:t>
            </a:fld>
            <a:endParaRPr lang="en-US" sz="700">
              <a:solidFill>
                <a:srgbClr val="939394"/>
              </a:solidFill>
              <a:latin typeface="Metropolis" panose="00000500000000000000" pitchFamily="50" charset="0"/>
            </a:endParaRPr>
          </a:p>
        </p:txBody>
      </p:sp>
    </p:spTree>
    <p:extLst>
      <p:ext uri="{BB962C8B-B14F-4D97-AF65-F5344CB8AC3E}">
        <p14:creationId xmlns:p14="http://schemas.microsoft.com/office/powerpoint/2010/main" val="3410910035"/>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2003406"/>
            <a:ext cx="2368826" cy="3140095"/>
          </a:xfrm>
          <a:prstGeom prst="rect">
            <a:avLst/>
          </a:prstGeom>
          <a:solidFill>
            <a:schemeClr val="bg1"/>
          </a:solidFill>
        </p:spPr>
      </p:pic>
      <p:pic>
        <p:nvPicPr>
          <p:cNvPr id="17" name="Picture 1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sp>
        <p:nvSpPr>
          <p:cNvPr id="2" name="TextBox 19">
            <a:extLst>
              <a:ext uri="{FF2B5EF4-FFF2-40B4-BE49-F238E27FC236}">
                <a16:creationId xmlns:a16="http://schemas.microsoft.com/office/drawing/2014/main" id="{C0C074B0-CDDA-690E-5AFB-A08BB618DAF0}"/>
              </a:ext>
            </a:extLst>
          </p:cNvPr>
          <p:cNvSpPr txBox="1"/>
          <p:nvPr/>
        </p:nvSpPr>
        <p:spPr>
          <a:xfrm>
            <a:off x="3390899" y="1676399"/>
            <a:ext cx="4505325" cy="917881"/>
          </a:xfrm>
          <a:prstGeom prst="rect">
            <a:avLst/>
          </a:prstGeom>
        </p:spPr>
        <p:txBody>
          <a:bodyPr wrap="none" lIns="0" tIns="0" rIns="0" bIns="0" rtlCol="0" anchor="b" anchorCtr="0">
            <a:noAutofit/>
          </a:bodyPr>
          <a:lstStyle/>
          <a:p>
            <a:pPr marL="0" marR="0" lvl="0" indent="0" algn="l" defTabSz="914400" rtl="0" eaLnBrk="1" fontAlgn="auto" latinLnBrk="0" hangingPunct="1">
              <a:lnSpc>
                <a:spcPts val="3674"/>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1A61"/>
                </a:solidFill>
                <a:effectLst/>
                <a:uLnTx/>
                <a:uFillTx/>
                <a:latin typeface="Outfit" pitchFamily="2" charset="0"/>
                <a:cs typeface="Metropolis" panose="020B0604020202020204" charset="0"/>
                <a:sym typeface="Arial"/>
              </a:rPr>
              <a:t>Questions</a:t>
            </a:r>
          </a:p>
        </p:txBody>
      </p:sp>
      <p:sp>
        <p:nvSpPr>
          <p:cNvPr id="7" name="AutoShape 18">
            <a:extLst>
              <a:ext uri="{FF2B5EF4-FFF2-40B4-BE49-F238E27FC236}">
                <a16:creationId xmlns:a16="http://schemas.microsoft.com/office/drawing/2014/main" id="{7E42B99E-EA7D-FF3A-520B-6A2BD8116FCE}"/>
              </a:ext>
            </a:extLst>
          </p:cNvPr>
          <p:cNvSpPr/>
          <p:nvPr/>
        </p:nvSpPr>
        <p:spPr>
          <a:xfrm flipV="1">
            <a:off x="3395210" y="2695932"/>
            <a:ext cx="731520" cy="0"/>
          </a:xfrm>
          <a:prstGeom prst="line">
            <a:avLst/>
          </a:prstGeom>
          <a:ln w="66675" cap="flat">
            <a:solidFill>
              <a:srgbClr val="009BDE"/>
            </a:solidFill>
            <a:prstDash val="solid"/>
            <a:headEnd type="none" w="sm" len="sm"/>
            <a:tailEnd type="none" w="sm" len="sm"/>
          </a:ln>
        </p:spPr>
        <p:txBody>
          <a:bodyPr/>
          <a:lstStyle/>
          <a:p>
            <a:endParaRPr lang="en-US"/>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b="0" i="0" u="none" strike="noStrike" kern="0" cap="none" spc="0" normalizeH="0" baseline="0" noProof="0" smtClean="0">
                <a:ln>
                  <a:noFill/>
                </a:ln>
                <a:solidFill>
                  <a:srgbClr val="444445">
                    <a:tint val="75000"/>
                  </a:srgbClr>
                </a:solidFill>
                <a:effectLst/>
                <a:uLnTx/>
                <a:uFillTx/>
                <a:latin typeface="Metropolis" panose="00000500000000000000"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b="0" i="0" u="none" strike="noStrike" kern="0" cap="none" spc="0" normalizeH="0" baseline="0" noProof="0">
              <a:ln>
                <a:noFill/>
              </a:ln>
              <a:solidFill>
                <a:srgbClr val="444445">
                  <a:tint val="75000"/>
                </a:srgbClr>
              </a:solidFill>
              <a:effectLst/>
              <a:uLnTx/>
              <a:uFillTx/>
              <a:latin typeface="Metropolis" panose="00000500000000000000" pitchFamily="50" charset="0"/>
              <a:cs typeface="Arial"/>
              <a:sym typeface="Arial"/>
            </a:endParaRPr>
          </a:p>
        </p:txBody>
      </p:sp>
      <p:grpSp>
        <p:nvGrpSpPr>
          <p:cNvPr id="9" name="Group 8"/>
          <p:cNvGrpSpPr/>
          <p:nvPr/>
        </p:nvGrpSpPr>
        <p:grpSpPr>
          <a:xfrm>
            <a:off x="7286624" y="1965722"/>
            <a:ext cx="609600" cy="609600"/>
            <a:chOff x="6902450" y="2753306"/>
            <a:chExt cx="609600" cy="609600"/>
          </a:xfrm>
        </p:grpSpPr>
        <p:sp>
          <p:nvSpPr>
            <p:cNvPr id="3" name="Oval 2"/>
            <p:cNvSpPr/>
            <p:nvPr/>
          </p:nvSpPr>
          <p:spPr>
            <a:xfrm>
              <a:off x="6902450" y="2753306"/>
              <a:ext cx="609600" cy="609600"/>
            </a:xfrm>
            <a:prstGeom prst="ellipse">
              <a:avLst/>
            </a:prstGeom>
            <a:gradFill>
              <a:gsLst>
                <a:gs pos="0">
                  <a:srgbClr val="05AEEA"/>
                </a:gs>
                <a:gs pos="100000">
                  <a:srgbClr val="4F5FD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14575" y="2765718"/>
              <a:ext cx="466794" cy="584775"/>
            </a:xfrm>
            <a:prstGeom prst="rect">
              <a:avLst/>
            </a:prstGeom>
            <a:noFill/>
          </p:spPr>
          <p:txBody>
            <a:bodyPr wrap="square" rtlCol="0">
              <a:spAutoFit/>
            </a:bodyPr>
            <a:lstStyle/>
            <a:p>
              <a:r>
                <a:rPr lang="en-US" sz="3200">
                  <a:solidFill>
                    <a:schemeClr val="bg1"/>
                  </a:solidFill>
                  <a:latin typeface="Outfit" pitchFamily="2" charset="0"/>
                </a:rPr>
                <a:t>?</a:t>
              </a:r>
              <a:endParaRPr lang="en-US" sz="1050">
                <a:solidFill>
                  <a:schemeClr val="bg1"/>
                </a:solidFill>
                <a:latin typeface="Outfit" pitchFamily="2" charset="0"/>
              </a:endParaRPr>
            </a:p>
          </p:txBody>
        </p:sp>
      </p:grpSp>
    </p:spTree>
    <p:extLst>
      <p:ext uri="{BB962C8B-B14F-4D97-AF65-F5344CB8AC3E}">
        <p14:creationId xmlns:p14="http://schemas.microsoft.com/office/powerpoint/2010/main" val="263003470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A60259E4-8255-BE92-3D5C-C399F96E4A54}"/>
              </a:ext>
            </a:extLst>
          </p:cNvPr>
          <p:cNvGrpSpPr/>
          <p:nvPr/>
        </p:nvGrpSpPr>
        <p:grpSpPr>
          <a:xfrm>
            <a:off x="4766167" y="-30926"/>
            <a:ext cx="4377832" cy="5174425"/>
            <a:chOff x="0" y="-28575"/>
            <a:chExt cx="2306018" cy="3197771"/>
          </a:xfrm>
          <a:gradFill>
            <a:gsLst>
              <a:gs pos="50000">
                <a:srgbClr val="3071DF"/>
              </a:gs>
              <a:gs pos="0">
                <a:srgbClr val="05AEEA"/>
              </a:gs>
              <a:gs pos="100000">
                <a:srgbClr val="573FD5"/>
              </a:gs>
            </a:gsLst>
            <a:lin ang="0" scaled="0"/>
          </a:gradFill>
        </p:grpSpPr>
        <p:sp>
          <p:nvSpPr>
            <p:cNvPr id="13" name="Freeform 4">
              <a:extLst>
                <a:ext uri="{FF2B5EF4-FFF2-40B4-BE49-F238E27FC236}">
                  <a16:creationId xmlns:a16="http://schemas.microsoft.com/office/drawing/2014/main" id="{1BC50E69-B050-E0DC-144D-A9EADA7ABAE7}"/>
                </a:ext>
              </a:extLst>
            </p:cNvPr>
            <p:cNvSpPr/>
            <p:nvPr/>
          </p:nvSpPr>
          <p:spPr>
            <a:xfrm>
              <a:off x="0" y="-28574"/>
              <a:ext cx="2306018" cy="3197770"/>
            </a:xfrm>
            <a:custGeom>
              <a:avLst/>
              <a:gdLst/>
              <a:ahLst/>
              <a:cxnLst/>
              <a:rect l="l" t="t" r="r" b="b"/>
              <a:pathLst>
                <a:path w="2125846" h="3178659">
                  <a:moveTo>
                    <a:pt x="48917" y="0"/>
                  </a:moveTo>
                  <a:lnTo>
                    <a:pt x="2076929" y="0"/>
                  </a:lnTo>
                  <a:cubicBezTo>
                    <a:pt x="2103945" y="0"/>
                    <a:pt x="2125846" y="21901"/>
                    <a:pt x="2125846" y="48917"/>
                  </a:cubicBezTo>
                  <a:lnTo>
                    <a:pt x="2125846" y="3129742"/>
                  </a:lnTo>
                  <a:cubicBezTo>
                    <a:pt x="2125846" y="3156758"/>
                    <a:pt x="2103945" y="3178659"/>
                    <a:pt x="2076929" y="3178659"/>
                  </a:cubicBezTo>
                  <a:lnTo>
                    <a:pt x="48917" y="3178659"/>
                  </a:lnTo>
                  <a:cubicBezTo>
                    <a:pt x="35943" y="3178659"/>
                    <a:pt x="23501" y="3173506"/>
                    <a:pt x="14327" y="3164332"/>
                  </a:cubicBezTo>
                  <a:cubicBezTo>
                    <a:pt x="5154" y="3155158"/>
                    <a:pt x="0" y="3142716"/>
                    <a:pt x="0" y="3129742"/>
                  </a:cubicBezTo>
                  <a:lnTo>
                    <a:pt x="0" y="48917"/>
                  </a:lnTo>
                  <a:cubicBezTo>
                    <a:pt x="0" y="21901"/>
                    <a:pt x="21901" y="0"/>
                    <a:pt x="48917" y="0"/>
                  </a:cubicBezTo>
                  <a:close/>
                </a:path>
              </a:pathLst>
            </a:custGeom>
            <a:grpFill/>
          </p:spPr>
          <p:txBody>
            <a:bodyPr/>
            <a:lstStyle/>
            <a:p>
              <a:endParaRPr lang="en-US"/>
            </a:p>
          </p:txBody>
        </p:sp>
        <p:sp>
          <p:nvSpPr>
            <p:cNvPr id="14" name="TextBox 5">
              <a:extLst>
                <a:ext uri="{FF2B5EF4-FFF2-40B4-BE49-F238E27FC236}">
                  <a16:creationId xmlns:a16="http://schemas.microsoft.com/office/drawing/2014/main" id="{3E47DFD1-2FF6-0776-A3CE-FF238808A3AC}"/>
                </a:ext>
              </a:extLst>
            </p:cNvPr>
            <p:cNvSpPr txBox="1"/>
            <p:nvPr/>
          </p:nvSpPr>
          <p:spPr>
            <a:xfrm>
              <a:off x="0" y="-28575"/>
              <a:ext cx="812800" cy="841375"/>
            </a:xfrm>
            <a:prstGeom prst="rect">
              <a:avLst/>
            </a:prstGeom>
            <a:grpFill/>
          </p:spPr>
          <p:txBody>
            <a:bodyPr lIns="25400" tIns="25400" rIns="25400" bIns="25400" rtlCol="0" anchor="ctr"/>
            <a:lstStyle/>
            <a:p>
              <a:pPr algn="ctr">
                <a:lnSpc>
                  <a:spcPts val="1155"/>
                </a:lnSpc>
              </a:pPr>
              <a:endParaRPr sz="700"/>
            </a:p>
          </p:txBody>
        </p:sp>
      </p:grpSp>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3</a:t>
            </a:fld>
            <a:endParaRPr lang="en-US"/>
          </a:p>
        </p:txBody>
      </p:sp>
      <p:sp>
        <p:nvSpPr>
          <p:cNvPr id="3" name="Title 2">
            <a:extLst>
              <a:ext uri="{FF2B5EF4-FFF2-40B4-BE49-F238E27FC236}">
                <a16:creationId xmlns:a16="http://schemas.microsoft.com/office/drawing/2014/main" id="{B8FF867A-323B-ED72-F8CA-F6BEF578AAA1}"/>
              </a:ext>
            </a:extLst>
          </p:cNvPr>
          <p:cNvSpPr>
            <a:spLocks noGrp="1"/>
          </p:cNvSpPr>
          <p:nvPr>
            <p:ph type="title"/>
          </p:nvPr>
        </p:nvSpPr>
        <p:spPr/>
        <p:txBody>
          <a:bodyPr/>
          <a:lstStyle/>
          <a:p>
            <a:r>
              <a:rPr lang="en-US"/>
              <a:t>Meeting Overview</a:t>
            </a:r>
          </a:p>
        </p:txBody>
      </p:sp>
      <p:sp>
        <p:nvSpPr>
          <p:cNvPr id="4" name="Text Placeholder 3">
            <a:extLst>
              <a:ext uri="{FF2B5EF4-FFF2-40B4-BE49-F238E27FC236}">
                <a16:creationId xmlns:a16="http://schemas.microsoft.com/office/drawing/2014/main" id="{9B231A35-F97C-088C-9782-896CDFE097A4}"/>
              </a:ext>
            </a:extLst>
          </p:cNvPr>
          <p:cNvSpPr>
            <a:spLocks noGrp="1"/>
          </p:cNvSpPr>
          <p:nvPr>
            <p:ph type="body" idx="1"/>
          </p:nvPr>
        </p:nvSpPr>
        <p:spPr>
          <a:xfrm>
            <a:off x="697589" y="901350"/>
            <a:ext cx="3787019" cy="3416400"/>
          </a:xfrm>
        </p:spPr>
        <p:txBody>
          <a:bodyPr/>
          <a:lstStyle/>
          <a:p>
            <a:pPr marL="0" indent="0">
              <a:buNone/>
            </a:pPr>
            <a:r>
              <a:rPr lang="en-US" sz="1800" dirty="0">
                <a:solidFill>
                  <a:srgbClr val="001A61"/>
                </a:solidFill>
                <a:latin typeface="Metropolis Extra Bold" panose="00000900000000000000" pitchFamily="50" charset="0"/>
              </a:rPr>
              <a:t>ATTENDEES:</a:t>
            </a:r>
          </a:p>
          <a:p>
            <a:pPr marL="0" indent="0">
              <a:buNone/>
            </a:pPr>
            <a:endParaRPr lang="en-US" b="1" dirty="0">
              <a:solidFill>
                <a:schemeClr val="tx2"/>
              </a:solidFill>
            </a:endParaRPr>
          </a:p>
          <a:p>
            <a:pPr marL="0" indent="0">
              <a:buNone/>
            </a:pPr>
            <a:r>
              <a:rPr lang="en-US" dirty="0">
                <a:latin typeface="Metropolis Extra Bold" panose="00000900000000000000" pitchFamily="50" charset="0"/>
              </a:rPr>
              <a:t>Client:</a:t>
            </a:r>
          </a:p>
          <a:p>
            <a:pPr>
              <a:spcAft>
                <a:spcPts val="300"/>
              </a:spcAft>
            </a:pPr>
            <a:r>
              <a:rPr lang="en-US" dirty="0"/>
              <a:t>Name, title</a:t>
            </a:r>
          </a:p>
          <a:p>
            <a:pPr>
              <a:spcAft>
                <a:spcPts val="300"/>
              </a:spcAft>
            </a:pPr>
            <a:r>
              <a:rPr lang="en-US" dirty="0"/>
              <a:t>Name, title</a:t>
            </a:r>
          </a:p>
          <a:p>
            <a:endParaRPr lang="en-US" dirty="0"/>
          </a:p>
          <a:p>
            <a:pPr marL="0" indent="0">
              <a:buNone/>
            </a:pPr>
            <a:r>
              <a:rPr lang="en-US" dirty="0">
                <a:latin typeface="Metropolis Extra Bold" panose="00000900000000000000" pitchFamily="50" charset="0"/>
              </a:rPr>
              <a:t>CareCloud:</a:t>
            </a:r>
          </a:p>
          <a:p>
            <a:pPr>
              <a:spcAft>
                <a:spcPts val="300"/>
              </a:spcAft>
            </a:pPr>
            <a:r>
              <a:rPr lang="en-US" dirty="0"/>
              <a:t>Name, title</a:t>
            </a:r>
          </a:p>
          <a:p>
            <a:pPr>
              <a:spcAft>
                <a:spcPts val="300"/>
              </a:spcAft>
            </a:pPr>
            <a:r>
              <a:rPr lang="en-US" dirty="0"/>
              <a:t>Name, title</a:t>
            </a:r>
          </a:p>
          <a:p>
            <a:pPr marL="0" indent="0">
              <a:buNone/>
            </a:pPr>
            <a:endParaRPr lang="en-US" dirty="0"/>
          </a:p>
        </p:txBody>
      </p:sp>
      <p:sp>
        <p:nvSpPr>
          <p:cNvPr id="5" name="Text Placeholder 3">
            <a:extLst>
              <a:ext uri="{FF2B5EF4-FFF2-40B4-BE49-F238E27FC236}">
                <a16:creationId xmlns:a16="http://schemas.microsoft.com/office/drawing/2014/main" id="{C6802AB9-8FC5-6B9D-4CC7-220E82EA4832}"/>
              </a:ext>
            </a:extLst>
          </p:cNvPr>
          <p:cNvSpPr txBox="1">
            <a:spLocks/>
          </p:cNvSpPr>
          <p:nvPr/>
        </p:nvSpPr>
        <p:spPr>
          <a:xfrm>
            <a:off x="4986219" y="901350"/>
            <a:ext cx="3656170" cy="3416400"/>
          </a:xfrm>
          <a:prstGeom prst="rect">
            <a:avLst/>
          </a:prstGeom>
        </p:spPr>
        <p:txBody>
          <a:bodyPr/>
          <a:lstStyle>
            <a:lvl1pPr marL="171450" indent="-171450" algn="l" defTabSz="685800" rtl="0" eaLnBrk="1" latinLnBrk="0" hangingPunct="1">
              <a:lnSpc>
                <a:spcPct val="100000"/>
              </a:lnSpc>
              <a:spcBef>
                <a:spcPts val="0"/>
              </a:spcBef>
              <a:buClr>
                <a:schemeClr val="tx2"/>
              </a:buClr>
              <a:buSzPct val="120000"/>
              <a:buFont typeface="Metropolis" panose="020B0604020202020204" charset="0"/>
              <a:buChar char="•"/>
              <a:defRPr sz="1400" kern="1200">
                <a:solidFill>
                  <a:schemeClr val="tx1"/>
                </a:solidFill>
                <a:latin typeface="Metropolis" panose="020B0604020202020204" charset="0"/>
                <a:ea typeface="+mn-ea"/>
                <a:cs typeface="+mn-cs"/>
              </a:defRPr>
            </a:lvl1pPr>
            <a:lvl2pPr marL="517525" indent="-174625" algn="l" defTabSz="685800" rtl="0" eaLnBrk="1" latinLnBrk="0" hangingPunct="1">
              <a:lnSpc>
                <a:spcPct val="100000"/>
              </a:lnSpc>
              <a:spcBef>
                <a:spcPts val="375"/>
              </a:spcBef>
              <a:buClr>
                <a:schemeClr val="tx1"/>
              </a:buClr>
              <a:buFont typeface="Metropolis" panose="020B0604020202020204" charset="0"/>
              <a:buChar char="̶"/>
              <a:defRPr sz="1400" kern="1200">
                <a:solidFill>
                  <a:schemeClr val="tx1"/>
                </a:solidFill>
                <a:latin typeface="Metropolis"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Metropolis" panose="020B0604020202020204" charset="0"/>
              <a:buNone/>
            </a:pPr>
            <a:r>
              <a:rPr lang="en-US" sz="1800" b="1">
                <a:solidFill>
                  <a:schemeClr val="bg1"/>
                </a:solidFill>
                <a:latin typeface="outfitxtra Bold"/>
              </a:rPr>
              <a:t>AGENDA:</a:t>
            </a:r>
          </a:p>
          <a:p>
            <a:pPr marL="0" indent="0">
              <a:buFont typeface="Metropolis" panose="020B0604020202020204" charset="0"/>
              <a:buNone/>
            </a:pPr>
            <a:endParaRPr lang="en-US" b="1">
              <a:solidFill>
                <a:schemeClr val="bg1"/>
              </a:solidFill>
              <a:latin typeface="outfitxtra Bold"/>
            </a:endParaRPr>
          </a:p>
          <a:p>
            <a:pPr>
              <a:spcAft>
                <a:spcPts val="300"/>
              </a:spcAft>
              <a:buFont typeface="Arial" panose="020B0604020202020204" pitchFamily="34" charset="0"/>
              <a:buChar char="•"/>
            </a:pPr>
            <a:r>
              <a:rPr lang="en-US" sz="1500">
                <a:solidFill>
                  <a:schemeClr val="bg1"/>
                </a:solidFill>
                <a:latin typeface="outfitxtra Bold"/>
              </a:rPr>
              <a:t>Topic 1</a:t>
            </a:r>
          </a:p>
          <a:p>
            <a:pPr>
              <a:spcAft>
                <a:spcPts val="300"/>
              </a:spcAft>
              <a:buFont typeface="Arial" panose="020B0604020202020204" pitchFamily="34" charset="0"/>
              <a:buChar char="•"/>
            </a:pPr>
            <a:r>
              <a:rPr lang="en-US" sz="1500">
                <a:solidFill>
                  <a:schemeClr val="bg1"/>
                </a:solidFill>
                <a:latin typeface="outfitxtra Bold"/>
              </a:rPr>
              <a:t>Topic 2</a:t>
            </a:r>
          </a:p>
          <a:p>
            <a:endParaRPr lang="en-US">
              <a:solidFill>
                <a:schemeClr val="bg1"/>
              </a:solidFill>
              <a:latin typeface="outfitxtra Bold"/>
            </a:endParaRPr>
          </a:p>
          <a:p>
            <a:pPr marL="0" indent="0">
              <a:buFont typeface="Metropolis" panose="020B0604020202020204" charset="0"/>
              <a:buNone/>
            </a:pPr>
            <a:endParaRPr lang="en-US">
              <a:solidFill>
                <a:schemeClr val="bg1"/>
              </a:solidFill>
              <a:latin typeface="outfitxtra Bold"/>
            </a:endParaRPr>
          </a:p>
        </p:txBody>
      </p:sp>
      <p:sp>
        <p:nvSpPr>
          <p:cNvPr id="6" name="TextBox 12">
            <a:extLst>
              <a:ext uri="{FF2B5EF4-FFF2-40B4-BE49-F238E27FC236}">
                <a16:creationId xmlns:a16="http://schemas.microsoft.com/office/drawing/2014/main" id="{3FE4BFC0-CF23-039E-A298-3E5E8D011D35}"/>
              </a:ext>
            </a:extLst>
          </p:cNvPr>
          <p:cNvSpPr txBox="1"/>
          <p:nvPr/>
        </p:nvSpPr>
        <p:spPr>
          <a:xfrm>
            <a:off x="6109073" y="4858703"/>
            <a:ext cx="2213682" cy="142155"/>
          </a:xfrm>
          <a:prstGeom prst="rect">
            <a:avLst/>
          </a:prstGeom>
        </p:spPr>
        <p:txBody>
          <a:bodyPr lIns="0" tIns="0" rIns="0" bIns="0" rtlCol="0" anchor="t">
            <a:spAutoFit/>
          </a:bodyPr>
          <a:lstStyle/>
          <a:p>
            <a:pPr algn="r" defTabSz="457200">
              <a:lnSpc>
                <a:spcPts val="1155"/>
              </a:lnSpc>
              <a:buClrTx/>
            </a:pPr>
            <a:r>
              <a:rPr lang="en-US" sz="800" kern="1200" dirty="0">
                <a:solidFill>
                  <a:schemeClr val="accent6"/>
                </a:solidFill>
                <a:latin typeface="Metropolis" panose="00000500000000000000" pitchFamily="50" charset="0"/>
                <a:ea typeface="+mn-ea"/>
                <a:cs typeface="Metropolis" panose="020B0604020202020204" charset="0"/>
              </a:rPr>
              <a:t>© CareCloud, Inc. </a:t>
            </a:r>
            <a:r>
              <a:rPr lang="en-US" sz="800" kern="1200" dirty="0" smtClean="0">
                <a:solidFill>
                  <a:schemeClr val="accent6"/>
                </a:solidFill>
                <a:latin typeface="Metropolis" panose="00000500000000000000" pitchFamily="50" charset="0"/>
                <a:ea typeface="+mn-ea"/>
                <a:cs typeface="Metropolis" panose="020B0604020202020204" charset="0"/>
              </a:rPr>
              <a:t>2026 </a:t>
            </a:r>
            <a:endParaRPr lang="en-US" sz="800" kern="1200" dirty="0">
              <a:solidFill>
                <a:schemeClr val="accent6"/>
              </a:solidFill>
              <a:latin typeface="Metropolis" panose="00000500000000000000" pitchFamily="50" charset="0"/>
              <a:ea typeface="+mn-ea"/>
              <a:cs typeface="Metropolis" panose="020B0604020202020204" charset="0"/>
            </a:endParaRPr>
          </a:p>
        </p:txBody>
      </p:sp>
      <p:pic>
        <p:nvPicPr>
          <p:cNvPr id="15" name="Picture 26">
            <a:extLst>
              <a:ext uri="{FF2B5EF4-FFF2-40B4-BE49-F238E27FC236}">
                <a16:creationId xmlns:a16="http://schemas.microsoft.com/office/drawing/2014/main" id="{3D633DA2-0BFF-7D4C-BBD1-A0FEF7994570}"/>
              </a:ext>
            </a:extLst>
          </p:cNvPr>
          <p:cNvPicPr>
            <a:picLocks noChangeAspect="1"/>
          </p:cNvPicPr>
          <p:nvPr/>
        </p:nvPicPr>
        <p:blipFill>
          <a:blip r:embed="rId3" cstate="print">
            <a:alphaModFix amt="19999"/>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rot="694357">
            <a:off x="8050691" y="-253505"/>
            <a:ext cx="1338092" cy="2245167"/>
          </a:xfrm>
          <a:prstGeom prst="rect">
            <a:avLst/>
          </a:prstGeom>
        </p:spPr>
      </p:pic>
    </p:spTree>
    <p:extLst>
      <p:ext uri="{BB962C8B-B14F-4D97-AF65-F5344CB8AC3E}">
        <p14:creationId xmlns:p14="http://schemas.microsoft.com/office/powerpoint/2010/main" val="323994257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4</a:t>
            </a:fld>
            <a:endParaRPr lang="en-US"/>
          </a:p>
        </p:txBody>
      </p:sp>
      <p:sp>
        <p:nvSpPr>
          <p:cNvPr id="3" name="Title 2">
            <a:extLst>
              <a:ext uri="{FF2B5EF4-FFF2-40B4-BE49-F238E27FC236}">
                <a16:creationId xmlns:a16="http://schemas.microsoft.com/office/drawing/2014/main" id="{FA06BA28-5D89-03BD-0D5C-F69776940D3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6281678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0000">
              <a:srgbClr val="3071DF"/>
            </a:gs>
            <a:gs pos="0">
              <a:srgbClr val="02AEEA"/>
            </a:gs>
            <a:gs pos="100000">
              <a:srgbClr val="573FD5"/>
            </a:gs>
          </a:gsLst>
          <a:lin ang="0" scaled="0"/>
        </a:gra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3">
            <a:alphaModFix/>
            <a:biLevel thresh="25000"/>
          </a:blip>
          <a:srcRect l="84095" b="33942"/>
          <a:stretch/>
        </p:blipFill>
        <p:spPr>
          <a:xfrm>
            <a:off x="0" y="2003406"/>
            <a:ext cx="2368826" cy="3140095"/>
          </a:xfrm>
          <a:prstGeom prst="rect">
            <a:avLst/>
          </a:prstGeom>
          <a:noFill/>
        </p:spPr>
      </p:pic>
      <p:pic>
        <p:nvPicPr>
          <p:cNvPr id="17" name="Picture 17"/>
          <p:cNvPicPr>
            <a:picLocks noChangeAspect="1"/>
          </p:cNvPicPr>
          <p:nvPr/>
        </p:nvPicPr>
        <p:blipFill>
          <a:blip r:embed="rId3">
            <a:biLevel thresh="25000"/>
          </a:blip>
          <a:srcRect/>
          <a:stretch>
            <a:fillRect/>
          </a:stretch>
        </p:blipFill>
        <p:spPr>
          <a:xfrm>
            <a:off x="6699850" y="291879"/>
            <a:ext cx="1929800" cy="615894"/>
          </a:xfrm>
          <a:prstGeom prst="rect">
            <a:avLst/>
          </a:prstGeom>
        </p:spPr>
      </p:pic>
      <p:sp>
        <p:nvSpPr>
          <p:cNvPr id="2" name="Text Placeholder 1">
            <a:extLst>
              <a:ext uri="{FF2B5EF4-FFF2-40B4-BE49-F238E27FC236}">
                <a16:creationId xmlns:a16="http://schemas.microsoft.com/office/drawing/2014/main" id="{3D7A6412-10C6-4FA1-A71F-438595EBAD5F}"/>
              </a:ext>
            </a:extLst>
          </p:cNvPr>
          <p:cNvSpPr>
            <a:spLocks noGrp="1"/>
          </p:cNvSpPr>
          <p:nvPr>
            <p:ph type="body" sz="quarter" idx="11"/>
          </p:nvPr>
        </p:nvSpPr>
        <p:spPr>
          <a:xfrm>
            <a:off x="2493963" y="2132014"/>
            <a:ext cx="5997907" cy="571500"/>
          </a:xfrm>
        </p:spPr>
        <p:txBody>
          <a:bodyPr/>
          <a:lstStyle/>
          <a:p>
            <a:endParaRPr lang="en-US"/>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b="0" i="0" u="none" strike="noStrike" kern="0" cap="none" spc="0" normalizeH="0" baseline="0" noProof="0" smtClean="0">
                <a:ln>
                  <a:noFill/>
                </a:ln>
                <a:solidFill>
                  <a:srgbClr val="FFFFFF"/>
                </a:solidFill>
                <a:effectLst/>
                <a:uLnTx/>
                <a:uFillTx/>
                <a:latin typeface="Metropolis" panose="020B060402020202020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b="0" i="0" u="none" strike="noStrike" kern="0" cap="none" spc="0" normalizeH="0" baseline="0" noProof="0">
              <a:ln>
                <a:noFill/>
              </a:ln>
              <a:solidFill>
                <a:srgbClr val="FFFFFF"/>
              </a:solidFill>
              <a:effectLst/>
              <a:uLnTx/>
              <a:uFillTx/>
              <a:latin typeface="Metropolis" panose="020B0604020202020204" charset="0"/>
              <a:cs typeface="Arial"/>
              <a:sym typeface="Arial"/>
            </a:endParaRPr>
          </a:p>
        </p:txBody>
      </p:sp>
    </p:spTree>
    <p:extLst>
      <p:ext uri="{BB962C8B-B14F-4D97-AF65-F5344CB8AC3E}">
        <p14:creationId xmlns:p14="http://schemas.microsoft.com/office/powerpoint/2010/main" val="217604615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3">
            <a:alphaModFix/>
          </a:blip>
          <a:srcRect l="84095" b="33942"/>
          <a:stretch/>
        </p:blipFill>
        <p:spPr>
          <a:xfrm>
            <a:off x="0" y="2003406"/>
            <a:ext cx="2368826" cy="3140095"/>
          </a:xfrm>
          <a:prstGeom prst="rect">
            <a:avLst/>
          </a:prstGeom>
          <a:solidFill>
            <a:srgbClr val="FFFFFF"/>
          </a:solidFill>
        </p:spPr>
      </p:pic>
      <p:pic>
        <p:nvPicPr>
          <p:cNvPr id="17" name="Picture 17"/>
          <p:cNvPicPr>
            <a:picLocks noChangeAspect="1"/>
          </p:cNvPicPr>
          <p:nvPr/>
        </p:nvPicPr>
        <p:blipFill>
          <a:blip r:embed="rId3"/>
          <a:srcRect/>
          <a:stretch>
            <a:fillRect/>
          </a:stretch>
        </p:blipFill>
        <p:spPr>
          <a:xfrm>
            <a:off x="6699850" y="291879"/>
            <a:ext cx="1929800" cy="615894"/>
          </a:xfrm>
          <a:prstGeom prst="rect">
            <a:avLst/>
          </a:prstGeom>
        </p:spPr>
      </p:pic>
      <p:sp>
        <p:nvSpPr>
          <p:cNvPr id="7" name="AutoShape 18">
            <a:extLst>
              <a:ext uri="{FF2B5EF4-FFF2-40B4-BE49-F238E27FC236}">
                <a16:creationId xmlns:a16="http://schemas.microsoft.com/office/drawing/2014/main" id="{7E42B99E-EA7D-FF3A-520B-6A2BD8116FCE}"/>
              </a:ext>
            </a:extLst>
          </p:cNvPr>
          <p:cNvSpPr/>
          <p:nvPr/>
        </p:nvSpPr>
        <p:spPr>
          <a:xfrm flipV="1">
            <a:off x="3395210" y="2604492"/>
            <a:ext cx="548640" cy="0"/>
          </a:xfrm>
          <a:prstGeom prst="line">
            <a:avLst/>
          </a:prstGeom>
          <a:ln w="66675" cap="flat">
            <a:solidFill>
              <a:srgbClr val="009BDE"/>
            </a:solidFill>
            <a:prstDash val="solid"/>
            <a:headEnd type="none" w="sm" len="sm"/>
            <a:tailEnd type="none" w="sm" len="sm"/>
          </a:ln>
        </p:spPr>
        <p:txBody>
          <a:bodyPr/>
          <a:lstStyle/>
          <a:p>
            <a:endParaRPr lang="en-US"/>
          </a:p>
        </p:txBody>
      </p:sp>
      <p:sp>
        <p:nvSpPr>
          <p:cNvPr id="6" name="Text Placeholder 5">
            <a:extLst>
              <a:ext uri="{FF2B5EF4-FFF2-40B4-BE49-F238E27FC236}">
                <a16:creationId xmlns:a16="http://schemas.microsoft.com/office/drawing/2014/main" id="{ECF454E4-B23D-0B0F-B4A6-0B6633D47AD8}"/>
              </a:ext>
            </a:extLst>
          </p:cNvPr>
          <p:cNvSpPr>
            <a:spLocks noGrp="1"/>
          </p:cNvSpPr>
          <p:nvPr>
            <p:ph type="body" sz="quarter" idx="11"/>
          </p:nvPr>
        </p:nvSpPr>
        <p:spPr/>
        <p:txBody>
          <a:bodyPr wrap="none" anchor="b" anchorCtr="0"/>
          <a:lstStyle/>
          <a:p>
            <a:r>
              <a:rPr lang="en-US"/>
              <a:t>Text</a:t>
            </a:r>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0"/>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92555665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5AEEA"/>
            </a:gs>
            <a:gs pos="50000">
              <a:srgbClr val="3071DF"/>
            </a:gs>
            <a:gs pos="100000">
              <a:srgbClr val="573FD5"/>
            </a:gs>
          </a:gsLst>
          <a:lin ang="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a:t>CARECLOUD OVERVIEW</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89435156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88134198-5C1E-739E-1B03-0664DC4317C8}"/>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Freeform 3"/>
          <p:cNvSpPr/>
          <p:nvPr/>
        </p:nvSpPr>
        <p:spPr>
          <a:xfrm>
            <a:off x="514350" y="2692257"/>
            <a:ext cx="1838328" cy="1708604"/>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0">
                  <a:srgbClr val="05AEEA"/>
                </a:gs>
                <a:gs pos="100000">
                  <a:srgbClr val="5242D6"/>
                </a:gs>
              </a:gsLst>
              <a:lin ang="2700000" scaled="0"/>
            </a:gradFill>
          </a:ln>
          <a:effectLst>
            <a:outerShdw blurRad="190500" dist="38100" dir="5400000" sx="107000" sy="107000" algn="t" rotWithShape="0">
              <a:srgbClr val="444445">
                <a:alpha val="25000"/>
              </a:srgbClr>
            </a:outerShdw>
          </a:effectLst>
        </p:spPr>
        <p:txBody>
          <a:bodyPr/>
          <a:lstStyle/>
          <a:p>
            <a:endParaRPr lang="en-US"/>
          </a:p>
        </p:txBody>
      </p:sp>
      <p:sp>
        <p:nvSpPr>
          <p:cNvPr id="4" name="TextBox 4"/>
          <p:cNvSpPr txBox="1"/>
          <p:nvPr/>
        </p:nvSpPr>
        <p:spPr>
          <a:xfrm>
            <a:off x="514350" y="2926099"/>
            <a:ext cx="1855590" cy="1474760"/>
          </a:xfrm>
          <a:prstGeom prst="rect">
            <a:avLst/>
          </a:prstGeom>
        </p:spPr>
        <p:txBody>
          <a:bodyPr lIns="25400" tIns="25400" rIns="25400" bIns="25400" rtlCol="0" anchor="ctr"/>
          <a:lstStyle/>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375"/>
              </a:lnSpc>
            </a:pPr>
            <a:r>
              <a:rPr lang="en-US" sz="1200" b="1" dirty="0">
                <a:solidFill>
                  <a:srgbClr val="002060"/>
                </a:solidFill>
                <a:latin typeface="outfitxtra Bold"/>
                <a:cs typeface="Metropolis" panose="020B0604020202020204" charset="0"/>
              </a:rPr>
              <a:t>$6 Billion</a:t>
            </a:r>
          </a:p>
          <a:p>
            <a:pPr algn="ctr">
              <a:lnSpc>
                <a:spcPts val="1045"/>
              </a:lnSpc>
            </a:pPr>
            <a:endParaRPr lang="en-US" sz="800" dirty="0">
              <a:solidFill>
                <a:srgbClr val="001A61"/>
              </a:solidFill>
              <a:latin typeface="outfitxtra Bold"/>
              <a:cs typeface="Metropolis" panose="020B0604020202020204" charset="0"/>
            </a:endParaRPr>
          </a:p>
          <a:p>
            <a:pPr algn="ctr">
              <a:lnSpc>
                <a:spcPts val="1045"/>
              </a:lnSpc>
            </a:pPr>
            <a:r>
              <a:rPr lang="en-GB" sz="750" dirty="0">
                <a:solidFill>
                  <a:srgbClr val="0B1828"/>
                </a:solidFill>
                <a:latin typeface="outfitxtra Bold"/>
              </a:rPr>
              <a:t>Processing over $6 billion in insurance claims and patient receivables annually.</a:t>
            </a:r>
            <a:endParaRPr lang="en-US" sz="750" dirty="0">
              <a:solidFill>
                <a:srgbClr val="0B1828"/>
              </a:solidFill>
              <a:latin typeface="outfitxtra Bold"/>
            </a:endParaRPr>
          </a:p>
          <a:p>
            <a:pPr algn="ctr">
              <a:lnSpc>
                <a:spcPts val="1045"/>
              </a:lnSpc>
            </a:pPr>
            <a:endParaRPr lang="en-US" sz="950" dirty="0">
              <a:solidFill>
                <a:srgbClr val="444445"/>
              </a:solidFill>
              <a:latin typeface="outfitxtra Bold"/>
              <a:cs typeface="Metropolis" panose="020B0604020202020204" charset="0"/>
            </a:endParaRPr>
          </a:p>
        </p:txBody>
      </p:sp>
      <p:sp>
        <p:nvSpPr>
          <p:cNvPr id="6" name="Freeform 6"/>
          <p:cNvSpPr/>
          <p:nvPr/>
        </p:nvSpPr>
        <p:spPr>
          <a:xfrm>
            <a:off x="4639551" y="2692258"/>
            <a:ext cx="1838327" cy="1708606"/>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0">
                  <a:srgbClr val="05AEEA"/>
                </a:gs>
                <a:gs pos="100000">
                  <a:srgbClr val="524BD8"/>
                </a:gs>
              </a:gsLst>
              <a:lin ang="2700000" scaled="0"/>
            </a:gradFill>
          </a:ln>
          <a:effectLst>
            <a:outerShdw blurRad="190500" dist="38100" dir="5400000" sx="107000" sy="107000" algn="t" rotWithShape="0">
              <a:prstClr val="black">
                <a:alpha val="25000"/>
              </a:prstClr>
            </a:outerShdw>
          </a:effectLst>
        </p:spPr>
        <p:txBody>
          <a:bodyPr/>
          <a:lstStyle/>
          <a:p>
            <a:endParaRPr lang="en-US"/>
          </a:p>
        </p:txBody>
      </p:sp>
      <p:sp>
        <p:nvSpPr>
          <p:cNvPr id="7" name="TextBox 7"/>
          <p:cNvSpPr txBox="1"/>
          <p:nvPr/>
        </p:nvSpPr>
        <p:spPr>
          <a:xfrm>
            <a:off x="4639551" y="2672193"/>
            <a:ext cx="1837729" cy="1807391"/>
          </a:xfrm>
          <a:prstGeom prst="rect">
            <a:avLst/>
          </a:prstGeom>
        </p:spPr>
        <p:txBody>
          <a:bodyPr lIns="25400" tIns="25400" rIns="25400" bIns="25400" rtlCol="0" anchor="ctr"/>
          <a:lstStyle/>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375"/>
              </a:lnSpc>
            </a:pPr>
            <a:r>
              <a:rPr lang="en-US" sz="1200" b="1" dirty="0">
                <a:solidFill>
                  <a:srgbClr val="001A61"/>
                </a:solidFill>
                <a:latin typeface="outfitxtra Bold"/>
                <a:cs typeface="Metropolis" panose="020B0604020202020204" charset="0"/>
              </a:rPr>
              <a:t>40,000 Providers</a:t>
            </a:r>
          </a:p>
          <a:p>
            <a:pPr algn="ctr">
              <a:lnSpc>
                <a:spcPts val="1045"/>
              </a:lnSpc>
            </a:pPr>
            <a:endParaRPr lang="en-US" sz="800" dirty="0">
              <a:solidFill>
                <a:srgbClr val="444445"/>
              </a:solidFill>
              <a:latin typeface="outfitxtra Bold"/>
              <a:cs typeface="Metropolis" panose="020B0604020202020204" charset="0"/>
            </a:endParaRPr>
          </a:p>
          <a:p>
            <a:pPr algn="ctr">
              <a:lnSpc>
                <a:spcPts val="1045"/>
              </a:lnSpc>
            </a:pPr>
            <a:r>
              <a:rPr lang="en-US" sz="750" dirty="0">
                <a:solidFill>
                  <a:srgbClr val="0B1828"/>
                </a:solidFill>
                <a:latin typeface="outfitxtra Bold"/>
                <a:cs typeface="Metropolis" panose="020B0604020202020204" charset="0"/>
              </a:rPr>
              <a:t>Approx. 40,000 providers leverage our products and services in 80 medical specialties​</a:t>
            </a:r>
          </a:p>
        </p:txBody>
      </p:sp>
      <p:sp>
        <p:nvSpPr>
          <p:cNvPr id="9" name="Freeform 9"/>
          <p:cNvSpPr/>
          <p:nvPr/>
        </p:nvSpPr>
        <p:spPr>
          <a:xfrm>
            <a:off x="2576951" y="2692255"/>
            <a:ext cx="1838327" cy="1708605"/>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5AEEA"/>
              </a:gs>
              <a:gs pos="100000">
                <a:srgbClr val="5241D6"/>
              </a:gs>
            </a:gsLst>
            <a:lin ang="0" scaled="0"/>
          </a:gradFill>
          <a:effectLst>
            <a:outerShdw blurRad="190500" dist="38100" dir="5400000" sx="107000" sy="107000" algn="t" rotWithShape="0">
              <a:srgbClr val="444445">
                <a:alpha val="25000"/>
              </a:srgbClr>
            </a:outerShdw>
          </a:effectLst>
        </p:spPr>
        <p:txBody>
          <a:bodyPr/>
          <a:lstStyle/>
          <a:p>
            <a:endParaRPr lang="en-US"/>
          </a:p>
        </p:txBody>
      </p:sp>
      <p:sp>
        <p:nvSpPr>
          <p:cNvPr id="10" name="TextBox 10"/>
          <p:cNvSpPr txBox="1"/>
          <p:nvPr/>
        </p:nvSpPr>
        <p:spPr>
          <a:xfrm>
            <a:off x="2576951" y="2692255"/>
            <a:ext cx="1855588" cy="1807390"/>
          </a:xfrm>
          <a:prstGeom prst="rect">
            <a:avLst/>
          </a:prstGeom>
          <a:effectLst/>
        </p:spPr>
        <p:txBody>
          <a:bodyPr lIns="25400" tIns="25400" rIns="25400" bIns="25400" rtlCol="0" anchor="ctr"/>
          <a:lstStyle/>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375"/>
              </a:lnSpc>
            </a:pPr>
            <a:r>
              <a:rPr lang="en-US" sz="1200" b="1" dirty="0">
                <a:solidFill>
                  <a:schemeClr val="bg1"/>
                </a:solidFill>
                <a:latin typeface="outfitxtra Bold"/>
                <a:cs typeface="Metropolis" panose="020B0604020202020204" charset="0"/>
              </a:rPr>
              <a:t>3,800 Employees</a:t>
            </a:r>
          </a:p>
          <a:p>
            <a:pPr algn="ctr">
              <a:lnSpc>
                <a:spcPts val="1045"/>
              </a:lnSpc>
            </a:pPr>
            <a:endParaRPr lang="en-US" sz="800" dirty="0">
              <a:solidFill>
                <a:srgbClr val="FFFFFF"/>
              </a:solidFill>
              <a:latin typeface="outfitxtra Bold"/>
              <a:cs typeface="Metropolis" panose="020B0604020202020204" charset="0"/>
            </a:endParaRPr>
          </a:p>
          <a:p>
            <a:pPr algn="ctr">
              <a:lnSpc>
                <a:spcPts val="1045"/>
              </a:lnSpc>
            </a:pPr>
            <a:r>
              <a:rPr lang="en-US" sz="750" dirty="0">
                <a:solidFill>
                  <a:srgbClr val="FFFFFF"/>
                </a:solidFill>
                <a:latin typeface="outfitxtra Bold"/>
                <a:cs typeface="Metropolis" panose="020B0604020202020204" charset="0"/>
              </a:rPr>
              <a:t>3,800 global employees with more than 400 research and development and information technology staff members​</a:t>
            </a:r>
          </a:p>
        </p:txBody>
      </p:sp>
      <p:sp>
        <p:nvSpPr>
          <p:cNvPr id="13" name="Freeform 13"/>
          <p:cNvSpPr/>
          <p:nvPr/>
        </p:nvSpPr>
        <p:spPr>
          <a:xfrm>
            <a:off x="6687718" y="514350"/>
            <a:ext cx="1838327" cy="170882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25400">
            <a:gradFill>
              <a:gsLst>
                <a:gs pos="39000">
                  <a:srgbClr val="05AEEA"/>
                </a:gs>
                <a:gs pos="100000">
                  <a:srgbClr val="7030A0"/>
                </a:gs>
              </a:gsLst>
              <a:lin ang="2700000" scaled="0"/>
            </a:gradFill>
          </a:ln>
          <a:effectLst>
            <a:outerShdw blurRad="190500" dist="38100" dir="5400000" sx="107000" sy="107000" algn="t" rotWithShape="0">
              <a:srgbClr val="444445">
                <a:alpha val="25000"/>
              </a:srgbClr>
            </a:outerShdw>
          </a:effectLst>
        </p:spPr>
        <p:txBody>
          <a:bodyPr/>
          <a:lstStyle/>
          <a:p>
            <a:endParaRPr lang="en-US"/>
          </a:p>
        </p:txBody>
      </p:sp>
      <p:sp>
        <p:nvSpPr>
          <p:cNvPr id="14" name="TextBox 14"/>
          <p:cNvSpPr txBox="1"/>
          <p:nvPr/>
        </p:nvSpPr>
        <p:spPr>
          <a:xfrm>
            <a:off x="6687718" y="530942"/>
            <a:ext cx="1802010" cy="1692237"/>
          </a:xfrm>
          <a:prstGeom prst="rect">
            <a:avLst/>
          </a:prstGeom>
        </p:spPr>
        <p:txBody>
          <a:bodyPr lIns="25400" tIns="25400" rIns="25400" bIns="25400" rtlCol="0" anchor="ctr"/>
          <a:lstStyle/>
          <a:p>
            <a:pPr algn="ctr">
              <a:lnSpc>
                <a:spcPts val="1155"/>
              </a:lnSpc>
            </a:pPr>
            <a:endParaRPr sz="700">
              <a:latin typeface="Metropolis" panose="00000500000000000000" pitchFamily="50" charset="0"/>
              <a:cs typeface="Metropolis" panose="020B0604020202020204" charset="0"/>
            </a:endParaRPr>
          </a:p>
          <a:p>
            <a:pPr algn="ctr">
              <a:lnSpc>
                <a:spcPts val="1155"/>
              </a:lnSpc>
              <a:tabLst>
                <a:tab pos="114300" algn="l"/>
              </a:tabLst>
            </a:pPr>
            <a:endParaRPr sz="700">
              <a:latin typeface="Metropolis" panose="00000500000000000000" pitchFamily="50" charset="0"/>
              <a:cs typeface="Metropolis" panose="020B0604020202020204" charset="0"/>
            </a:endParaRPr>
          </a:p>
          <a:p>
            <a:pPr algn="ctr">
              <a:lnSpc>
                <a:spcPts val="1155"/>
              </a:lnSpc>
            </a:pPr>
            <a:endParaRPr sz="700">
              <a:latin typeface="Metropolis" panose="00000500000000000000" pitchFamily="50" charset="0"/>
              <a:cs typeface="Metropolis" panose="020B0604020202020204" charset="0"/>
            </a:endParaRPr>
          </a:p>
          <a:p>
            <a:pPr algn="ctr">
              <a:lnSpc>
                <a:spcPts val="1375"/>
              </a:lnSpc>
            </a:pPr>
            <a:endParaRPr sz="700">
              <a:latin typeface="Metropolis" panose="00000500000000000000" pitchFamily="50" charset="0"/>
              <a:cs typeface="Metropolis" panose="020B0604020202020204" charset="0"/>
            </a:endParaRPr>
          </a:p>
          <a:p>
            <a:pPr algn="ctr">
              <a:lnSpc>
                <a:spcPts val="1375"/>
              </a:lnSpc>
            </a:pPr>
            <a:r>
              <a:rPr lang="en-US" sz="1200" b="1">
                <a:solidFill>
                  <a:srgbClr val="001A61"/>
                </a:solidFill>
                <a:latin typeface="outfitxtra Bold"/>
                <a:cs typeface="Metropolis" panose="020B0604020202020204" charset="0"/>
              </a:rPr>
              <a:t>Industry Leaders</a:t>
            </a:r>
          </a:p>
          <a:p>
            <a:pPr algn="ctr">
              <a:lnSpc>
                <a:spcPts val="1045"/>
              </a:lnSpc>
            </a:pPr>
            <a:endParaRPr lang="en-US" sz="800">
              <a:solidFill>
                <a:srgbClr val="444445"/>
              </a:solidFill>
              <a:latin typeface="Metropolis" panose="00000500000000000000" pitchFamily="50" charset="0"/>
              <a:cs typeface="Metropolis" panose="020B0604020202020204" charset="0"/>
            </a:endParaRPr>
          </a:p>
          <a:p>
            <a:pPr algn="ctr">
              <a:lnSpc>
                <a:spcPts val="1045"/>
              </a:lnSpc>
            </a:pPr>
            <a:r>
              <a:rPr lang="en-US" sz="750">
                <a:solidFill>
                  <a:srgbClr val="0B1828"/>
                </a:solidFill>
                <a:latin typeface="outfitxtra Bold"/>
                <a:cs typeface="Metropolis" panose="020B0604020202020204" charset="0"/>
              </a:rPr>
              <a:t>Industry leading software platforms across clinical, financial and patient </a:t>
            </a:r>
          </a:p>
          <a:p>
            <a:pPr algn="ctr">
              <a:lnSpc>
                <a:spcPts val="1045"/>
              </a:lnSpc>
            </a:pPr>
            <a:r>
              <a:rPr lang="en-US" sz="750">
                <a:solidFill>
                  <a:srgbClr val="0B1828"/>
                </a:solidFill>
                <a:latin typeface="outfitxtra Bold"/>
                <a:cs typeface="Metropolis" panose="020B0604020202020204" charset="0"/>
              </a:rPr>
              <a:t>experience​</a:t>
            </a:r>
          </a:p>
          <a:p>
            <a:pPr algn="ctr">
              <a:lnSpc>
                <a:spcPts val="1045"/>
              </a:lnSpc>
            </a:pPr>
            <a:endParaRPr lang="en-US" sz="950">
              <a:solidFill>
                <a:srgbClr val="444445"/>
              </a:solidFill>
              <a:latin typeface="Metropolis" panose="00000500000000000000" pitchFamily="50" charset="0"/>
              <a:cs typeface="Metropolis" panose="020B0604020202020204" charset="0"/>
            </a:endParaRPr>
          </a:p>
        </p:txBody>
      </p:sp>
      <p:sp>
        <p:nvSpPr>
          <p:cNvPr id="15" name="TextBox 15"/>
          <p:cNvSpPr txBox="1"/>
          <p:nvPr/>
        </p:nvSpPr>
        <p:spPr>
          <a:xfrm>
            <a:off x="185447" y="643857"/>
            <a:ext cx="4005553" cy="363113"/>
          </a:xfrm>
          <a:prstGeom prst="rect">
            <a:avLst/>
          </a:prstGeom>
        </p:spPr>
        <p:txBody>
          <a:bodyPr wrap="square" lIns="0" tIns="0" rIns="0" bIns="0" rtlCol="0" anchor="t">
            <a:spAutoFit/>
          </a:bodyPr>
          <a:lstStyle/>
          <a:p>
            <a:pPr algn="r">
              <a:lnSpc>
                <a:spcPts val="2990"/>
              </a:lnSpc>
              <a:spcBef>
                <a:spcPct val="0"/>
              </a:spcBef>
            </a:pPr>
            <a:r>
              <a:rPr lang="en-US" sz="2400" b="1" dirty="0">
                <a:gradFill>
                  <a:gsLst>
                    <a:gs pos="0">
                      <a:srgbClr val="02AEEA"/>
                    </a:gs>
                    <a:gs pos="100000">
                      <a:srgbClr val="523ED5"/>
                    </a:gs>
                  </a:gsLst>
                  <a:lin ang="0" scaled="0"/>
                </a:gradFill>
                <a:latin typeface="Metropolis" panose="00000500000000000000" pitchFamily="50" charset="0"/>
                <a:cs typeface="Metropolis" panose="020B0604020202020204" charset="0"/>
              </a:rPr>
              <a:t> at-a-Glance</a:t>
            </a:r>
            <a:r>
              <a:rPr lang="en-US" sz="2400" dirty="0">
                <a:solidFill>
                  <a:srgbClr val="289AD6"/>
                </a:solidFill>
                <a:latin typeface="Metropolis" panose="00000500000000000000" pitchFamily="50" charset="0"/>
                <a:cs typeface="Metropolis" panose="020B0604020202020204" charset="0"/>
              </a:rPr>
              <a:t>​</a:t>
            </a:r>
          </a:p>
        </p:txBody>
      </p:sp>
      <p:sp>
        <p:nvSpPr>
          <p:cNvPr id="17" name="Freeform 17"/>
          <p:cNvSpPr/>
          <p:nvPr/>
        </p:nvSpPr>
        <p:spPr>
          <a:xfrm>
            <a:off x="4630697" y="525272"/>
            <a:ext cx="1838327" cy="1697907"/>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2AEEA"/>
              </a:gs>
              <a:gs pos="100000">
                <a:srgbClr val="523ED5"/>
              </a:gs>
            </a:gsLst>
            <a:lin ang="0" scaled="0"/>
          </a:gradFill>
          <a:effectLst>
            <a:outerShdw blurRad="190500" dist="38100" dir="5400000" sx="107000" sy="107000" algn="t" rotWithShape="0">
              <a:prstClr val="black">
                <a:alpha val="25000"/>
              </a:prstClr>
            </a:outerShdw>
          </a:effectLst>
        </p:spPr>
        <p:txBody>
          <a:bodyPr/>
          <a:lstStyle/>
          <a:p>
            <a:endParaRPr lang="en-US"/>
          </a:p>
        </p:txBody>
      </p:sp>
      <p:sp>
        <p:nvSpPr>
          <p:cNvPr id="18" name="TextBox 18"/>
          <p:cNvSpPr txBox="1"/>
          <p:nvPr/>
        </p:nvSpPr>
        <p:spPr>
          <a:xfrm>
            <a:off x="4639551" y="663917"/>
            <a:ext cx="1837729" cy="1559262"/>
          </a:xfrm>
          <a:prstGeom prst="rect">
            <a:avLst/>
          </a:prstGeom>
          <a:effectLst/>
        </p:spPr>
        <p:txBody>
          <a:bodyPr lIns="25400" tIns="25400" rIns="25400" bIns="25400" rtlCol="0" anchor="ctr"/>
          <a:lstStyle/>
          <a:p>
            <a:pPr algn="ctr">
              <a:lnSpc>
                <a:spcPts val="1155"/>
              </a:lnSpc>
            </a:pPr>
            <a:endParaRPr sz="700">
              <a:solidFill>
                <a:schemeClr val="bg1"/>
              </a:solidFill>
              <a:latin typeface="Metropolis" panose="00000500000000000000" pitchFamily="50" charset="0"/>
              <a:cs typeface="Metropolis" panose="020B0604020202020204" charset="0"/>
            </a:endParaRPr>
          </a:p>
          <a:p>
            <a:pPr algn="ctr">
              <a:lnSpc>
                <a:spcPts val="1155"/>
              </a:lnSpc>
            </a:pPr>
            <a:endParaRPr sz="700">
              <a:solidFill>
                <a:schemeClr val="bg1"/>
              </a:solidFill>
              <a:latin typeface="Metropolis" panose="00000500000000000000" pitchFamily="50" charset="0"/>
              <a:cs typeface="Metropolis" panose="020B0604020202020204" charset="0"/>
            </a:endParaRPr>
          </a:p>
          <a:p>
            <a:pPr algn="ctr">
              <a:lnSpc>
                <a:spcPts val="1155"/>
              </a:lnSpc>
            </a:pPr>
            <a:endParaRPr sz="700">
              <a:solidFill>
                <a:schemeClr val="bg1"/>
              </a:solidFill>
              <a:latin typeface="Metropolis" panose="00000500000000000000" pitchFamily="50" charset="0"/>
              <a:cs typeface="Metropolis" panose="020B0604020202020204" charset="0"/>
            </a:endParaRPr>
          </a:p>
          <a:p>
            <a:pPr algn="ctr">
              <a:lnSpc>
                <a:spcPts val="1375"/>
              </a:lnSpc>
            </a:pPr>
            <a:r>
              <a:rPr lang="en-US" sz="1200" b="1">
                <a:solidFill>
                  <a:schemeClr val="bg1"/>
                </a:solidFill>
                <a:latin typeface="Outfit" pitchFamily="2" charset="0"/>
                <a:cs typeface="Metropolis" panose="020B0604020202020204" charset="0"/>
              </a:rPr>
              <a:t>Initial Public Offering</a:t>
            </a:r>
          </a:p>
          <a:p>
            <a:pPr algn="ctr">
              <a:lnSpc>
                <a:spcPts val="1045"/>
              </a:lnSpc>
            </a:pPr>
            <a:endParaRPr lang="en-US" sz="800">
              <a:solidFill>
                <a:schemeClr val="bg1"/>
              </a:solidFill>
              <a:latin typeface="Metropolis" panose="00000500000000000000" pitchFamily="50" charset="0"/>
              <a:cs typeface="Metropolis" panose="020B0604020202020204" charset="0"/>
            </a:endParaRPr>
          </a:p>
          <a:p>
            <a:pPr algn="ctr">
              <a:lnSpc>
                <a:spcPts val="1045"/>
              </a:lnSpc>
            </a:pPr>
            <a:r>
              <a:rPr lang="en-US" sz="750">
                <a:solidFill>
                  <a:schemeClr val="bg1"/>
                </a:solidFill>
                <a:latin typeface="Outfit" pitchFamily="2" charset="0"/>
                <a:cs typeface="Metropolis" panose="020B0604020202020204" charset="0"/>
              </a:rPr>
              <a:t>CareCloud was founded in </a:t>
            </a:r>
          </a:p>
          <a:p>
            <a:pPr algn="ctr">
              <a:lnSpc>
                <a:spcPts val="1045"/>
              </a:lnSpc>
            </a:pPr>
            <a:r>
              <a:rPr lang="en-US" sz="750">
                <a:solidFill>
                  <a:schemeClr val="bg1"/>
                </a:solidFill>
                <a:latin typeface="Outfit" pitchFamily="2" charset="0"/>
                <a:cs typeface="Metropolis" panose="020B0604020202020204" charset="0"/>
              </a:rPr>
              <a:t>2000, IPO in 2014</a:t>
            </a:r>
            <a:r>
              <a:rPr lang="en-US" sz="750">
                <a:solidFill>
                  <a:schemeClr val="bg1"/>
                </a:solidFill>
                <a:latin typeface="Metropolis" panose="00000500000000000000" pitchFamily="50" charset="0"/>
                <a:cs typeface="Metropolis" panose="020B0604020202020204" charset="0"/>
              </a:rPr>
              <a:t>​</a:t>
            </a:r>
          </a:p>
          <a:p>
            <a:pPr algn="ctr"/>
            <a:endParaRPr lang="en-US" sz="400">
              <a:solidFill>
                <a:schemeClr val="bg1"/>
              </a:solidFill>
              <a:latin typeface="Metropolis" panose="00000500000000000000" pitchFamily="50" charset="0"/>
              <a:cs typeface="Metropolis" panose="020B0604020202020204" charset="0"/>
            </a:endParaRPr>
          </a:p>
          <a:p>
            <a:pPr algn="ctr">
              <a:lnSpc>
                <a:spcPts val="1045"/>
              </a:lnSpc>
            </a:pPr>
            <a:r>
              <a:rPr lang="en-US" sz="800" b="1">
                <a:solidFill>
                  <a:schemeClr val="bg1"/>
                </a:solidFill>
                <a:latin typeface="Outfit" pitchFamily="2" charset="0"/>
                <a:cs typeface="Metropolis" panose="020B0604020202020204" charset="0"/>
              </a:rPr>
              <a:t>NASDAQ: CCLD</a:t>
            </a:r>
          </a:p>
        </p:txBody>
      </p:sp>
      <p:pic>
        <p:nvPicPr>
          <p:cNvPr id="19" name="Picture 19"/>
          <p:cNvPicPr>
            <a:picLocks noChangeAspect="1"/>
          </p:cNvPicPr>
          <p:nvPr/>
        </p:nvPicPr>
        <p:blipFill>
          <a:blip r:embed="rId3" cstate="print">
            <a:biLevel thresh="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01401" y="737220"/>
            <a:ext cx="496921" cy="49816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45811" y="824323"/>
            <a:ext cx="522139" cy="308715"/>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6510" y="2926097"/>
            <a:ext cx="531269" cy="403100"/>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213045" y="2955179"/>
            <a:ext cx="583400" cy="344936"/>
          </a:xfrm>
          <a:prstGeom prst="rect">
            <a:avLst/>
          </a:prstGeom>
        </p:spPr>
      </p:pic>
      <p:pic>
        <p:nvPicPr>
          <p:cNvPr id="23"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67440" y="2873288"/>
            <a:ext cx="364840" cy="508717"/>
          </a:xfrm>
          <a:prstGeom prst="rect">
            <a:avLst/>
          </a:prstGeom>
        </p:spPr>
      </p:pic>
      <p:sp>
        <p:nvSpPr>
          <p:cNvPr id="25" name="Freeform 25"/>
          <p:cNvSpPr/>
          <p:nvPr/>
        </p:nvSpPr>
        <p:spPr>
          <a:xfrm>
            <a:off x="6652930" y="2692257"/>
            <a:ext cx="1838327" cy="1708830"/>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gradFill>
            <a:gsLst>
              <a:gs pos="0">
                <a:srgbClr val="05AEEA"/>
              </a:gs>
              <a:gs pos="100000">
                <a:srgbClr val="524BD8"/>
              </a:gs>
            </a:gsLst>
            <a:lin ang="0" scaled="0"/>
          </a:gradFill>
          <a:effectLst>
            <a:outerShdw blurRad="190500" dist="38100" dir="5400000" sx="107000" sy="107000" algn="t" rotWithShape="0">
              <a:prstClr val="black">
                <a:alpha val="25000"/>
              </a:prstClr>
            </a:outerShdw>
          </a:effectLst>
        </p:spPr>
        <p:txBody>
          <a:bodyPr/>
          <a:lstStyle/>
          <a:p>
            <a:endParaRPr lang="en-US"/>
          </a:p>
        </p:txBody>
      </p:sp>
      <p:sp>
        <p:nvSpPr>
          <p:cNvPr id="26" name="TextBox 26"/>
          <p:cNvSpPr txBox="1"/>
          <p:nvPr/>
        </p:nvSpPr>
        <p:spPr>
          <a:xfrm>
            <a:off x="6652930" y="2669138"/>
            <a:ext cx="1837731" cy="1830505"/>
          </a:xfrm>
          <a:prstGeom prst="rect">
            <a:avLst/>
          </a:prstGeom>
          <a:effectLst/>
        </p:spPr>
        <p:txBody>
          <a:bodyPr lIns="25400" tIns="25400" rIns="25400" bIns="25400" rtlCol="0" anchor="ctr"/>
          <a:lstStyle/>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155"/>
              </a:lnSpc>
            </a:pPr>
            <a:endParaRPr sz="700" dirty="0">
              <a:latin typeface="outfitxtra Bold"/>
              <a:cs typeface="Metropolis" panose="020B0604020202020204" charset="0"/>
            </a:endParaRPr>
          </a:p>
          <a:p>
            <a:pPr algn="ctr">
              <a:lnSpc>
                <a:spcPts val="1375"/>
              </a:lnSpc>
            </a:pPr>
            <a:r>
              <a:rPr lang="en-US" sz="1200" b="1" dirty="0">
                <a:solidFill>
                  <a:srgbClr val="FFFFFF"/>
                </a:solidFill>
                <a:latin typeface="outfitxtra Bold"/>
                <a:cs typeface="Metropolis" panose="020B0604020202020204" charset="0"/>
              </a:rPr>
              <a:t>2,600 Medical </a:t>
            </a:r>
          </a:p>
          <a:p>
            <a:pPr algn="ctr">
              <a:lnSpc>
                <a:spcPts val="1375"/>
              </a:lnSpc>
            </a:pPr>
            <a:r>
              <a:rPr lang="en-US" sz="1200" b="1" dirty="0">
                <a:solidFill>
                  <a:srgbClr val="FFFFFF"/>
                </a:solidFill>
                <a:latin typeface="outfitxtra Bold"/>
                <a:cs typeface="Metropolis" panose="020B0604020202020204" charset="0"/>
              </a:rPr>
              <a:t>Practices</a:t>
            </a:r>
          </a:p>
          <a:p>
            <a:pPr algn="ctr">
              <a:lnSpc>
                <a:spcPts val="1045"/>
              </a:lnSpc>
            </a:pPr>
            <a:endParaRPr lang="en-US" sz="800" dirty="0">
              <a:solidFill>
                <a:srgbClr val="FFFFFF"/>
              </a:solidFill>
              <a:latin typeface="outfitxtra Bold"/>
              <a:cs typeface="Metropolis" panose="020B0604020202020204" charset="0"/>
            </a:endParaRPr>
          </a:p>
          <a:p>
            <a:pPr algn="ctr">
              <a:lnSpc>
                <a:spcPts val="1045"/>
              </a:lnSpc>
            </a:pPr>
            <a:r>
              <a:rPr lang="en-US" sz="750" dirty="0">
                <a:solidFill>
                  <a:srgbClr val="FFFFFF"/>
                </a:solidFill>
                <a:latin typeface="outfitxtra Bold"/>
                <a:cs typeface="Metropolis" panose="020B0604020202020204" charset="0"/>
              </a:rPr>
              <a:t>Serving more than 2,600 large &amp; small medical practices, hospitals and health systems in all 50 states</a:t>
            </a:r>
          </a:p>
        </p:txBody>
      </p:sp>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367271" y="2921873"/>
            <a:ext cx="442903" cy="401029"/>
          </a:xfrm>
          <a:prstGeom prst="rect">
            <a:avLst/>
          </a:prstGeom>
        </p:spPr>
      </p:pic>
      <p:pic>
        <p:nvPicPr>
          <p:cNvPr id="28" name="Picture 28"/>
          <p:cNvPicPr>
            <a:picLocks noChangeAspect="1"/>
          </p:cNvPicPr>
          <p:nvPr/>
        </p:nvPicPr>
        <p:blipFill>
          <a:blip r:embed="rId15"/>
          <a:srcRect/>
          <a:stretch>
            <a:fillRect/>
          </a:stretch>
        </p:blipFill>
        <p:spPr>
          <a:xfrm>
            <a:off x="617955" y="406857"/>
            <a:ext cx="1929800" cy="615894"/>
          </a:xfrm>
          <a:prstGeom prst="rect">
            <a:avLst/>
          </a:prstGeom>
        </p:spPr>
      </p:pic>
      <p:sp>
        <p:nvSpPr>
          <p:cNvPr id="29" name="TextBox 29"/>
          <p:cNvSpPr txBox="1"/>
          <p:nvPr/>
        </p:nvSpPr>
        <p:spPr>
          <a:xfrm>
            <a:off x="421432" y="1139672"/>
            <a:ext cx="3896310" cy="1209883"/>
          </a:xfrm>
          <a:prstGeom prst="rect">
            <a:avLst/>
          </a:prstGeom>
        </p:spPr>
        <p:txBody>
          <a:bodyPr lIns="0" tIns="0" rIns="0" bIns="0" rtlCol="0" anchor="t">
            <a:spAutoFit/>
          </a:bodyPr>
          <a:lstStyle/>
          <a:p>
            <a:pPr algn="just"/>
            <a:r>
              <a:rPr lang="en-US" sz="850" b="1" dirty="0">
                <a:solidFill>
                  <a:schemeClr val="tx2"/>
                </a:solidFill>
                <a:latin typeface="outfitxtra Bold"/>
                <a:cs typeface="Metropolis" panose="020B0604020202020204" charset="0"/>
              </a:rPr>
              <a:t>CareCloud</a:t>
            </a:r>
            <a:r>
              <a:rPr lang="en-US" sz="850" dirty="0">
                <a:solidFill>
                  <a:schemeClr val="tx2"/>
                </a:solidFill>
                <a:latin typeface="Metropolis Extra Bold"/>
                <a:cs typeface="Metropolis" panose="020B0604020202020204" charset="0"/>
              </a:rPr>
              <a:t> </a:t>
            </a:r>
            <a:r>
              <a:rPr lang="en-GB" sz="850" b="1" dirty="0">
                <a:solidFill>
                  <a:srgbClr val="001A61"/>
                </a:solidFill>
                <a:latin typeface="outfitxtra Bold"/>
              </a:rPr>
              <a:t>delivers technology-enabled revenue cycle management (RCM) and a full suite of cloud-based healthcare solutions designed to enhance financial and operational performance, streamline clinical workflows, and elevate the patient experience.</a:t>
            </a:r>
            <a:endParaRPr lang="en-US" dirty="0"/>
          </a:p>
          <a:p>
            <a:pPr algn="just"/>
            <a:r>
              <a:rPr lang="en-GB" sz="850" b="1" dirty="0">
                <a:solidFill>
                  <a:srgbClr val="001A61"/>
                </a:solidFill>
                <a:latin typeface="outfitxtra Bold"/>
              </a:rPr>
              <a:t>Our comprehensive portfolio includes Revenue Cycle Management (RCM), Practice Management (PM), Electronic Health Records (EHR), Patient Experience Management (PXM), Business Intelligence, Digital Health Solutions and Premier HIT Consulting &amp; On-Demand Staffing.</a:t>
            </a:r>
            <a:endParaRPr lang="en-US" sz="850" b="1" dirty="0">
              <a:solidFill>
                <a:srgbClr val="001A61"/>
              </a:solidFill>
              <a:latin typeface="outfitxtra Bold"/>
            </a:endParaRPr>
          </a:p>
          <a:p>
            <a:pPr algn="just">
              <a:lnSpc>
                <a:spcPts val="1426"/>
              </a:lnSpc>
            </a:pPr>
            <a:endParaRPr lang="en-US" sz="850" dirty="0">
              <a:solidFill>
                <a:srgbClr val="0B1828"/>
              </a:solidFill>
              <a:latin typeface="outfitxtra Bold"/>
            </a:endParaRPr>
          </a:p>
        </p:txBody>
      </p:sp>
      <p:sp>
        <p:nvSpPr>
          <p:cNvPr id="34" name="Slide Number Placeholder 3">
            <a:extLst>
              <a:ext uri="{FF2B5EF4-FFF2-40B4-BE49-F238E27FC236}">
                <a16:creationId xmlns:a16="http://schemas.microsoft.com/office/drawing/2014/main" id="{E46E5A1F-CC11-8D20-FBFC-58400865AF37}"/>
              </a:ext>
            </a:extLst>
          </p:cNvPr>
          <p:cNvSpPr txBox="1">
            <a:spLocks/>
          </p:cNvSpPr>
          <p:nvPr/>
        </p:nvSpPr>
        <p:spPr>
          <a:xfrm>
            <a:off x="6814304" y="4823655"/>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B6F15528-21DE-4FAA-801E-634DDDAF4B2B}" type="slidenum">
              <a:rPr lang="en-US" sz="750" smtClean="0">
                <a:solidFill>
                  <a:srgbClr val="939394"/>
                </a:solidFill>
                <a:latin typeface="Metropolis" panose="00000500000000000000" pitchFamily="50" charset="0"/>
              </a:rPr>
              <a:pPr algn="r"/>
              <a:t>8</a:t>
            </a:fld>
            <a:endParaRPr lang="en-US" sz="750">
              <a:solidFill>
                <a:srgbClr val="939394"/>
              </a:solidFill>
              <a:latin typeface="Metropolis" panose="00000500000000000000" pitchFamily="50" charset="0"/>
            </a:endParaRPr>
          </a:p>
        </p:txBody>
      </p:sp>
    </p:spTree>
    <p:extLst>
      <p:ext uri="{BB962C8B-B14F-4D97-AF65-F5344CB8AC3E}">
        <p14:creationId xmlns:p14="http://schemas.microsoft.com/office/powerpoint/2010/main" val="3124933342"/>
      </p:ext>
    </p:extLst>
  </p:cSld>
  <p:clrMapOvr>
    <a:masterClrMapping/>
  </p:clrMapOvr>
  <p:transition spd="med">
    <p:pull/>
  </p:transition>
</p:sld>
</file>

<file path=ppt/theme/theme1.xml><?xml version="1.0" encoding="utf-8"?>
<a:theme xmlns:a="http://schemas.openxmlformats.org/drawingml/2006/main" name="Office Theme">
  <a:themeElements>
    <a:clrScheme name="CareCloud Colors">
      <a:dk1>
        <a:srgbClr val="444445"/>
      </a:dk1>
      <a:lt1>
        <a:srgbClr val="FFFFFF"/>
      </a:lt1>
      <a:dk2>
        <a:srgbClr val="009BDE"/>
      </a:dk2>
      <a:lt2>
        <a:srgbClr val="174886"/>
      </a:lt2>
      <a:accent1>
        <a:srgbClr val="009BDE"/>
      </a:accent1>
      <a:accent2>
        <a:srgbClr val="174886"/>
      </a:accent2>
      <a:accent3>
        <a:srgbClr val="444445"/>
      </a:accent3>
      <a:accent4>
        <a:srgbClr val="E97B24"/>
      </a:accent4>
      <a:accent5>
        <a:srgbClr val="52AF48"/>
      </a:accent5>
      <a:accent6>
        <a:srgbClr val="EEEEEE"/>
      </a:accent6>
      <a:hlink>
        <a:srgbClr val="EEEEEE"/>
      </a:hlink>
      <a:folHlink>
        <a:srgbClr val="FFFFFF"/>
      </a:folHlink>
    </a:clrScheme>
    <a:fontScheme name="Custom 1">
      <a:majorFont>
        <a:latin typeface="Metropolis"/>
        <a:ea typeface=""/>
        <a:cs typeface=""/>
      </a:majorFont>
      <a:minorFont>
        <a:latin typeface="Metropoli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Metropolis"/>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Metropolis"/>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34507AECBAB345A170A3A7FC88CBDB" ma:contentTypeVersion="6" ma:contentTypeDescription="Create a new document." ma:contentTypeScope="" ma:versionID="9a1fc61cfb0a1f1b175a8a2add1de9f8">
  <xsd:schema xmlns:xsd="http://www.w3.org/2001/XMLSchema" xmlns:xs="http://www.w3.org/2001/XMLSchema" xmlns:p="http://schemas.microsoft.com/office/2006/metadata/properties" xmlns:ns3="9763399e-c2ff-44f0-8df5-b87bbad690c3" targetNamespace="http://schemas.microsoft.com/office/2006/metadata/properties" ma:root="true" ma:fieldsID="14261914eb89fb36030a05b2f2706650" ns3:_="">
    <xsd:import namespace="9763399e-c2ff-44f0-8df5-b87bbad690c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3399e-c2ff-44f0-8df5-b87bbad690c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763399e-c2ff-44f0-8df5-b87bbad690c3" xsi:nil="true"/>
  </documentManagement>
</p:properties>
</file>

<file path=customXml/itemProps1.xml><?xml version="1.0" encoding="utf-8"?>
<ds:datastoreItem xmlns:ds="http://schemas.openxmlformats.org/officeDocument/2006/customXml" ds:itemID="{DB099E8E-EFE1-4DEA-868C-667F68D1CABB}">
  <ds:schemaRefs>
    <ds:schemaRef ds:uri="9763399e-c2ff-44f0-8df5-b87bbad690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A63B31-820C-4D47-86F4-A4BE0374F3CF}">
  <ds:schemaRefs>
    <ds:schemaRef ds:uri="http://schemas.microsoft.com/sharepoint/v3/contenttype/forms"/>
  </ds:schemaRefs>
</ds:datastoreItem>
</file>

<file path=customXml/itemProps3.xml><?xml version="1.0" encoding="utf-8"?>
<ds:datastoreItem xmlns:ds="http://schemas.openxmlformats.org/officeDocument/2006/customXml" ds:itemID="{093CCA71-CAE4-4EE2-9F5F-9F137CB05DCC}">
  <ds:schemaRef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9763399e-c2ff-44f0-8df5-b87bbad690c3"/>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TotalTime>
  <Words>3278</Words>
  <Application>Microsoft Office PowerPoint</Application>
  <PresentationFormat>On-screen Show (16:9)</PresentationFormat>
  <Paragraphs>667</Paragraphs>
  <Slides>37</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Aptos</vt:lpstr>
      <vt:lpstr>Arial</vt:lpstr>
      <vt:lpstr>Calibri</vt:lpstr>
      <vt:lpstr>Metropolis</vt:lpstr>
      <vt:lpstr>Metropolis Extra Bold</vt:lpstr>
      <vt:lpstr>Metropolis Semi Bold</vt:lpstr>
      <vt:lpstr>Outfit</vt:lpstr>
      <vt:lpstr>Outfit Black</vt:lpstr>
      <vt:lpstr>Outfit Light</vt:lpstr>
      <vt:lpstr>outfitxtra Bold</vt:lpstr>
      <vt:lpstr>Proxima Nova</vt:lpstr>
      <vt:lpstr>Segoe UI</vt:lpstr>
      <vt:lpstr>Symbol</vt:lpstr>
      <vt:lpstr>Office Theme</vt:lpstr>
      <vt:lpstr>TITLE 1</vt:lpstr>
      <vt:lpstr>TITLE 1</vt:lpstr>
      <vt:lpstr>PowerPoint Presentation</vt:lpstr>
      <vt:lpstr>Meeting Overview</vt:lpstr>
      <vt:lpstr>PowerPoint Presentation</vt:lpstr>
      <vt:lpstr>PowerPoint Presentation</vt:lpstr>
      <vt:lpstr>PowerPoint Presentation</vt:lpstr>
      <vt:lpstr>PowerPoint Presentation</vt:lpstr>
      <vt:lpstr>PowerPoint Presentation</vt:lpstr>
      <vt:lpstr>PowerPoint Presentation</vt:lpstr>
      <vt:lpstr>Our Growth History  </vt:lpstr>
      <vt:lpstr>PowerPoint Presentation</vt:lpstr>
      <vt:lpstr>PowerPoint Presentation</vt:lpstr>
      <vt:lpstr>PowerPoint Presentation</vt:lpstr>
      <vt:lpstr>Global Workforce and Presence</vt:lpstr>
      <vt:lpstr>Customer Profiles</vt:lpstr>
      <vt:lpstr>Customer Profiles</vt:lpstr>
      <vt:lpstr>Customer Profiles</vt:lpstr>
      <vt:lpstr>Customer Profiles</vt:lpstr>
      <vt:lpstr>Customer Profiles</vt:lpstr>
      <vt:lpstr>PowerPoint Presentation</vt:lpstr>
      <vt:lpstr>End-to-End Revenue Cycle Management</vt:lpstr>
      <vt:lpstr>EHRs, PMs, and Patient Engagement Platforms</vt:lpstr>
      <vt:lpstr>Credentialing</vt:lpstr>
      <vt:lpstr>Medical Coding</vt:lpstr>
      <vt:lpstr>          Technology-Enabled RCM</vt:lpstr>
      <vt:lpstr>CareCloud’s End-to-End Solutions</vt:lpstr>
      <vt:lpstr>CareCloud: your AI-driven health tech partner</vt:lpstr>
      <vt:lpstr>PowerPoint Presentation</vt:lpstr>
      <vt:lpstr>PowerPoint Presentation</vt:lpstr>
      <vt:lpstr>PowerPoint Presentation</vt:lpstr>
      <vt:lpstr>HC IT Consulting &amp; Staffing (cont.)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Zelenka</dc:creator>
  <cp:lastModifiedBy>MUHAMMAD ISHAQ</cp:lastModifiedBy>
  <cp:revision>21</cp:revision>
  <dcterms:modified xsi:type="dcterms:W3CDTF">2026-01-16T13:25:26Z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0x0101006A34507AECBAB345A170A3A7FC88CBDB</vt:lpwstr>
  </property>
</Properties>
</file>